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64" r:id="rId3"/>
    <p:sldId id="346" r:id="rId4"/>
    <p:sldId id="307" r:id="rId5"/>
    <p:sldId id="275" r:id="rId6"/>
    <p:sldId id="381" r:id="rId7"/>
    <p:sldId id="384" r:id="rId8"/>
    <p:sldId id="385" r:id="rId9"/>
    <p:sldId id="386" r:id="rId10"/>
    <p:sldId id="387" r:id="rId11"/>
    <p:sldId id="389" r:id="rId12"/>
    <p:sldId id="324" r:id="rId13"/>
    <p:sldId id="274" r:id="rId14"/>
    <p:sldId id="295" r:id="rId15"/>
    <p:sldId id="262" r:id="rId16"/>
    <p:sldId id="257" r:id="rId17"/>
    <p:sldId id="258" r:id="rId18"/>
    <p:sldId id="388" r:id="rId19"/>
    <p:sldId id="300" r:id="rId20"/>
    <p:sldId id="301" r:id="rId21"/>
    <p:sldId id="302" r:id="rId22"/>
    <p:sldId id="333" r:id="rId23"/>
    <p:sldId id="344" r:id="rId24"/>
    <p:sldId id="364" r:id="rId25"/>
    <p:sldId id="347" r:id="rId26"/>
    <p:sldId id="348" r:id="rId27"/>
    <p:sldId id="397" r:id="rId28"/>
    <p:sldId id="349" r:id="rId29"/>
    <p:sldId id="395" r:id="rId30"/>
    <p:sldId id="350" r:id="rId31"/>
    <p:sldId id="398" r:id="rId32"/>
    <p:sldId id="404" r:id="rId33"/>
    <p:sldId id="405" r:id="rId34"/>
    <p:sldId id="354" r:id="rId35"/>
    <p:sldId id="352" r:id="rId36"/>
    <p:sldId id="353" r:id="rId37"/>
    <p:sldId id="406" r:id="rId38"/>
    <p:sldId id="407" r:id="rId39"/>
    <p:sldId id="408" r:id="rId40"/>
    <p:sldId id="409" r:id="rId41"/>
    <p:sldId id="410" r:id="rId42"/>
    <p:sldId id="411" r:id="rId43"/>
    <p:sldId id="412" r:id="rId44"/>
    <p:sldId id="413" r:id="rId45"/>
    <p:sldId id="414" r:id="rId46"/>
    <p:sldId id="415" r:id="rId47"/>
    <p:sldId id="416" r:id="rId48"/>
    <p:sldId id="399" r:id="rId49"/>
    <p:sldId id="400" r:id="rId50"/>
    <p:sldId id="401" r:id="rId51"/>
    <p:sldId id="402" r:id="rId52"/>
    <p:sldId id="403" r:id="rId53"/>
    <p:sldId id="285" r:id="rId54"/>
    <p:sldId id="380" r:id="rId55"/>
    <p:sldId id="379" r:id="rId56"/>
    <p:sldId id="305" r:id="rId57"/>
    <p:sldId id="306" r:id="rId58"/>
    <p:sldId id="418" r:id="rId59"/>
    <p:sldId id="419" r:id="rId60"/>
    <p:sldId id="420" r:id="rId61"/>
    <p:sldId id="421" r:id="rId62"/>
    <p:sldId id="422" r:id="rId63"/>
    <p:sldId id="323" r:id="rId64"/>
    <p:sldId id="322" r:id="rId65"/>
    <p:sldId id="321" r:id="rId66"/>
    <p:sldId id="320" r:id="rId67"/>
    <p:sldId id="265" r:id="rId68"/>
    <p:sldId id="423" r:id="rId69"/>
    <p:sldId id="272"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E700B27-DE4C-4B9E-BB11-B9027034A00F}" type="datetimeFigureOut">
              <a:rPr lang="en-US" smtClean="0"/>
              <a:pPr/>
              <a:t>8/5/2020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0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8/5/2020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56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37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3734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552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8/5/2020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01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8/5/2020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93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0DBE609-F3F2-45E6-BD6A-E03A8C86C1AE}"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00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A24AD68-089C-4467-A8F3-EA2BBCA6B44E}"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760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ith scribbles 3">
  <p:cSld name="Blank with scribbles 3">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03" name="Google Shape;103;p13"/>
          <p:cNvSpPr/>
          <p:nvPr/>
        </p:nvSpPr>
        <p:spPr>
          <a:xfrm flipH="1">
            <a:off x="10446951" y="4482467"/>
            <a:ext cx="2091739" cy="215390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13"/>
          <p:cNvSpPr/>
          <p:nvPr/>
        </p:nvSpPr>
        <p:spPr>
          <a:xfrm rot="-5400000" flipH="1">
            <a:off x="215754" y="4504730"/>
            <a:ext cx="2434316" cy="293199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13"/>
          <p:cNvSpPr/>
          <p:nvPr/>
        </p:nvSpPr>
        <p:spPr>
          <a:xfrm flipH="1">
            <a:off x="9057952" y="-507168"/>
            <a:ext cx="2374037" cy="211437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13"/>
          <p:cNvSpPr/>
          <p:nvPr/>
        </p:nvSpPr>
        <p:spPr>
          <a:xfrm flipH="1">
            <a:off x="-725700" y="861251"/>
            <a:ext cx="2088389" cy="2058963"/>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13"/>
          <p:cNvSpPr/>
          <p:nvPr/>
        </p:nvSpPr>
        <p:spPr>
          <a:xfrm flipH="1">
            <a:off x="8325579" y="5898208"/>
            <a:ext cx="3432363" cy="1394633"/>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7034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745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8/5/2020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114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8/5/2020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866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8/5/2020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2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8/5/2020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8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8/5/2020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83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8/5/2020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885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8/5/2020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36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E0D914D-B099-4142-A885-11F276715148}" type="datetimeFigureOut">
              <a:rPr lang="en-US" smtClean="0"/>
              <a:t>8/5/2020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6834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Project%20Based%20Learning-%20Explained.%20(1).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n%20Introduction%20to%20Project-Based%20Learning.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topia.org/pbl-research-annotated-bibliography#thomas" TargetMode="External"/><Relationship Id="rId2" Type="http://schemas.openxmlformats.org/officeDocument/2006/relationships/hyperlink" Target="http://www.edutopia.org/pbl-research-annotated-bibliography#barron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dutopia.org/pbl-research-annotated-bibliography#walker" TargetMode="External"/><Relationship Id="rId2" Type="http://schemas.openxmlformats.org/officeDocument/2006/relationships/hyperlink" Target="http://www.edutopia.org/pbl-research-annotated-bibliography#strobe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Sungshin%20Special%20Lecture/Sample%20Vids/Get%20It%20Beu%20Tee.MOV"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Sungshin%20Special%20Lecture/Sample%20Vids/Are%20you%20holding%20your%20phone.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ojects%20Vs%20Project%20Based%20Learning.mp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critique%20and%20feedback%20-%20the%20story%20of%20austin's%20butterfly%20-%20Ron%20Berger.mp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gekw@hufs.ac.kr" TargetMode="External"/><Relationship Id="rId2" Type="http://schemas.openxmlformats.org/officeDocument/2006/relationships/hyperlink" Target="http://tesolgs.hufs.ac.kr/" TargetMode="External"/><Relationship Id="rId1" Type="http://schemas.openxmlformats.org/officeDocument/2006/relationships/slideLayout" Target="../slideLayouts/slideLayout2.xml"/><Relationship Id="rId4" Type="http://schemas.openxmlformats.org/officeDocument/2006/relationships/hyperlink" Target="https://www.facebook.com/groups/ELEsouthkorea"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leadingpbl.org/w/page/24328306/PBL%20Gallery" TargetMode="External"/><Relationship Id="rId2" Type="http://schemas.openxmlformats.org/officeDocument/2006/relationships/hyperlink" Target="http://www.bie.org/" TargetMode="External"/><Relationship Id="rId1" Type="http://schemas.openxmlformats.org/officeDocument/2006/relationships/slideLayout" Target="../slideLayouts/slideLayout2.xml"/><Relationship Id="rId6" Type="http://schemas.openxmlformats.org/officeDocument/2006/relationships/hyperlink" Target="http://www.mrsoshouse.com/pbl/pblin.html" TargetMode="External"/><Relationship Id="rId5" Type="http://schemas.openxmlformats.org/officeDocument/2006/relationships/hyperlink" Target="http://www.elltoolbox.com/pbl.html" TargetMode="External"/><Relationship Id="rId4" Type="http://schemas.openxmlformats.org/officeDocument/2006/relationships/hyperlink" Target="https://21centuryedtech.wordpress.com/2013/09/15/the-pbl-super-highway-over-45-links-to-great-project-based-learnin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aeseducation.com/career-readiness/what-are-21st-century-skil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rofgwhitehead.weebly.com/"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PROJECT BASED LEARNING</a:t>
            </a:r>
          </a:p>
        </p:txBody>
      </p:sp>
      <p:sp>
        <p:nvSpPr>
          <p:cNvPr id="3" name="Subtitle 2"/>
          <p:cNvSpPr>
            <a:spLocks noGrp="1"/>
          </p:cNvSpPr>
          <p:nvPr>
            <p:ph type="subTitle" idx="1"/>
          </p:nvPr>
        </p:nvSpPr>
        <p:spPr/>
        <p:txBody>
          <a:bodyPr/>
          <a:lstStyle/>
          <a:p>
            <a:r>
              <a:rPr lang="en-CA" dirty="0"/>
              <a:t>Introduction</a:t>
            </a:r>
          </a:p>
        </p:txBody>
      </p:sp>
    </p:spTree>
    <p:extLst>
      <p:ext uri="{BB962C8B-B14F-4D97-AF65-F5344CB8AC3E}">
        <p14:creationId xmlns:p14="http://schemas.microsoft.com/office/powerpoint/2010/main" val="3978360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a:t>
            </a:r>
            <a:r>
              <a:rPr lang="en-CA" dirty="0">
                <a:hlinkClick r:id="" action="ppaction://noaction"/>
              </a:rPr>
              <a:t>question</a:t>
            </a:r>
            <a:r>
              <a:rPr lang="en-CA" dirty="0"/>
              <a:t>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840192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39F4-5899-4F40-AC21-2216EF2D4045}"/>
              </a:ext>
            </a:extLst>
          </p:cNvPr>
          <p:cNvSpPr>
            <a:spLocks noGrp="1"/>
          </p:cNvSpPr>
          <p:nvPr>
            <p:ph type="title"/>
          </p:nvPr>
        </p:nvSpPr>
        <p:spPr/>
        <p:txBody>
          <a:bodyPr/>
          <a:lstStyle/>
          <a:p>
            <a:r>
              <a:rPr lang="en-US" dirty="0"/>
              <a:t>Driving Questions</a:t>
            </a:r>
          </a:p>
        </p:txBody>
      </p:sp>
      <p:graphicFrame>
        <p:nvGraphicFramePr>
          <p:cNvPr id="4" name="Content Placeholder 3">
            <a:extLst>
              <a:ext uri="{FF2B5EF4-FFF2-40B4-BE49-F238E27FC236}">
                <a16:creationId xmlns:a16="http://schemas.microsoft.com/office/drawing/2014/main" id="{AAB9B64F-8AC7-4749-9E13-E59076C37DC9}"/>
              </a:ext>
            </a:extLst>
          </p:cNvPr>
          <p:cNvGraphicFramePr>
            <a:graphicFrameLocks noGrp="1"/>
          </p:cNvGraphicFramePr>
          <p:nvPr>
            <p:ph idx="1"/>
          </p:nvPr>
        </p:nvGraphicFramePr>
        <p:xfrm>
          <a:off x="1464456" y="2431636"/>
          <a:ext cx="8831450" cy="3597918"/>
        </p:xfrm>
        <a:graphic>
          <a:graphicData uri="http://schemas.openxmlformats.org/drawingml/2006/table">
            <a:tbl>
              <a:tblPr firstRow="1" bandRow="1">
                <a:tableStyleId>{00A15C55-8517-42AA-B614-E9B94910E393}</a:tableStyleId>
              </a:tblPr>
              <a:tblGrid>
                <a:gridCol w="4876967">
                  <a:extLst>
                    <a:ext uri="{9D8B030D-6E8A-4147-A177-3AD203B41FA5}">
                      <a16:colId xmlns:a16="http://schemas.microsoft.com/office/drawing/2014/main" val="2041467085"/>
                    </a:ext>
                  </a:extLst>
                </a:gridCol>
                <a:gridCol w="3954483">
                  <a:extLst>
                    <a:ext uri="{9D8B030D-6E8A-4147-A177-3AD203B41FA5}">
                      <a16:colId xmlns:a16="http://schemas.microsoft.com/office/drawing/2014/main" val="1365046059"/>
                    </a:ext>
                  </a:extLst>
                </a:gridCol>
              </a:tblGrid>
              <a:tr h="437306">
                <a:tc>
                  <a:txBody>
                    <a:bodyPr/>
                    <a:lstStyle/>
                    <a:p>
                      <a:r>
                        <a:rPr lang="en-US" dirty="0"/>
                        <a:t>Question</a:t>
                      </a:r>
                    </a:p>
                  </a:txBody>
                  <a:tcPr/>
                </a:tc>
                <a:tc>
                  <a:txBody>
                    <a:bodyPr/>
                    <a:lstStyle/>
                    <a:p>
                      <a:r>
                        <a:rPr lang="en-US" dirty="0"/>
                        <a:t>Targeted problem</a:t>
                      </a:r>
                    </a:p>
                  </a:txBody>
                  <a:tcPr/>
                </a:tc>
                <a:extLst>
                  <a:ext uri="{0D108BD9-81ED-4DB2-BD59-A6C34878D82A}">
                    <a16:rowId xmlns:a16="http://schemas.microsoft.com/office/drawing/2014/main" val="3563474628"/>
                  </a:ext>
                </a:extLst>
              </a:tr>
              <a:tr h="824284">
                <a:tc>
                  <a:txBody>
                    <a:bodyPr/>
                    <a:lstStyle/>
                    <a:p>
                      <a:pPr algn="ctr"/>
                      <a:endParaRPr lang="en-US" dirty="0"/>
                    </a:p>
                    <a:p>
                      <a:pPr algn="ctr"/>
                      <a:r>
                        <a:rPr lang="en-US" dirty="0"/>
                        <a:t>In what ways…</a:t>
                      </a:r>
                    </a:p>
                  </a:txBody>
                  <a:tcPr/>
                </a:tc>
                <a:tc rowSpan="3">
                  <a:txBody>
                    <a:bodyPr/>
                    <a:lstStyle/>
                    <a:p>
                      <a:pPr algn="ctr"/>
                      <a:endParaRPr lang="en-US" dirty="0"/>
                    </a:p>
                    <a:p>
                      <a:pPr algn="ctr"/>
                      <a:r>
                        <a:rPr lang="en-US" dirty="0"/>
                        <a:t>Is the problem happening?</a:t>
                      </a:r>
                    </a:p>
                    <a:p>
                      <a:pPr algn="ctr"/>
                      <a:endParaRPr lang="en-US" dirty="0"/>
                    </a:p>
                    <a:p>
                      <a:pPr algn="ctr"/>
                      <a:r>
                        <a:rPr lang="en-US" dirty="0"/>
                        <a:t>Is the problem getting worse?</a:t>
                      </a:r>
                    </a:p>
                    <a:p>
                      <a:pPr algn="ctr"/>
                      <a:endParaRPr lang="en-US" dirty="0"/>
                    </a:p>
                    <a:p>
                      <a:pPr algn="ctr"/>
                      <a:r>
                        <a:rPr lang="en-US" dirty="0"/>
                        <a:t>the problem be made better?</a:t>
                      </a:r>
                    </a:p>
                    <a:p>
                      <a:pPr algn="ctr"/>
                      <a:endParaRPr lang="en-US" dirty="0"/>
                    </a:p>
                    <a:p>
                      <a:pPr algn="ctr"/>
                      <a:r>
                        <a:rPr lang="en-US" dirty="0"/>
                        <a:t>do A &amp; B differ?</a:t>
                      </a:r>
                    </a:p>
                  </a:txBody>
                  <a:tcPr/>
                </a:tc>
                <a:extLst>
                  <a:ext uri="{0D108BD9-81ED-4DB2-BD59-A6C34878D82A}">
                    <a16:rowId xmlns:a16="http://schemas.microsoft.com/office/drawing/2014/main" val="1321265747"/>
                  </a:ext>
                </a:extLst>
              </a:tr>
              <a:tr h="914400">
                <a:tc>
                  <a:txBody>
                    <a:bodyPr/>
                    <a:lstStyle/>
                    <a:p>
                      <a:pPr algn="ctr"/>
                      <a:endParaRPr lang="en-US" dirty="0"/>
                    </a:p>
                    <a:p>
                      <a:pPr algn="ctr"/>
                      <a:r>
                        <a:rPr lang="en-US" dirty="0"/>
                        <a:t>How…</a:t>
                      </a:r>
                    </a:p>
                  </a:txBody>
                  <a:tcPr/>
                </a:tc>
                <a:tc vMerge="1">
                  <a:txBody>
                    <a:bodyPr/>
                    <a:lstStyle/>
                    <a:p>
                      <a:endParaRPr lang="en-US"/>
                    </a:p>
                  </a:txBody>
                  <a:tcPr/>
                </a:tc>
                <a:extLst>
                  <a:ext uri="{0D108BD9-81ED-4DB2-BD59-A6C34878D82A}">
                    <a16:rowId xmlns:a16="http://schemas.microsoft.com/office/drawing/2014/main" val="2122726938"/>
                  </a:ext>
                </a:extLst>
              </a:tr>
              <a:tr h="475013">
                <a:tc>
                  <a:txBody>
                    <a:bodyPr/>
                    <a:lstStyle/>
                    <a:p>
                      <a:pPr algn="ctr"/>
                      <a:r>
                        <a:rPr lang="en-US" dirty="0"/>
                        <a:t>Why…</a:t>
                      </a:r>
                    </a:p>
                  </a:txBody>
                  <a:tcPr/>
                </a:tc>
                <a:tc vMerge="1">
                  <a:txBody>
                    <a:bodyPr/>
                    <a:lstStyle/>
                    <a:p>
                      <a:pPr algn="ctr"/>
                      <a:endParaRPr lang="en-US" dirty="0"/>
                    </a:p>
                  </a:txBody>
                  <a:tcPr/>
                </a:tc>
                <a:extLst>
                  <a:ext uri="{0D108BD9-81ED-4DB2-BD59-A6C34878D82A}">
                    <a16:rowId xmlns:a16="http://schemas.microsoft.com/office/drawing/2014/main" val="717833733"/>
                  </a:ext>
                </a:extLst>
              </a:tr>
              <a:tr h="437306">
                <a:tc>
                  <a:txBody>
                    <a:bodyPr/>
                    <a:lstStyle/>
                    <a:p>
                      <a:pPr algn="ctr"/>
                      <a:r>
                        <a:rPr lang="en-US" dirty="0"/>
                        <a:t>What is contributing to…</a:t>
                      </a:r>
                    </a:p>
                  </a:txBody>
                  <a:tcPr/>
                </a:tc>
                <a:tc rowSpan="2">
                  <a:txBody>
                    <a:bodyPr/>
                    <a:lstStyle/>
                    <a:p>
                      <a:pPr algn="ctr"/>
                      <a:endParaRPr lang="en-US" dirty="0"/>
                    </a:p>
                    <a:p>
                      <a:pPr algn="ctr"/>
                      <a:r>
                        <a:rPr lang="en-US" dirty="0"/>
                        <a:t>the problem?</a:t>
                      </a:r>
                    </a:p>
                  </a:txBody>
                  <a:tcPr/>
                </a:tc>
                <a:extLst>
                  <a:ext uri="{0D108BD9-81ED-4DB2-BD59-A6C34878D82A}">
                    <a16:rowId xmlns:a16="http://schemas.microsoft.com/office/drawing/2014/main" val="2026854376"/>
                  </a:ext>
                </a:extLst>
              </a:tr>
              <a:tr h="437306">
                <a:tc>
                  <a:txBody>
                    <a:bodyPr/>
                    <a:lstStyle/>
                    <a:p>
                      <a:pPr algn="ctr"/>
                      <a:r>
                        <a:rPr lang="en-US" dirty="0"/>
                        <a:t>What is being done to resolve/ address…</a:t>
                      </a:r>
                    </a:p>
                  </a:txBody>
                  <a:tcPr/>
                </a:tc>
                <a:tc vMerge="1">
                  <a:txBody>
                    <a:bodyPr/>
                    <a:lstStyle/>
                    <a:p>
                      <a:pPr algn="ctr"/>
                      <a:endParaRPr lang="en-US" dirty="0"/>
                    </a:p>
                  </a:txBody>
                  <a:tcPr/>
                </a:tc>
                <a:extLst>
                  <a:ext uri="{0D108BD9-81ED-4DB2-BD59-A6C34878D82A}">
                    <a16:rowId xmlns:a16="http://schemas.microsoft.com/office/drawing/2014/main" val="2842283541"/>
                  </a:ext>
                </a:extLst>
              </a:tr>
            </a:tbl>
          </a:graphicData>
        </a:graphic>
      </p:graphicFrame>
    </p:spTree>
    <p:extLst>
      <p:ext uri="{BB962C8B-B14F-4D97-AF65-F5344CB8AC3E}">
        <p14:creationId xmlns:p14="http://schemas.microsoft.com/office/powerpoint/2010/main" val="64280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Story</a:t>
            </a:r>
          </a:p>
        </p:txBody>
      </p:sp>
      <p:sp>
        <p:nvSpPr>
          <p:cNvPr id="3" name="Content Placeholder 2"/>
          <p:cNvSpPr>
            <a:spLocks noGrp="1"/>
          </p:cNvSpPr>
          <p:nvPr>
            <p:ph idx="1"/>
          </p:nvPr>
        </p:nvSpPr>
        <p:spPr/>
        <p:txBody>
          <a:bodyPr>
            <a:normAutofit fontScale="85000" lnSpcReduction="20000"/>
          </a:bodyPr>
          <a:lstStyle/>
          <a:p>
            <a:r>
              <a:rPr lang="en-US" dirty="0"/>
              <a:t>A 10</a:t>
            </a:r>
            <a:r>
              <a:rPr lang="en-US" baseline="30000" dirty="0"/>
              <a:t>th</a:t>
            </a:r>
            <a:r>
              <a:rPr lang="en-US" dirty="0"/>
              <a:t> grade group of students are preparing to send care packages to a local nursing home and senior community center.  </a:t>
            </a:r>
          </a:p>
          <a:p>
            <a:endParaRPr lang="en-US" dirty="0"/>
          </a:p>
          <a:p>
            <a:r>
              <a:rPr lang="en-US" dirty="0"/>
              <a:t>The students are answering the question, </a:t>
            </a:r>
            <a:r>
              <a:rPr lang="en-US" b="1" dirty="0"/>
              <a:t>“How can we help our community?” </a:t>
            </a:r>
            <a:r>
              <a:rPr lang="en-US" dirty="0"/>
              <a:t>Early in the project, youth discussed what they thought this question means and ways to answer it. </a:t>
            </a:r>
          </a:p>
          <a:p>
            <a:endParaRPr lang="en-US" dirty="0"/>
          </a:p>
          <a:p>
            <a:r>
              <a:rPr lang="en-US" dirty="0"/>
              <a:t> They decided to create care packages because of recent news reports.  Since then, they have interviewed elderly family members as to identify useful items, and they have done some internet searches to find what common supplies elderly individuals often need.  </a:t>
            </a:r>
          </a:p>
          <a:p>
            <a:endParaRPr lang="en-US" dirty="0"/>
          </a:p>
          <a:p>
            <a:r>
              <a:rPr lang="en-US" dirty="0"/>
              <a:t>They will deliver the care packages and give hand-written letters to those at the nursing home.   </a:t>
            </a:r>
          </a:p>
          <a:p>
            <a:endParaRPr lang="en-CA" dirty="0"/>
          </a:p>
        </p:txBody>
      </p:sp>
    </p:spTree>
    <p:extLst>
      <p:ext uri="{BB962C8B-B14F-4D97-AF65-F5344CB8AC3E}">
        <p14:creationId xmlns:p14="http://schemas.microsoft.com/office/powerpoint/2010/main" val="76196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to PBL</a:t>
            </a:r>
          </a:p>
        </p:txBody>
      </p:sp>
      <p:sp>
        <p:nvSpPr>
          <p:cNvPr id="3" name="Content Placeholder 2"/>
          <p:cNvSpPr>
            <a:spLocks noGrp="1"/>
          </p:cNvSpPr>
          <p:nvPr>
            <p:ph idx="1"/>
          </p:nvPr>
        </p:nvSpPr>
        <p:spPr/>
        <p:txBody>
          <a:bodyPr/>
          <a:lstStyle/>
          <a:p>
            <a:endParaRPr lang="en-CA"/>
          </a:p>
        </p:txBody>
      </p:sp>
      <p:pic>
        <p:nvPicPr>
          <p:cNvPr id="4" name="Picture 3">
            <a:hlinkClick r:id="rId2" action="ppaction://hlinkfile"/>
          </p:cNvPr>
          <p:cNvPicPr>
            <a:picLocks noChangeAspect="1"/>
          </p:cNvPicPr>
          <p:nvPr/>
        </p:nvPicPr>
        <p:blipFill rotWithShape="1">
          <a:blip r:embed="rId3"/>
          <a:srcRect l="9344" t="8079" r="9273" b="12399"/>
          <a:stretch/>
        </p:blipFill>
        <p:spPr>
          <a:xfrm>
            <a:off x="1154952" y="2603500"/>
            <a:ext cx="8761413" cy="3416299"/>
          </a:xfrm>
          <a:prstGeom prst="rect">
            <a:avLst/>
          </a:prstGeom>
        </p:spPr>
      </p:pic>
    </p:spTree>
    <p:extLst>
      <p:ext uri="{BB962C8B-B14F-4D97-AF65-F5344CB8AC3E}">
        <p14:creationId xmlns:p14="http://schemas.microsoft.com/office/powerpoint/2010/main" val="165229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in Action</a:t>
            </a:r>
          </a:p>
        </p:txBody>
      </p:sp>
      <p:sp>
        <p:nvSpPr>
          <p:cNvPr id="3" name="Content Placeholder 2"/>
          <p:cNvSpPr>
            <a:spLocks noGrp="1"/>
          </p:cNvSpPr>
          <p:nvPr>
            <p:ph idx="1"/>
          </p:nvPr>
        </p:nvSpPr>
        <p:spPr/>
        <p:txBody>
          <a:bodyPr/>
          <a:lstStyle/>
          <a:p>
            <a:endParaRPr lang="en-CA" dirty="0"/>
          </a:p>
        </p:txBody>
      </p:sp>
      <p:pic>
        <p:nvPicPr>
          <p:cNvPr id="4" name="Picture 3">
            <a:hlinkClick r:id="rId2" action="ppaction://hlinkfile"/>
          </p:cNvPr>
          <p:cNvPicPr>
            <a:picLocks noChangeAspect="1"/>
          </p:cNvPicPr>
          <p:nvPr/>
        </p:nvPicPr>
        <p:blipFill rotWithShape="1">
          <a:blip r:embed="rId3"/>
          <a:srcRect l="22223" t="7688" r="22781" b="21478"/>
          <a:stretch/>
        </p:blipFill>
        <p:spPr>
          <a:xfrm>
            <a:off x="1154953" y="2603500"/>
            <a:ext cx="8761413" cy="3416300"/>
          </a:xfrm>
          <a:prstGeom prst="rect">
            <a:avLst/>
          </a:prstGeom>
        </p:spPr>
      </p:pic>
    </p:spTree>
    <p:extLst>
      <p:ext uri="{BB962C8B-B14F-4D97-AF65-F5344CB8AC3E}">
        <p14:creationId xmlns:p14="http://schemas.microsoft.com/office/powerpoint/2010/main" val="3449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Education in the 21</a:t>
            </a:r>
            <a:r>
              <a:rPr lang="en-CA" baseline="30000" dirty="0"/>
              <a:t>st</a:t>
            </a:r>
            <a:r>
              <a:rPr lang="en-CA" dirty="0"/>
              <a:t> Century</a:t>
            </a:r>
          </a:p>
        </p:txBody>
      </p:sp>
      <p:sp>
        <p:nvSpPr>
          <p:cNvPr id="3" name="Content Placeholder 2"/>
          <p:cNvSpPr>
            <a:spLocks noGrp="1"/>
          </p:cNvSpPr>
          <p:nvPr>
            <p:ph idx="1"/>
          </p:nvPr>
        </p:nvSpPr>
        <p:spPr/>
        <p:txBody>
          <a:bodyPr>
            <a:normAutofit/>
          </a:bodyPr>
          <a:lstStyle/>
          <a:p>
            <a:r>
              <a:rPr lang="en-CA" dirty="0"/>
              <a:t>The old-school model of </a:t>
            </a:r>
            <a:r>
              <a:rPr lang="en-CA" b="1" dirty="0"/>
              <a:t>passively learning facts and reciting them </a:t>
            </a:r>
            <a:r>
              <a:rPr lang="en-CA" dirty="0"/>
              <a:t>out of context is </a:t>
            </a:r>
            <a:r>
              <a:rPr lang="en-CA" b="1" dirty="0"/>
              <a:t>no longer sufficient </a:t>
            </a:r>
            <a:r>
              <a:rPr lang="en-CA" dirty="0"/>
              <a:t>to prepare students to survive in today's world. </a:t>
            </a:r>
          </a:p>
          <a:p>
            <a:endParaRPr lang="en-CA" dirty="0"/>
          </a:p>
          <a:p>
            <a:r>
              <a:rPr lang="en-CA" dirty="0" smtClean="0"/>
              <a:t>Addressing real-world issues or problems requires </a:t>
            </a:r>
            <a:r>
              <a:rPr lang="en-CA" dirty="0"/>
              <a:t>that students have both </a:t>
            </a:r>
            <a:r>
              <a:rPr lang="en-CA" b="1" dirty="0"/>
              <a:t>fundamental skills </a:t>
            </a:r>
            <a:r>
              <a:rPr lang="en-CA" dirty="0"/>
              <a:t>(reading, writing, and math) and</a:t>
            </a:r>
            <a:r>
              <a:rPr lang="en-CA" b="1" dirty="0"/>
              <a:t> 21st century skills </a:t>
            </a:r>
            <a:r>
              <a:rPr lang="en-CA" dirty="0"/>
              <a:t>(teamwork, problem solving, research gathering, time management, information synthesizing, utilizing high tech tools). </a:t>
            </a:r>
          </a:p>
          <a:p>
            <a:endParaRPr lang="en-CA" dirty="0"/>
          </a:p>
          <a:p>
            <a:endParaRPr lang="en-CA" dirty="0"/>
          </a:p>
        </p:txBody>
      </p:sp>
    </p:spTree>
    <p:extLst>
      <p:ext uri="{BB962C8B-B14F-4D97-AF65-F5344CB8AC3E}">
        <p14:creationId xmlns:p14="http://schemas.microsoft.com/office/powerpoint/2010/main" val="402123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project based learning?</a:t>
            </a:r>
          </a:p>
        </p:txBody>
      </p:sp>
      <p:sp>
        <p:nvSpPr>
          <p:cNvPr id="3" name="Content Placeholder 2"/>
          <p:cNvSpPr>
            <a:spLocks noGrp="1"/>
          </p:cNvSpPr>
          <p:nvPr>
            <p:ph idx="1"/>
          </p:nvPr>
        </p:nvSpPr>
        <p:spPr/>
        <p:txBody>
          <a:bodyPr/>
          <a:lstStyle/>
          <a:p>
            <a:r>
              <a:rPr lang="en-CA" dirty="0"/>
              <a:t>Project-based learning if founded in the beliefs that students learn best by </a:t>
            </a:r>
            <a:r>
              <a:rPr lang="en-CA" b="1" dirty="0"/>
              <a:t>experiencing</a:t>
            </a:r>
            <a:r>
              <a:rPr lang="en-CA" dirty="0"/>
              <a:t> and </a:t>
            </a:r>
            <a:r>
              <a:rPr lang="en-CA" b="1" dirty="0"/>
              <a:t>dealing with real-world issues </a:t>
            </a:r>
            <a:r>
              <a:rPr lang="en-CA" dirty="0"/>
              <a:t>that are meaningful to them </a:t>
            </a:r>
            <a:r>
              <a:rPr lang="en-CA" b="1" dirty="0"/>
              <a:t>. </a:t>
            </a:r>
          </a:p>
          <a:p>
            <a:endParaRPr lang="en-CA" b="1" dirty="0"/>
          </a:p>
          <a:p>
            <a:pPr marL="0" indent="0">
              <a:buNone/>
            </a:pPr>
            <a:endParaRPr lang="en-CA" i="1" dirty="0"/>
          </a:p>
          <a:p>
            <a:endParaRPr lang="en-CA" dirty="0"/>
          </a:p>
        </p:txBody>
      </p:sp>
      <p:sp>
        <p:nvSpPr>
          <p:cNvPr id="4" name="Rectangle 3"/>
          <p:cNvSpPr/>
          <p:nvPr/>
        </p:nvSpPr>
        <p:spPr>
          <a:xfrm>
            <a:off x="2487659" y="4017780"/>
            <a:ext cx="6096000" cy="1754326"/>
          </a:xfrm>
          <a:prstGeom prst="rect">
            <a:avLst/>
          </a:prstGeom>
        </p:spPr>
        <p:txBody>
          <a:bodyPr>
            <a:spAutoFit/>
          </a:bodyPr>
          <a:lstStyle/>
          <a:p>
            <a:r>
              <a:rPr lang="en-CA" i="1" dirty="0"/>
              <a:t>"One of the major advantages of project work is that it makes school more like real life. It's an in-depth investigation of a real-world topic worthy of children's attention and effort.“</a:t>
            </a:r>
          </a:p>
          <a:p>
            <a:endParaRPr lang="en-CA" i="1" dirty="0"/>
          </a:p>
          <a:p>
            <a:r>
              <a:rPr lang="en-CA" cap="all" dirty="0"/>
              <a:t>-EDUCATION RESEARCHER SYLVIA CHARD</a:t>
            </a:r>
            <a:endParaRPr lang="en-CA" dirty="0"/>
          </a:p>
        </p:txBody>
      </p:sp>
    </p:spTree>
    <p:extLst>
      <p:ext uri="{BB962C8B-B14F-4D97-AF65-F5344CB8AC3E}">
        <p14:creationId xmlns:p14="http://schemas.microsoft.com/office/powerpoint/2010/main" val="372103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PBL involve?</a:t>
            </a:r>
          </a:p>
        </p:txBody>
      </p:sp>
      <p:sp>
        <p:nvSpPr>
          <p:cNvPr id="3" name="Content Placeholder 2"/>
          <p:cNvSpPr>
            <a:spLocks noGrp="1"/>
          </p:cNvSpPr>
          <p:nvPr>
            <p:ph idx="1"/>
          </p:nvPr>
        </p:nvSpPr>
        <p:spPr/>
        <p:txBody>
          <a:bodyPr/>
          <a:lstStyle/>
          <a:p>
            <a:pPr lvl="0"/>
            <a:r>
              <a:rPr lang="en-CA" dirty="0"/>
              <a:t>students </a:t>
            </a:r>
            <a:r>
              <a:rPr lang="en-CA" dirty="0" smtClean="0"/>
              <a:t>focus </a:t>
            </a:r>
            <a:r>
              <a:rPr lang="en-CA" dirty="0"/>
              <a:t>on </a:t>
            </a:r>
            <a:r>
              <a:rPr lang="en-CA" b="1" dirty="0"/>
              <a:t>real-world </a:t>
            </a:r>
            <a:r>
              <a:rPr lang="en-CA" dirty="0"/>
              <a:t>meaningful issues and problem </a:t>
            </a:r>
            <a:r>
              <a:rPr lang="en-CA" dirty="0" smtClean="0"/>
              <a:t>solving</a:t>
            </a:r>
          </a:p>
          <a:p>
            <a:pPr lvl="0"/>
            <a:r>
              <a:rPr lang="en-CA" b="1" dirty="0" smtClean="0"/>
              <a:t>researching</a:t>
            </a:r>
            <a:r>
              <a:rPr lang="en-CA" dirty="0" smtClean="0"/>
              <a:t> things on their own</a:t>
            </a:r>
            <a:endParaRPr lang="en-CA" dirty="0"/>
          </a:p>
          <a:p>
            <a:pPr lvl="0"/>
            <a:r>
              <a:rPr lang="en-CA" b="1" dirty="0"/>
              <a:t>s</a:t>
            </a:r>
            <a:r>
              <a:rPr lang="en-CA" b="1" dirty="0" smtClean="0"/>
              <a:t>kills </a:t>
            </a:r>
            <a:r>
              <a:rPr lang="en-CA" dirty="0"/>
              <a:t>that transfer outside of the </a:t>
            </a:r>
            <a:r>
              <a:rPr lang="en-CA" dirty="0" smtClean="0"/>
              <a:t>classroom ( </a:t>
            </a:r>
            <a:r>
              <a:rPr lang="en-CA" smtClean="0"/>
              <a:t>i.e. Critical </a:t>
            </a:r>
            <a:r>
              <a:rPr lang="en-CA" dirty="0" smtClean="0"/>
              <a:t>thinking, Collaboration, Cooperation, Creativity) </a:t>
            </a:r>
            <a:endParaRPr lang="en-CA" b="1" dirty="0"/>
          </a:p>
          <a:p>
            <a:pPr lvl="0"/>
            <a:r>
              <a:rPr lang="en-CA" dirty="0"/>
              <a:t>increased </a:t>
            </a:r>
            <a:r>
              <a:rPr lang="en-CA" b="1" dirty="0"/>
              <a:t>student control</a:t>
            </a:r>
            <a:r>
              <a:rPr lang="en-CA" dirty="0"/>
              <a:t> over his or her learning</a:t>
            </a:r>
          </a:p>
          <a:p>
            <a:pPr lvl="0"/>
            <a:r>
              <a:rPr lang="en-CA" dirty="0"/>
              <a:t>teachers serving as </a:t>
            </a:r>
            <a:r>
              <a:rPr lang="en-CA" b="1" dirty="0"/>
              <a:t>coaches and facilitators</a:t>
            </a:r>
            <a:r>
              <a:rPr lang="en-CA" dirty="0"/>
              <a:t> of inquiry and reflection</a:t>
            </a:r>
          </a:p>
          <a:p>
            <a:pPr lvl="0"/>
            <a:r>
              <a:rPr lang="en-CA" dirty="0"/>
              <a:t>students </a:t>
            </a:r>
            <a:r>
              <a:rPr lang="en-CA" dirty="0" smtClean="0"/>
              <a:t>working </a:t>
            </a:r>
            <a:r>
              <a:rPr lang="en-CA" dirty="0"/>
              <a:t>in </a:t>
            </a:r>
            <a:r>
              <a:rPr lang="en-CA" b="1" dirty="0"/>
              <a:t>pairs or groups</a:t>
            </a:r>
            <a:endParaRPr lang="en-CA" dirty="0"/>
          </a:p>
          <a:p>
            <a:endParaRPr lang="en-CA" dirty="0"/>
          </a:p>
          <a:p>
            <a:endParaRPr lang="en-CA" dirty="0"/>
          </a:p>
        </p:txBody>
      </p:sp>
      <p:sp>
        <p:nvSpPr>
          <p:cNvPr id="4" name="Rectangle 3"/>
          <p:cNvSpPr/>
          <p:nvPr/>
        </p:nvSpPr>
        <p:spPr>
          <a:xfrm>
            <a:off x="1154953" y="6019800"/>
            <a:ext cx="6096000" cy="369332"/>
          </a:xfrm>
          <a:prstGeom prst="rect">
            <a:avLst/>
          </a:prstGeom>
        </p:spPr>
        <p:txBody>
          <a:bodyPr>
            <a:spAutoFit/>
          </a:bodyPr>
          <a:lstStyle/>
          <a:p>
            <a:r>
              <a:rPr lang="en-CA" dirty="0"/>
              <a:t>(</a:t>
            </a:r>
            <a:r>
              <a:rPr lang="en-CA" u="sng" dirty="0">
                <a:hlinkClick r:id="rId2"/>
              </a:rPr>
              <a:t>Barron &amp; Darling-Hammond, 2008</a:t>
            </a:r>
            <a:r>
              <a:rPr lang="en-CA" dirty="0"/>
              <a:t>; </a:t>
            </a:r>
            <a:r>
              <a:rPr lang="en-CA" u="sng" dirty="0">
                <a:hlinkClick r:id="rId3"/>
              </a:rPr>
              <a:t>Thomas, 2000</a:t>
            </a:r>
            <a:r>
              <a:rPr lang="en-CA" dirty="0"/>
              <a:t>)</a:t>
            </a:r>
          </a:p>
        </p:txBody>
      </p:sp>
    </p:spTree>
    <p:extLst>
      <p:ext uri="{BB962C8B-B14F-4D97-AF65-F5344CB8AC3E}">
        <p14:creationId xmlns:p14="http://schemas.microsoft.com/office/powerpoint/2010/main" val="3416640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Findings</a:t>
            </a:r>
          </a:p>
        </p:txBody>
      </p:sp>
      <p:sp>
        <p:nvSpPr>
          <p:cNvPr id="3" name="Content Placeholder 2"/>
          <p:cNvSpPr>
            <a:spLocks noGrp="1"/>
          </p:cNvSpPr>
          <p:nvPr>
            <p:ph idx="1"/>
          </p:nvPr>
        </p:nvSpPr>
        <p:spPr/>
        <p:txBody>
          <a:bodyPr>
            <a:normAutofit/>
          </a:bodyPr>
          <a:lstStyle/>
          <a:p>
            <a:r>
              <a:rPr lang="en-CA" dirty="0"/>
              <a:t>PBL vs. Traditional instruction</a:t>
            </a:r>
          </a:p>
          <a:p>
            <a:pPr lvl="1"/>
            <a:endParaRPr lang="en-CA" dirty="0"/>
          </a:p>
          <a:p>
            <a:pPr lvl="1"/>
            <a:r>
              <a:rPr lang="en-CA" dirty="0"/>
              <a:t>PBL increases long-term retention of content,</a:t>
            </a:r>
            <a:r>
              <a:rPr lang="en-CA" b="1" dirty="0"/>
              <a:t> helps students perform as well as or better than traditional learners </a:t>
            </a:r>
            <a:r>
              <a:rPr lang="en-CA" dirty="0"/>
              <a:t>in </a:t>
            </a:r>
            <a:r>
              <a:rPr lang="en-CA" b="1" dirty="0"/>
              <a:t>high-stakes tests, </a:t>
            </a:r>
            <a:r>
              <a:rPr lang="en-CA" dirty="0"/>
              <a:t>improves problem-solving and collaboration skills, and improves students' attitudes towards learning (</a:t>
            </a:r>
            <a:r>
              <a:rPr lang="en-CA" u="sng" dirty="0">
                <a:hlinkClick r:id="rId2"/>
              </a:rPr>
              <a:t>Strobel &amp; van Barneveld, 2009</a:t>
            </a:r>
            <a:r>
              <a:rPr lang="en-CA" dirty="0"/>
              <a:t>; </a:t>
            </a:r>
            <a:r>
              <a:rPr lang="en-CA" u="sng" dirty="0">
                <a:hlinkClick r:id="rId3"/>
              </a:rPr>
              <a:t>Walker &amp; Leary, 2009</a:t>
            </a:r>
            <a:r>
              <a:rPr lang="en-CA" dirty="0"/>
              <a:t>). </a:t>
            </a:r>
          </a:p>
          <a:p>
            <a:endParaRPr lang="en-CA" dirty="0"/>
          </a:p>
          <a:p>
            <a:pPr lvl="1"/>
            <a:r>
              <a:rPr lang="en-CA" dirty="0"/>
              <a:t>Schools where PBL is practiced find a </a:t>
            </a:r>
            <a:r>
              <a:rPr lang="en-CA" b="1" dirty="0"/>
              <a:t>decline in absenteeism</a:t>
            </a:r>
            <a:r>
              <a:rPr lang="en-CA" dirty="0"/>
              <a:t>, </a:t>
            </a:r>
            <a:r>
              <a:rPr lang="en-CA" b="1" dirty="0"/>
              <a:t>an increase in cooperative learning skills, </a:t>
            </a:r>
            <a:r>
              <a:rPr lang="en-CA" dirty="0"/>
              <a:t>and </a:t>
            </a:r>
            <a:r>
              <a:rPr lang="en-CA" b="1" dirty="0"/>
              <a:t>improvement in student achievement</a:t>
            </a:r>
            <a:r>
              <a:rPr lang="en-CA" dirty="0"/>
              <a:t>. When technology is used to promote critical thinking and communication, these benefits are enhanced.</a:t>
            </a:r>
          </a:p>
          <a:p>
            <a:endParaRPr lang="en-CA" dirty="0"/>
          </a:p>
        </p:txBody>
      </p:sp>
    </p:spTree>
    <p:extLst>
      <p:ext uri="{BB962C8B-B14F-4D97-AF65-F5344CB8AC3E}">
        <p14:creationId xmlns:p14="http://schemas.microsoft.com/office/powerpoint/2010/main" val="134342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Based Learning</a:t>
            </a:r>
          </a:p>
        </p:txBody>
      </p:sp>
      <p:sp>
        <p:nvSpPr>
          <p:cNvPr id="5" name="Subtitle 4"/>
          <p:cNvSpPr>
            <a:spLocks noGrp="1"/>
          </p:cNvSpPr>
          <p:nvPr>
            <p:ph type="subTitle" idx="1"/>
          </p:nvPr>
        </p:nvSpPr>
        <p:spPr/>
        <p:txBody>
          <a:bodyPr/>
          <a:lstStyle/>
          <a:p>
            <a:r>
              <a:rPr lang="en-US" dirty="0"/>
              <a:t>PBL experience</a:t>
            </a:r>
          </a:p>
        </p:txBody>
      </p:sp>
    </p:spTree>
    <p:extLst>
      <p:ext uri="{BB962C8B-B14F-4D97-AF65-F5344CB8AC3E}">
        <p14:creationId xmlns:p14="http://schemas.microsoft.com/office/powerpoint/2010/main" val="284509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Getting Ready</a:t>
            </a:r>
          </a:p>
        </p:txBody>
      </p:sp>
      <p:sp>
        <p:nvSpPr>
          <p:cNvPr id="3" name="Content Placeholder 2"/>
          <p:cNvSpPr>
            <a:spLocks noGrp="1"/>
          </p:cNvSpPr>
          <p:nvPr>
            <p:ph idx="1"/>
          </p:nvPr>
        </p:nvSpPr>
        <p:spPr/>
        <p:txBody>
          <a:bodyPr/>
          <a:lstStyle/>
          <a:p>
            <a:r>
              <a:rPr lang="en-CA" dirty="0"/>
              <a:t>KWL (Know, Want to Know, Learn)</a:t>
            </a:r>
          </a:p>
          <a:p>
            <a:pPr lvl="1"/>
            <a:r>
              <a:rPr lang="en-CA" dirty="0"/>
              <a:t>What do you know about Project Based Learning (PBL)?</a:t>
            </a:r>
          </a:p>
          <a:p>
            <a:pPr lvl="1"/>
            <a:r>
              <a:rPr lang="en-CA" dirty="0"/>
              <a:t>What do you want to know about PBL?</a:t>
            </a:r>
          </a:p>
          <a:p>
            <a:pPr marL="0" indent="0">
              <a:buNone/>
            </a:pPr>
            <a:endParaRPr lang="en-CA" dirty="0"/>
          </a:p>
          <a:p>
            <a:r>
              <a:rPr lang="en-CA" dirty="0"/>
              <a:t>Are there any specific questions you have about Project Based Learning (PBL)?</a:t>
            </a:r>
          </a:p>
        </p:txBody>
      </p:sp>
    </p:spTree>
    <p:extLst>
      <p:ext uri="{BB962C8B-B14F-4D97-AF65-F5344CB8AC3E}">
        <p14:creationId xmlns:p14="http://schemas.microsoft.com/office/powerpoint/2010/main" val="158355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(English Education)</a:t>
            </a:r>
          </a:p>
        </p:txBody>
      </p:sp>
      <p:sp>
        <p:nvSpPr>
          <p:cNvPr id="3" name="Content Placeholder 2"/>
          <p:cNvSpPr>
            <a:spLocks noGrp="1"/>
          </p:cNvSpPr>
          <p:nvPr>
            <p:ph idx="1"/>
          </p:nvPr>
        </p:nvSpPr>
        <p:spPr/>
        <p:txBody>
          <a:bodyPr/>
          <a:lstStyle/>
          <a:p>
            <a:r>
              <a:rPr lang="en-US" dirty="0"/>
              <a:t>Real-world problems</a:t>
            </a:r>
          </a:p>
          <a:p>
            <a:pPr lvl="1"/>
            <a:endParaRPr lang="en-US" dirty="0"/>
          </a:p>
          <a:p>
            <a:pPr lvl="1"/>
            <a:r>
              <a:rPr lang="en-US" dirty="0"/>
              <a:t>Many students are demotivated to learn English</a:t>
            </a:r>
          </a:p>
          <a:p>
            <a:pPr lvl="1"/>
            <a:r>
              <a:rPr lang="en-US" dirty="0"/>
              <a:t>Many students still have low proficiency even after many years of study.</a:t>
            </a:r>
          </a:p>
          <a:p>
            <a:pPr lvl="1"/>
            <a:endParaRPr lang="en-US" dirty="0"/>
          </a:p>
        </p:txBody>
      </p:sp>
    </p:spTree>
    <p:extLst>
      <p:ext uri="{BB962C8B-B14F-4D97-AF65-F5344CB8AC3E}">
        <p14:creationId xmlns:p14="http://schemas.microsoft.com/office/powerpoint/2010/main" val="537678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questions</a:t>
            </a:r>
          </a:p>
        </p:txBody>
      </p:sp>
      <p:sp>
        <p:nvSpPr>
          <p:cNvPr id="3" name="Content Placeholder 2"/>
          <p:cNvSpPr>
            <a:spLocks noGrp="1"/>
          </p:cNvSpPr>
          <p:nvPr>
            <p:ph idx="1"/>
          </p:nvPr>
        </p:nvSpPr>
        <p:spPr>
          <a:xfrm>
            <a:off x="1224228" y="3594100"/>
            <a:ext cx="8761412" cy="1365827"/>
          </a:xfrm>
        </p:spPr>
        <p:txBody>
          <a:bodyPr/>
          <a:lstStyle/>
          <a:p>
            <a:r>
              <a:rPr lang="en-US" dirty="0"/>
              <a:t>What can teachers do to motivate learners and at the same time foster language proficiency?</a:t>
            </a:r>
          </a:p>
          <a:p>
            <a:pPr marL="0" indent="0">
              <a:buNone/>
            </a:pPr>
            <a:endParaRPr lang="en-US" dirty="0"/>
          </a:p>
        </p:txBody>
      </p:sp>
    </p:spTree>
    <p:extLst>
      <p:ext uri="{BB962C8B-B14F-4D97-AF65-F5344CB8AC3E}">
        <p14:creationId xmlns:p14="http://schemas.microsoft.com/office/powerpoint/2010/main" val="415683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3A5-DC27-4CF1-831B-F3EE0743C0F8}"/>
              </a:ext>
            </a:extLst>
          </p:cNvPr>
          <p:cNvSpPr>
            <a:spLocks noGrp="1"/>
          </p:cNvSpPr>
          <p:nvPr>
            <p:ph type="title"/>
          </p:nvPr>
        </p:nvSpPr>
        <p:spPr/>
        <p:txBody>
          <a:bodyPr/>
          <a:lstStyle/>
          <a:p>
            <a:r>
              <a:rPr lang="en-US" dirty="0"/>
              <a:t>Project design questions </a:t>
            </a:r>
          </a:p>
        </p:txBody>
      </p:sp>
      <p:sp>
        <p:nvSpPr>
          <p:cNvPr id="3" name="Content Placeholder 2">
            <a:extLst>
              <a:ext uri="{FF2B5EF4-FFF2-40B4-BE49-F238E27FC236}">
                <a16:creationId xmlns:a16="http://schemas.microsoft.com/office/drawing/2014/main" id="{4C14821E-CE6F-4E58-B23E-C2868D3E8CBC}"/>
              </a:ext>
            </a:extLst>
          </p:cNvPr>
          <p:cNvSpPr>
            <a:spLocks noGrp="1"/>
          </p:cNvSpPr>
          <p:nvPr>
            <p:ph idx="1"/>
          </p:nvPr>
        </p:nvSpPr>
        <p:spPr/>
        <p:txBody>
          <a:bodyPr/>
          <a:lstStyle/>
          <a:p>
            <a:endParaRPr lang="en-US" dirty="0"/>
          </a:p>
          <a:p>
            <a:endParaRPr lang="en-US" dirty="0"/>
          </a:p>
          <a:p>
            <a:r>
              <a:rPr lang="en-US" dirty="0"/>
              <a:t>What can students do/ create/ design to address some of the issues in the current education system?</a:t>
            </a:r>
          </a:p>
        </p:txBody>
      </p:sp>
    </p:spTree>
    <p:extLst>
      <p:ext uri="{BB962C8B-B14F-4D97-AF65-F5344CB8AC3E}">
        <p14:creationId xmlns:p14="http://schemas.microsoft.com/office/powerpoint/2010/main" val="24912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Reflection</a:t>
            </a:r>
            <a:endParaRPr lang="ko-KR" altLang="en-US" dirty="0"/>
          </a:p>
        </p:txBody>
      </p:sp>
      <p:sp>
        <p:nvSpPr>
          <p:cNvPr id="3" name="Content Placeholder 2"/>
          <p:cNvSpPr>
            <a:spLocks noGrp="1"/>
          </p:cNvSpPr>
          <p:nvPr>
            <p:ph idx="1"/>
          </p:nvPr>
        </p:nvSpPr>
        <p:spPr/>
        <p:txBody>
          <a:bodyPr/>
          <a:lstStyle/>
          <a:p>
            <a:r>
              <a:rPr lang="en-US" altLang="ko-KR" dirty="0"/>
              <a:t>Positive and negative points of PBL?</a:t>
            </a:r>
          </a:p>
          <a:p>
            <a:endParaRPr lang="en-US" altLang="ko-KR" dirty="0"/>
          </a:p>
          <a:p>
            <a:r>
              <a:rPr lang="en-US" altLang="ko-KR" dirty="0"/>
              <a:t>Challenges you face?</a:t>
            </a:r>
          </a:p>
          <a:p>
            <a:endParaRPr lang="en-US" altLang="ko-KR" dirty="0"/>
          </a:p>
          <a:p>
            <a:r>
              <a:rPr lang="en-US" altLang="ko-KR"/>
              <a:t>Additional questions?</a:t>
            </a:r>
            <a:endParaRPr lang="ko-KR" altLang="en-US"/>
          </a:p>
        </p:txBody>
      </p:sp>
    </p:spTree>
    <p:extLst>
      <p:ext uri="{BB962C8B-B14F-4D97-AF65-F5344CB8AC3E}">
        <p14:creationId xmlns:p14="http://schemas.microsoft.com/office/powerpoint/2010/main" val="323847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Revised PBL</a:t>
            </a:r>
            <a:endParaRPr lang="en-CA" dirty="0"/>
          </a:p>
        </p:txBody>
      </p:sp>
      <p:sp>
        <p:nvSpPr>
          <p:cNvPr id="5" name="Subtitle 4"/>
          <p:cNvSpPr>
            <a:spLocks noGrp="1"/>
          </p:cNvSpPr>
          <p:nvPr>
            <p:ph type="subTitle" idx="1"/>
          </p:nvPr>
        </p:nvSpPr>
        <p:spPr/>
        <p:txBody>
          <a:bodyPr/>
          <a:lstStyle/>
          <a:p>
            <a:r>
              <a:rPr lang="en-CA" smtClean="0"/>
              <a:t>Borrowing principles</a:t>
            </a:r>
            <a:endParaRPr lang="en-CA"/>
          </a:p>
        </p:txBody>
      </p:sp>
    </p:spTree>
    <p:extLst>
      <p:ext uri="{BB962C8B-B14F-4D97-AF65-F5344CB8AC3E}">
        <p14:creationId xmlns:p14="http://schemas.microsoft.com/office/powerpoint/2010/main" val="359516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182937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F3D5-D2C6-46D9-BB82-2328D9372FB0}"/>
              </a:ext>
            </a:extLst>
          </p:cNvPr>
          <p:cNvSpPr>
            <a:spLocks noGrp="1"/>
          </p:cNvSpPr>
          <p:nvPr>
            <p:ph type="title"/>
          </p:nvPr>
        </p:nvSpPr>
        <p:spPr/>
        <p:txBody>
          <a:bodyPr/>
          <a:lstStyle/>
          <a:p>
            <a:r>
              <a:rPr lang="en-US" dirty="0"/>
              <a:t>PBL Lesson Example</a:t>
            </a:r>
          </a:p>
        </p:txBody>
      </p:sp>
      <p:sp>
        <p:nvSpPr>
          <p:cNvPr id="3" name="Content Placeholder 2">
            <a:extLst>
              <a:ext uri="{FF2B5EF4-FFF2-40B4-BE49-F238E27FC236}">
                <a16:creationId xmlns:a16="http://schemas.microsoft.com/office/drawing/2014/main" id="{258DF779-81FA-42FA-84B6-3D73F44D6E43}"/>
              </a:ext>
            </a:extLst>
          </p:cNvPr>
          <p:cNvSpPr>
            <a:spLocks noGrp="1"/>
          </p:cNvSpPr>
          <p:nvPr>
            <p:ph idx="1"/>
          </p:nvPr>
        </p:nvSpPr>
        <p:spPr/>
        <p:txBody>
          <a:bodyPr>
            <a:normAutofit fontScale="85000" lnSpcReduction="10000"/>
          </a:bodyPr>
          <a:lstStyle/>
          <a:p>
            <a:r>
              <a:rPr lang="en-US" dirty="0"/>
              <a:t>Students watch a video, read, or see pictures about global warming.</a:t>
            </a:r>
          </a:p>
          <a:p>
            <a:r>
              <a:rPr lang="en-US" dirty="0"/>
              <a:t>Teacher discusses the topic with students </a:t>
            </a:r>
          </a:p>
          <a:p>
            <a:r>
              <a:rPr lang="en-US" dirty="0"/>
              <a:t>Teacher puts the driving question on the board “ What daily actions of humans are contributing most to global warming?” </a:t>
            </a:r>
            <a:r>
              <a:rPr lang="en-US" dirty="0" smtClean="0"/>
              <a:t>(students discuss &amp; research)</a:t>
            </a:r>
            <a:endParaRPr lang="en-US" dirty="0"/>
          </a:p>
          <a:p>
            <a:r>
              <a:rPr lang="en-US" dirty="0"/>
              <a:t>Teacher then asks students to think about “ what can your group do to raise other students’ awareness of this trash issue?”</a:t>
            </a:r>
          </a:p>
          <a:p>
            <a:r>
              <a:rPr lang="en-US" dirty="0"/>
              <a:t>Some groups choose a video, some choose a poster, one groups chooses brochure</a:t>
            </a:r>
          </a:p>
          <a:p>
            <a:r>
              <a:rPr lang="en-US" dirty="0"/>
              <a:t>They create it</a:t>
            </a:r>
          </a:p>
          <a:p>
            <a:r>
              <a:rPr lang="en-US" dirty="0"/>
              <a:t>They present/share it</a:t>
            </a:r>
          </a:p>
          <a:p>
            <a:r>
              <a:rPr lang="en-US" dirty="0"/>
              <a:t>They get feedback and revise</a:t>
            </a:r>
          </a:p>
          <a:p>
            <a:r>
              <a:rPr lang="en-US" dirty="0"/>
              <a:t>Present again</a:t>
            </a:r>
          </a:p>
        </p:txBody>
      </p:sp>
    </p:spTree>
    <p:extLst>
      <p:ext uri="{BB962C8B-B14F-4D97-AF65-F5344CB8AC3E}">
        <p14:creationId xmlns:p14="http://schemas.microsoft.com/office/powerpoint/2010/main" val="2234093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ko-KR" dirty="0"/>
              <a:t>The </a:t>
            </a:r>
            <a:r>
              <a:rPr lang="en-CA" altLang="ko-KR" dirty="0" err="1"/>
              <a:t>InSipp</a:t>
            </a:r>
            <a:r>
              <a:rPr lang="en-CA" altLang="ko-KR" dirty="0"/>
              <a:t> flow</a:t>
            </a:r>
            <a:endParaRPr lang="ko-KR" altLang="en-US" dirty="0"/>
          </a:p>
        </p:txBody>
      </p:sp>
      <p:sp>
        <p:nvSpPr>
          <p:cNvPr id="3" name="Content Placeholder 2"/>
          <p:cNvSpPr>
            <a:spLocks noGrp="1"/>
          </p:cNvSpPr>
          <p:nvPr>
            <p:ph idx="1"/>
          </p:nvPr>
        </p:nvSpPr>
        <p:spPr/>
        <p:txBody>
          <a:bodyPr>
            <a:normAutofit/>
          </a:bodyPr>
          <a:lstStyle/>
          <a:p>
            <a:r>
              <a:rPr lang="en-CA" altLang="ko-KR" b="1" dirty="0"/>
              <a:t>In</a:t>
            </a:r>
            <a:r>
              <a:rPr lang="en-CA" altLang="ko-KR" dirty="0"/>
              <a:t>troduce the topic</a:t>
            </a:r>
          </a:p>
          <a:p>
            <a:pPr lvl="1"/>
            <a:r>
              <a:rPr lang="en-CA" altLang="ko-KR" dirty="0"/>
              <a:t>Generate interest</a:t>
            </a:r>
          </a:p>
          <a:p>
            <a:pPr lvl="1"/>
            <a:r>
              <a:rPr lang="en-CA" altLang="ko-KR" dirty="0"/>
              <a:t>Activate background knowledge</a:t>
            </a:r>
          </a:p>
          <a:p>
            <a:pPr lvl="1"/>
            <a:r>
              <a:rPr lang="en-CA" altLang="ko-KR" dirty="0"/>
              <a:t>Make the topic relevant and relatable to </a:t>
            </a:r>
            <a:r>
              <a:rPr lang="en-CA" altLang="ko-KR" dirty="0" smtClean="0"/>
              <a:t>students</a:t>
            </a:r>
          </a:p>
          <a:p>
            <a:r>
              <a:rPr lang="en-CA" altLang="ko-KR" b="1" dirty="0"/>
              <a:t>S</a:t>
            </a:r>
            <a:r>
              <a:rPr lang="en-CA" altLang="ko-KR" dirty="0"/>
              <a:t>urvey activity (4-3-2</a:t>
            </a:r>
            <a:r>
              <a:rPr lang="en-CA" altLang="ko-KR" dirty="0" smtClean="0"/>
              <a:t>)</a:t>
            </a:r>
            <a:endParaRPr lang="en-CA" altLang="ko-KR" dirty="0"/>
          </a:p>
          <a:p>
            <a:r>
              <a:rPr lang="en-CA" altLang="ko-KR" b="1" dirty="0" smtClean="0"/>
              <a:t>I</a:t>
            </a:r>
            <a:r>
              <a:rPr lang="en-CA" altLang="ko-KR" dirty="0" smtClean="0"/>
              <a:t>nput </a:t>
            </a:r>
            <a:r>
              <a:rPr lang="en-CA" altLang="ko-KR" dirty="0"/>
              <a:t>of content and/or language</a:t>
            </a:r>
          </a:p>
          <a:p>
            <a:r>
              <a:rPr lang="en-CA" altLang="ko-KR" b="1" dirty="0"/>
              <a:t>P</a:t>
            </a:r>
            <a:r>
              <a:rPr lang="en-CA" altLang="ko-KR" dirty="0"/>
              <a:t>roject based on the topic</a:t>
            </a:r>
          </a:p>
          <a:p>
            <a:r>
              <a:rPr lang="en-CA" altLang="ko-KR" b="1" dirty="0"/>
              <a:t>P</a:t>
            </a:r>
            <a:r>
              <a:rPr lang="en-CA" altLang="ko-KR" dirty="0"/>
              <a:t>resentation of the project</a:t>
            </a:r>
          </a:p>
          <a:p>
            <a:endParaRPr lang="ko-KR" altLang="en-US" dirty="0"/>
          </a:p>
        </p:txBody>
      </p:sp>
      <p:sp>
        <p:nvSpPr>
          <p:cNvPr id="4" name="Rectangle 3">
            <a:extLst>
              <a:ext uri="{FF2B5EF4-FFF2-40B4-BE49-F238E27FC236}">
                <a16:creationId xmlns:a16="http://schemas.microsoft.com/office/drawing/2014/main" id="{50AAAE3E-990D-4AD8-A3C4-1637495C3838}"/>
              </a:ext>
            </a:extLst>
          </p:cNvPr>
          <p:cNvSpPr/>
          <p:nvPr/>
        </p:nvSpPr>
        <p:spPr>
          <a:xfrm>
            <a:off x="8013858" y="1096317"/>
            <a:ext cx="1966755" cy="461665"/>
          </a:xfrm>
          <a:prstGeom prst="rect">
            <a:avLst/>
          </a:prstGeom>
          <a:solidFill>
            <a:schemeClr val="bg1"/>
          </a:solidFill>
          <a:ln>
            <a:solidFill>
              <a:srgbClr val="0070C0"/>
            </a:solidFill>
          </a:ln>
        </p:spPr>
        <p:txBody>
          <a:bodyPr wrap="square">
            <a:spAutoFit/>
          </a:bodyPr>
          <a:lstStyle/>
          <a:p>
            <a:pPr algn="ctr"/>
            <a:r>
              <a:rPr lang="en-CA" sz="2400" dirty="0"/>
              <a:t>3 to 6 hours</a:t>
            </a:r>
            <a:endParaRPr lang="en-US" sz="2400" dirty="0"/>
          </a:p>
        </p:txBody>
      </p:sp>
      <p:sp>
        <p:nvSpPr>
          <p:cNvPr id="5" name="Rectangle 4"/>
          <p:cNvSpPr/>
          <p:nvPr/>
        </p:nvSpPr>
        <p:spPr>
          <a:xfrm>
            <a:off x="1154954" y="4904509"/>
            <a:ext cx="5868786" cy="9809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9670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40CB-5487-49F8-AF53-766C334EB887}"/>
              </a:ext>
            </a:extLst>
          </p:cNvPr>
          <p:cNvSpPr>
            <a:spLocks noGrp="1"/>
          </p:cNvSpPr>
          <p:nvPr>
            <p:ph type="title"/>
          </p:nvPr>
        </p:nvSpPr>
        <p:spPr/>
        <p:txBody>
          <a:bodyPr/>
          <a:lstStyle/>
          <a:p>
            <a:r>
              <a:rPr lang="en-US" dirty="0" smtClean="0"/>
              <a:t>General Revised PBL Framework</a:t>
            </a:r>
            <a:endParaRPr lang="en-US" dirty="0"/>
          </a:p>
        </p:txBody>
      </p:sp>
      <p:sp>
        <p:nvSpPr>
          <p:cNvPr id="3" name="Content Placeholder 2">
            <a:extLst>
              <a:ext uri="{FF2B5EF4-FFF2-40B4-BE49-F238E27FC236}">
                <a16:creationId xmlns:a16="http://schemas.microsoft.com/office/drawing/2014/main" id="{DABB3BC7-E9F7-412F-A37E-E11C284B6858}"/>
              </a:ext>
            </a:extLst>
          </p:cNvPr>
          <p:cNvSpPr>
            <a:spLocks noGrp="1"/>
          </p:cNvSpPr>
          <p:nvPr>
            <p:ph idx="1"/>
          </p:nvPr>
        </p:nvSpPr>
        <p:spPr/>
        <p:txBody>
          <a:bodyPr/>
          <a:lstStyle/>
          <a:p>
            <a:r>
              <a:rPr lang="en-US" dirty="0"/>
              <a:t>Entry </a:t>
            </a:r>
            <a:r>
              <a:rPr lang="en-US" dirty="0" smtClean="0"/>
              <a:t>event (pictures, video, listening, reading, etc.)</a:t>
            </a:r>
            <a:endParaRPr lang="en-US" dirty="0"/>
          </a:p>
          <a:p>
            <a:pPr lvl="1"/>
            <a:r>
              <a:rPr lang="en-US" dirty="0"/>
              <a:t>Discussion of the topic &amp; problem that will be focused </a:t>
            </a:r>
            <a:r>
              <a:rPr lang="en-US" dirty="0" smtClean="0"/>
              <a:t>on</a:t>
            </a:r>
          </a:p>
          <a:p>
            <a:pPr lvl="1"/>
            <a:r>
              <a:rPr lang="en-US" dirty="0" smtClean="0"/>
              <a:t>Relate/ connect to students lives</a:t>
            </a:r>
          </a:p>
          <a:p>
            <a:r>
              <a:rPr lang="en-US" dirty="0" smtClean="0"/>
              <a:t>Teacher provides input about the topic or issue</a:t>
            </a:r>
            <a:endParaRPr lang="en-US" dirty="0"/>
          </a:p>
          <a:p>
            <a:r>
              <a:rPr lang="en-US" dirty="0"/>
              <a:t>Teacher gives the students a project to </a:t>
            </a:r>
            <a:r>
              <a:rPr lang="en-US" dirty="0" smtClean="0"/>
              <a:t>do related to the issues discussed</a:t>
            </a:r>
            <a:endParaRPr lang="en-US" dirty="0"/>
          </a:p>
          <a:p>
            <a:r>
              <a:rPr lang="en-US" dirty="0"/>
              <a:t>Students work on the project in groups</a:t>
            </a:r>
          </a:p>
          <a:p>
            <a:r>
              <a:rPr lang="en-US" dirty="0"/>
              <a:t>Students present the project</a:t>
            </a:r>
          </a:p>
        </p:txBody>
      </p:sp>
    </p:spTree>
    <p:extLst>
      <p:ext uri="{BB962C8B-B14F-4D97-AF65-F5344CB8AC3E}">
        <p14:creationId xmlns:p14="http://schemas.microsoft.com/office/powerpoint/2010/main" val="53426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ko-KR" dirty="0" smtClean="0"/>
              <a:t>Revised PBL Walkthrough</a:t>
            </a:r>
            <a:endParaRPr lang="ko-KR" altLang="en-US" dirty="0"/>
          </a:p>
        </p:txBody>
      </p:sp>
      <p:sp>
        <p:nvSpPr>
          <p:cNvPr id="5" name="Subtitle 4"/>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68518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46BB-B2FD-4AAF-A875-AB4B361D8E84}"/>
              </a:ext>
            </a:extLst>
          </p:cNvPr>
          <p:cNvSpPr>
            <a:spLocks noGrp="1"/>
          </p:cNvSpPr>
          <p:nvPr>
            <p:ph type="title"/>
          </p:nvPr>
        </p:nvSpPr>
        <p:spPr/>
        <p:txBody>
          <a:bodyPr/>
          <a:lstStyle/>
          <a:p>
            <a:r>
              <a:rPr lang="en-US" dirty="0"/>
              <a:t>Some background on PBL</a:t>
            </a:r>
          </a:p>
        </p:txBody>
      </p:sp>
      <p:sp>
        <p:nvSpPr>
          <p:cNvPr id="3" name="Content Placeholder 2">
            <a:extLst>
              <a:ext uri="{FF2B5EF4-FFF2-40B4-BE49-F238E27FC236}">
                <a16:creationId xmlns:a16="http://schemas.microsoft.com/office/drawing/2014/main" id="{B0B1488F-73D7-4711-A403-67A5E81EEF47}"/>
              </a:ext>
            </a:extLst>
          </p:cNvPr>
          <p:cNvSpPr>
            <a:spLocks noGrp="1"/>
          </p:cNvSpPr>
          <p:nvPr>
            <p:ph idx="1"/>
          </p:nvPr>
        </p:nvSpPr>
        <p:spPr/>
        <p:txBody>
          <a:bodyPr>
            <a:normAutofit fontScale="92500" lnSpcReduction="20000"/>
          </a:bodyPr>
          <a:lstStyle/>
          <a:p>
            <a:r>
              <a:rPr lang="en-US" b="1" dirty="0">
                <a:solidFill>
                  <a:schemeClr val="tx1"/>
                </a:solidFill>
              </a:rPr>
              <a:t>John Dewey </a:t>
            </a:r>
            <a:r>
              <a:rPr lang="en-US" dirty="0"/>
              <a:t>initially promoted the idea of "learning by doing“</a:t>
            </a:r>
          </a:p>
          <a:p>
            <a:endParaRPr lang="en-US" dirty="0"/>
          </a:p>
          <a:p>
            <a:r>
              <a:rPr lang="en-US" dirty="0"/>
              <a:t>‘‘Doing projects’’ is a long-standing tradition in American education.</a:t>
            </a:r>
          </a:p>
          <a:p>
            <a:endParaRPr lang="en-US" dirty="0"/>
          </a:p>
          <a:p>
            <a:r>
              <a:rPr lang="en-US" dirty="0"/>
              <a:t>Hands on learning</a:t>
            </a:r>
          </a:p>
          <a:p>
            <a:endParaRPr lang="en-US" dirty="0"/>
          </a:p>
          <a:p>
            <a:r>
              <a:rPr lang="en-US" dirty="0"/>
              <a:t>Educational research has advanced this idea of teaching and learning into a methodology known as "project-based learning“.</a:t>
            </a:r>
          </a:p>
          <a:p>
            <a:endParaRPr lang="en-US" dirty="0"/>
          </a:p>
          <a:p>
            <a:r>
              <a:rPr lang="en-US" dirty="0"/>
              <a:t>PBL responds to the need for education to adapt to a changing world  (21</a:t>
            </a:r>
            <a:r>
              <a:rPr lang="en-US" baseline="30000" dirty="0"/>
              <a:t>st</a:t>
            </a:r>
            <a:r>
              <a:rPr lang="en-US" dirty="0"/>
              <a:t> century skills)</a:t>
            </a:r>
          </a:p>
          <a:p>
            <a:endParaRPr lang="en-US" dirty="0"/>
          </a:p>
        </p:txBody>
      </p:sp>
    </p:spTree>
    <p:extLst>
      <p:ext uri="{BB962C8B-B14F-4D97-AF65-F5344CB8AC3E}">
        <p14:creationId xmlns:p14="http://schemas.microsoft.com/office/powerpoint/2010/main" val="2360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39B0-D2F3-4BED-8C0F-823AADDFD396}"/>
              </a:ext>
            </a:extLst>
          </p:cNvPr>
          <p:cNvSpPr>
            <a:spLocks noGrp="1"/>
          </p:cNvSpPr>
          <p:nvPr>
            <p:ph type="title"/>
          </p:nvPr>
        </p:nvSpPr>
        <p:spPr/>
        <p:txBody>
          <a:bodyPr/>
          <a:lstStyle/>
          <a:p>
            <a:r>
              <a:rPr lang="en-US" dirty="0"/>
              <a:t>Teacher’s job - Walkthrough</a:t>
            </a:r>
          </a:p>
        </p:txBody>
      </p:sp>
      <p:sp>
        <p:nvSpPr>
          <p:cNvPr id="3" name="Content Placeholder 2">
            <a:extLst>
              <a:ext uri="{FF2B5EF4-FFF2-40B4-BE49-F238E27FC236}">
                <a16:creationId xmlns:a16="http://schemas.microsoft.com/office/drawing/2014/main" id="{DEBB171C-53C1-40AC-8623-A1F7ACE0DBC8}"/>
              </a:ext>
            </a:extLst>
          </p:cNvPr>
          <p:cNvSpPr>
            <a:spLocks noGrp="1"/>
          </p:cNvSpPr>
          <p:nvPr>
            <p:ph idx="1"/>
          </p:nvPr>
        </p:nvSpPr>
        <p:spPr>
          <a:xfrm>
            <a:off x="1154955" y="2603500"/>
            <a:ext cx="5645895" cy="3416300"/>
          </a:xfrm>
        </p:spPr>
        <p:txBody>
          <a:body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
        <p:nvSpPr>
          <p:cNvPr id="4" name="Content Placeholder 2">
            <a:extLst>
              <a:ext uri="{FF2B5EF4-FFF2-40B4-BE49-F238E27FC236}">
                <a16:creationId xmlns:a16="http://schemas.microsoft.com/office/drawing/2014/main" id="{4BB77DD1-7F4E-4FC9-90D3-095144750D0C}"/>
              </a:ext>
            </a:extLst>
          </p:cNvPr>
          <p:cNvSpPr txBox="1">
            <a:spLocks/>
          </p:cNvSpPr>
          <p:nvPr/>
        </p:nvSpPr>
        <p:spPr>
          <a:xfrm>
            <a:off x="8502161" y="2343150"/>
            <a:ext cx="2297723" cy="520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b="1" u="sng" dirty="0"/>
              <a:t>TOPIC: Technology</a:t>
            </a:r>
          </a:p>
        </p:txBody>
      </p:sp>
      <p:sp>
        <p:nvSpPr>
          <p:cNvPr id="5" name="Rectangle 4">
            <a:extLst>
              <a:ext uri="{FF2B5EF4-FFF2-40B4-BE49-F238E27FC236}">
                <a16:creationId xmlns:a16="http://schemas.microsoft.com/office/drawing/2014/main" id="{9930C625-607D-4430-A3CC-F41A85235B46}"/>
              </a:ext>
            </a:extLst>
          </p:cNvPr>
          <p:cNvSpPr/>
          <p:nvPr/>
        </p:nvSpPr>
        <p:spPr>
          <a:xfrm>
            <a:off x="7822223" y="3110034"/>
            <a:ext cx="3657600" cy="336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72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378" y="152169"/>
            <a:ext cx="8761413" cy="728663"/>
          </a:xfrm>
        </p:spPr>
        <p:txBody>
          <a:bodyPr/>
          <a:lstStyle/>
          <a:p>
            <a:r>
              <a:rPr lang="en-CA" dirty="0"/>
              <a:t>Project ideas</a:t>
            </a:r>
          </a:p>
        </p:txBody>
      </p:sp>
      <p:sp>
        <p:nvSpPr>
          <p:cNvPr id="3" name="Content Placeholder 2"/>
          <p:cNvSpPr>
            <a:spLocks noGrp="1"/>
          </p:cNvSpPr>
          <p:nvPr>
            <p:ph idx="4294967295"/>
          </p:nvPr>
        </p:nvSpPr>
        <p:spPr>
          <a:xfrm>
            <a:off x="116378" y="880832"/>
            <a:ext cx="4389120" cy="5291138"/>
          </a:xfrm>
        </p:spPr>
        <p:txBody>
          <a:bodyPr>
            <a:normAutofit fontScale="25000" lnSpcReduction="20000"/>
          </a:bodyPr>
          <a:lstStyle/>
          <a:p>
            <a:pPr marL="457189" lvl="1" indent="0">
              <a:buNone/>
            </a:pPr>
            <a:endParaRPr lang="en-CA" dirty="0"/>
          </a:p>
          <a:p>
            <a:pPr marL="152396" indent="0">
              <a:buNone/>
            </a:pPr>
            <a:r>
              <a:rPr lang="en-CA" sz="6800" b="1" dirty="0">
                <a:solidFill>
                  <a:schemeClr val="dk1"/>
                </a:solidFill>
                <a:latin typeface="Work Sans Light"/>
                <a:ea typeface="Work Sans Light"/>
                <a:cs typeface="Work Sans Light"/>
                <a:sym typeface="Work Sans Light"/>
              </a:rPr>
              <a:t>Design</a:t>
            </a:r>
          </a:p>
          <a:p>
            <a:pPr lvl="1"/>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new product</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new way of doing something</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better something (menu, phone, etc.)</a:t>
            </a:r>
          </a:p>
          <a:p>
            <a:pPr marL="152396" indent="0">
              <a:buNone/>
            </a:pPr>
            <a:endParaRPr lang="en-CA" sz="6800" dirty="0">
              <a:solidFill>
                <a:schemeClr val="dk1"/>
              </a:solidFill>
              <a:latin typeface="Work Sans Light"/>
              <a:ea typeface="Work Sans Light"/>
              <a:cs typeface="Work Sans Light"/>
              <a:sym typeface="Work Sans Light"/>
            </a:endParaRPr>
          </a:p>
          <a:p>
            <a:pPr marL="152396" indent="0">
              <a:buNone/>
            </a:pPr>
            <a:r>
              <a:rPr lang="en-CA" sz="6800" b="1" dirty="0">
                <a:solidFill>
                  <a:schemeClr val="dk1"/>
                </a:solidFill>
                <a:latin typeface="Work Sans Light"/>
                <a:ea typeface="Work Sans Light"/>
                <a:cs typeface="Work Sans Light"/>
                <a:sym typeface="Work Sans Light"/>
              </a:rPr>
              <a:t>Make/ Create</a:t>
            </a:r>
          </a:p>
          <a:p>
            <a:pPr lvl="1"/>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plan/ schedule</a:t>
            </a:r>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poster</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storybook</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brochure</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n </a:t>
            </a:r>
            <a:r>
              <a:rPr lang="en-CA" sz="6800" dirty="0">
                <a:solidFill>
                  <a:schemeClr val="dk1"/>
                </a:solidFill>
                <a:latin typeface="Work Sans Light"/>
                <a:ea typeface="Work Sans Light"/>
                <a:cs typeface="Work Sans Light"/>
                <a:sym typeface="Work Sans Light"/>
              </a:rPr>
              <a:t>advertisement</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video</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play/ drama</a:t>
            </a:r>
          </a:p>
          <a:p>
            <a:pPr lvl="1"/>
            <a:endParaRPr lang="en-CA" dirty="0"/>
          </a:p>
          <a:p>
            <a:endParaRPr lang="en-CA" dirty="0"/>
          </a:p>
        </p:txBody>
      </p:sp>
      <p:sp>
        <p:nvSpPr>
          <p:cNvPr id="6" name="Content Placeholder 2">
            <a:extLst>
              <a:ext uri="{FF2B5EF4-FFF2-40B4-BE49-F238E27FC236}">
                <a16:creationId xmlns:a16="http://schemas.microsoft.com/office/drawing/2014/main" id="{F4013329-AF10-4006-8A08-2BFE0A416BFB}"/>
              </a:ext>
            </a:extLst>
          </p:cNvPr>
          <p:cNvSpPr txBox="1">
            <a:spLocks/>
          </p:cNvSpPr>
          <p:nvPr/>
        </p:nvSpPr>
        <p:spPr>
          <a:xfrm>
            <a:off x="4471585" y="880581"/>
            <a:ext cx="2959847" cy="529163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152396" indent="0">
              <a:buNone/>
            </a:pPr>
            <a:r>
              <a:rPr lang="en-CA" sz="1700" b="1" dirty="0"/>
              <a:t>Build</a:t>
            </a:r>
          </a:p>
          <a:p>
            <a:pPr marL="152396" indent="0">
              <a:buNone/>
            </a:pPr>
            <a:endParaRPr lang="en-CA" sz="1867" b="1" dirty="0"/>
          </a:p>
          <a:p>
            <a:pPr>
              <a:lnSpc>
                <a:spcPct val="90000"/>
              </a:lnSpc>
              <a:buFont typeface="Wingdings" panose="05000000000000000000" pitchFamily="2" charset="2"/>
              <a:buChar char="Ø"/>
            </a:pPr>
            <a:endParaRPr lang="en-CA" sz="1867" dirty="0" smtClean="0"/>
          </a:p>
          <a:p>
            <a:pPr>
              <a:lnSpc>
                <a:spcPct val="90000"/>
              </a:lnSpc>
              <a:buClr>
                <a:schemeClr val="accent1"/>
              </a:buClr>
              <a:buFont typeface="Wingdings" panose="05000000000000000000" pitchFamily="2" charset="2"/>
              <a:buChar char="Ø"/>
            </a:pPr>
            <a:r>
              <a:rPr lang="en-CA" sz="1867" dirty="0"/>
              <a:t>a</a:t>
            </a:r>
            <a:r>
              <a:rPr lang="en-CA" sz="1867" dirty="0" smtClean="0"/>
              <a:t> model</a:t>
            </a:r>
          </a:p>
          <a:p>
            <a:pPr>
              <a:lnSpc>
                <a:spcPct val="90000"/>
              </a:lnSpc>
              <a:buClr>
                <a:schemeClr val="accent1"/>
              </a:buClr>
              <a:buFont typeface="Wingdings" panose="05000000000000000000" pitchFamily="2" charset="2"/>
              <a:buChar char="Ø"/>
            </a:pPr>
            <a:r>
              <a:rPr lang="en-CA" sz="1867" dirty="0"/>
              <a:t>a</a:t>
            </a:r>
            <a:r>
              <a:rPr lang="en-CA" sz="1867" dirty="0" smtClean="0"/>
              <a:t> </a:t>
            </a:r>
            <a:r>
              <a:rPr lang="en-CA" sz="1867" dirty="0"/>
              <a:t>structure</a:t>
            </a:r>
          </a:p>
          <a:p>
            <a:pPr marL="495296">
              <a:buFont typeface="Wingdings" panose="05000000000000000000" pitchFamily="2" charset="2"/>
              <a:buChar char="Ø"/>
            </a:pPr>
            <a:endParaRPr lang="en-CA" sz="1867" b="1" dirty="0"/>
          </a:p>
          <a:p>
            <a:pPr marL="495296">
              <a:buFont typeface="Wingdings" panose="05000000000000000000" pitchFamily="2" charset="2"/>
              <a:buChar char="Ø"/>
            </a:pPr>
            <a:endParaRPr lang="en-CA" sz="1867" b="1" dirty="0"/>
          </a:p>
          <a:p>
            <a:pPr marL="152396" indent="0">
              <a:buNone/>
            </a:pPr>
            <a:r>
              <a:rPr lang="en-CA" sz="1700" b="1" dirty="0"/>
              <a:t>Write</a:t>
            </a:r>
          </a:p>
          <a:p>
            <a:pPr marL="495296">
              <a:buFont typeface="Wingdings" panose="05000000000000000000" pitchFamily="2" charset="2"/>
              <a:buChar char="Ø"/>
            </a:pPr>
            <a:endParaRPr lang="en-CA" sz="1867" b="1" dirty="0"/>
          </a:p>
          <a:p>
            <a:pPr>
              <a:buClr>
                <a:schemeClr val="accent1"/>
              </a:buClr>
              <a:buFont typeface="Wingdings" panose="05000000000000000000" pitchFamily="2" charset="2"/>
              <a:buChar char="Ø"/>
            </a:pPr>
            <a:r>
              <a:rPr lang="en-CA" sz="1867" dirty="0"/>
              <a:t>a</a:t>
            </a:r>
            <a:r>
              <a:rPr lang="en-CA" sz="1867" dirty="0" smtClean="0"/>
              <a:t> letter</a:t>
            </a:r>
          </a:p>
          <a:p>
            <a:pPr>
              <a:buClr>
                <a:schemeClr val="accent1"/>
              </a:buClr>
              <a:buFont typeface="Wingdings" panose="05000000000000000000" pitchFamily="2" charset="2"/>
              <a:buChar char="Ø"/>
            </a:pPr>
            <a:r>
              <a:rPr lang="en-CA" sz="1867" dirty="0"/>
              <a:t>a</a:t>
            </a:r>
            <a:r>
              <a:rPr lang="en-CA" sz="1867" dirty="0" smtClean="0"/>
              <a:t> poem</a:t>
            </a:r>
          </a:p>
          <a:p>
            <a:pPr>
              <a:buClr>
                <a:schemeClr val="accent1"/>
              </a:buClr>
              <a:buFont typeface="Wingdings" panose="05000000000000000000" pitchFamily="2" charset="2"/>
              <a:buChar char="Ø"/>
            </a:pPr>
            <a:r>
              <a:rPr lang="en-CA" sz="1867" dirty="0"/>
              <a:t>a</a:t>
            </a:r>
            <a:r>
              <a:rPr lang="en-CA" sz="1867" dirty="0" smtClean="0"/>
              <a:t> </a:t>
            </a:r>
            <a:r>
              <a:rPr lang="en-CA" sz="1867" dirty="0"/>
              <a:t>short </a:t>
            </a:r>
            <a:r>
              <a:rPr lang="en-CA" sz="1867" dirty="0" smtClean="0"/>
              <a:t>story</a:t>
            </a:r>
          </a:p>
          <a:p>
            <a:pPr>
              <a:buClr>
                <a:schemeClr val="accent1"/>
              </a:buClr>
              <a:buFont typeface="Wingdings" panose="05000000000000000000" pitchFamily="2" charset="2"/>
              <a:buChar char="Ø"/>
            </a:pPr>
            <a:r>
              <a:rPr lang="en-CA" sz="1867" dirty="0"/>
              <a:t>a</a:t>
            </a:r>
            <a:r>
              <a:rPr lang="en-CA" sz="1867" dirty="0" smtClean="0"/>
              <a:t> speech</a:t>
            </a:r>
          </a:p>
          <a:p>
            <a:pPr>
              <a:buClr>
                <a:schemeClr val="accent1"/>
              </a:buClr>
              <a:buFont typeface="Wingdings" panose="05000000000000000000" pitchFamily="2" charset="2"/>
              <a:buChar char="Ø"/>
            </a:pPr>
            <a:r>
              <a:rPr lang="en-CA" sz="1867" dirty="0"/>
              <a:t>a</a:t>
            </a:r>
            <a:r>
              <a:rPr lang="en-CA" sz="1867" dirty="0" smtClean="0"/>
              <a:t>n </a:t>
            </a:r>
            <a:r>
              <a:rPr lang="en-CA" sz="1867" dirty="0"/>
              <a:t>essay</a:t>
            </a:r>
          </a:p>
          <a:p>
            <a:pPr lvl="1"/>
            <a:endParaRPr lang="en-CA" sz="3200" dirty="0"/>
          </a:p>
          <a:p>
            <a:endParaRPr lang="en-CA" sz="3200" dirty="0"/>
          </a:p>
        </p:txBody>
      </p:sp>
      <p:sp>
        <p:nvSpPr>
          <p:cNvPr id="7" name="Content Placeholder 2">
            <a:extLst>
              <a:ext uri="{FF2B5EF4-FFF2-40B4-BE49-F238E27FC236}">
                <a16:creationId xmlns:a16="http://schemas.microsoft.com/office/drawing/2014/main" id="{5DD37667-3160-41DB-8368-22974557EEF5}"/>
              </a:ext>
            </a:extLst>
          </p:cNvPr>
          <p:cNvSpPr txBox="1">
            <a:spLocks/>
          </p:cNvSpPr>
          <p:nvPr/>
        </p:nvSpPr>
        <p:spPr>
          <a:xfrm>
            <a:off x="7785794" y="880331"/>
            <a:ext cx="4406206" cy="515575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152396" indent="0">
              <a:buNone/>
            </a:pPr>
            <a:r>
              <a:rPr lang="en-CA" sz="1700" b="1" dirty="0"/>
              <a:t>Prepare</a:t>
            </a:r>
          </a:p>
          <a:p>
            <a:pPr marL="152396" indent="0">
              <a:buNone/>
            </a:pPr>
            <a:endParaRPr lang="en-CA" sz="1700" dirty="0"/>
          </a:p>
          <a:p>
            <a:pPr>
              <a:buClr>
                <a:schemeClr val="accent1"/>
              </a:buClr>
              <a:buFont typeface="Wingdings" panose="05000000000000000000" pitchFamily="2" charset="2"/>
              <a:buChar char="Ø"/>
            </a:pPr>
            <a:r>
              <a:rPr lang="en-CA" sz="1700" dirty="0"/>
              <a:t>To </a:t>
            </a:r>
            <a:r>
              <a:rPr lang="en-CA" sz="1700" dirty="0" smtClean="0"/>
              <a:t>debate</a:t>
            </a:r>
          </a:p>
          <a:p>
            <a:pPr>
              <a:buClr>
                <a:schemeClr val="accent1"/>
              </a:buClr>
              <a:buFont typeface="Wingdings" panose="05000000000000000000" pitchFamily="2" charset="2"/>
              <a:buChar char="Ø"/>
            </a:pPr>
            <a:r>
              <a:rPr lang="en-CA" sz="1700" dirty="0" smtClean="0"/>
              <a:t>To </a:t>
            </a:r>
            <a:r>
              <a:rPr lang="en-CA" sz="1700" dirty="0"/>
              <a:t>be a panel </a:t>
            </a:r>
            <a:r>
              <a:rPr lang="en-CA" sz="1700" dirty="0" smtClean="0"/>
              <a:t>member</a:t>
            </a:r>
          </a:p>
          <a:p>
            <a:pPr>
              <a:buClr>
                <a:schemeClr val="accent1"/>
              </a:buClr>
              <a:buFont typeface="Wingdings" panose="05000000000000000000" pitchFamily="2" charset="2"/>
              <a:buChar char="Ø"/>
            </a:pPr>
            <a:r>
              <a:rPr lang="en-CA" sz="1700" dirty="0" smtClean="0"/>
              <a:t>To </a:t>
            </a:r>
            <a:r>
              <a:rPr lang="en-CA" sz="1700" dirty="0"/>
              <a:t>teach a </a:t>
            </a:r>
            <a:r>
              <a:rPr lang="en-CA" sz="1700" dirty="0" smtClean="0"/>
              <a:t>lesson</a:t>
            </a:r>
          </a:p>
          <a:p>
            <a:pPr>
              <a:buClr>
                <a:schemeClr val="accent1"/>
              </a:buClr>
              <a:buFont typeface="Wingdings" panose="05000000000000000000" pitchFamily="2" charset="2"/>
              <a:buChar char="Ø"/>
            </a:pPr>
            <a:r>
              <a:rPr lang="en-CA" sz="1700" dirty="0" smtClean="0"/>
              <a:t>To </a:t>
            </a:r>
            <a:r>
              <a:rPr lang="en-CA" sz="1700" dirty="0"/>
              <a:t>counsel </a:t>
            </a:r>
            <a:r>
              <a:rPr lang="en-CA" sz="1700" dirty="0" smtClean="0"/>
              <a:t>others</a:t>
            </a:r>
          </a:p>
          <a:p>
            <a:pPr>
              <a:buClr>
                <a:schemeClr val="accent1"/>
              </a:buClr>
              <a:buFont typeface="Wingdings" panose="05000000000000000000" pitchFamily="2" charset="2"/>
              <a:buChar char="Ø"/>
            </a:pPr>
            <a:r>
              <a:rPr lang="en-CA" sz="1700" dirty="0" smtClean="0"/>
              <a:t>A </a:t>
            </a:r>
            <a:r>
              <a:rPr lang="en-CA" sz="1700" dirty="0"/>
              <a:t>photo essay</a:t>
            </a:r>
          </a:p>
          <a:p>
            <a:pPr marL="152396" indent="0">
              <a:buNone/>
            </a:pPr>
            <a:endParaRPr lang="en-CA" sz="1700" dirty="0"/>
          </a:p>
          <a:p>
            <a:pPr marL="152396" indent="0">
              <a:buNone/>
            </a:pPr>
            <a:r>
              <a:rPr lang="en-CA" sz="1700" b="1" dirty="0" smtClean="0"/>
              <a:t>Conduct</a:t>
            </a:r>
            <a:endParaRPr lang="en-CA" sz="1700" b="1" dirty="0"/>
          </a:p>
          <a:p>
            <a:pPr marL="152396" indent="0">
              <a:buNone/>
            </a:pPr>
            <a:endParaRPr lang="en-CA" sz="1700" dirty="0"/>
          </a:p>
          <a:p>
            <a:pPr>
              <a:buClr>
                <a:schemeClr val="accent1"/>
              </a:buClr>
              <a:buFont typeface="Wingdings" panose="05000000000000000000" pitchFamily="2" charset="2"/>
              <a:buChar char="Ø"/>
            </a:pPr>
            <a:r>
              <a:rPr lang="en-CA" sz="1700" dirty="0"/>
              <a:t>A mini research project</a:t>
            </a:r>
          </a:p>
          <a:p>
            <a:endParaRPr lang="en-CA" sz="3200" dirty="0"/>
          </a:p>
          <a:p>
            <a:r>
              <a:rPr lang="en-CA" sz="3200" dirty="0" smtClean="0"/>
              <a:t>`</a:t>
            </a:r>
            <a:endParaRPr lang="en-CA" sz="3200" dirty="0"/>
          </a:p>
        </p:txBody>
      </p:sp>
    </p:spTree>
    <p:extLst>
      <p:ext uri="{BB962C8B-B14F-4D97-AF65-F5344CB8AC3E}">
        <p14:creationId xmlns:p14="http://schemas.microsoft.com/office/powerpoint/2010/main" val="326812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E34B7-AC85-4FE3-B27F-75605592CACE}"/>
              </a:ext>
            </a:extLst>
          </p:cNvPr>
          <p:cNvPicPr>
            <a:picLocks noChangeAspect="1"/>
          </p:cNvPicPr>
          <p:nvPr/>
        </p:nvPicPr>
        <p:blipFill rotWithShape="1">
          <a:blip r:embed="rId2"/>
          <a:srcRect l="9755" t="12918" r="16321" b="17122"/>
          <a:stretch/>
        </p:blipFill>
        <p:spPr>
          <a:xfrm>
            <a:off x="324533" y="182816"/>
            <a:ext cx="5940800" cy="3377757"/>
          </a:xfrm>
          <a:prstGeom prst="rect">
            <a:avLst/>
          </a:prstGeom>
        </p:spPr>
      </p:pic>
      <p:pic>
        <p:nvPicPr>
          <p:cNvPr id="8" name="Picture 7">
            <a:extLst>
              <a:ext uri="{FF2B5EF4-FFF2-40B4-BE49-F238E27FC236}">
                <a16:creationId xmlns:a16="http://schemas.microsoft.com/office/drawing/2014/main" id="{9A1FCDE0-9BE2-4FED-9DF7-58D3A8B07A96}"/>
              </a:ext>
            </a:extLst>
          </p:cNvPr>
          <p:cNvPicPr>
            <a:picLocks noChangeAspect="1"/>
          </p:cNvPicPr>
          <p:nvPr/>
        </p:nvPicPr>
        <p:blipFill rotWithShape="1">
          <a:blip r:embed="rId3"/>
          <a:srcRect l="39086" t="24174" r="36102" b="24540"/>
          <a:stretch/>
        </p:blipFill>
        <p:spPr>
          <a:xfrm>
            <a:off x="6841602" y="182815"/>
            <a:ext cx="4831644" cy="6593343"/>
          </a:xfrm>
          <a:prstGeom prst="rect">
            <a:avLst/>
          </a:prstGeom>
        </p:spPr>
      </p:pic>
      <p:pic>
        <p:nvPicPr>
          <p:cNvPr id="9" name="Picture 8">
            <a:extLst>
              <a:ext uri="{FF2B5EF4-FFF2-40B4-BE49-F238E27FC236}">
                <a16:creationId xmlns:a16="http://schemas.microsoft.com/office/drawing/2014/main" id="{7FA495DF-DA2C-4DC7-A170-C04629011098}"/>
              </a:ext>
            </a:extLst>
          </p:cNvPr>
          <p:cNvPicPr>
            <a:picLocks noChangeAspect="1"/>
          </p:cNvPicPr>
          <p:nvPr/>
        </p:nvPicPr>
        <p:blipFill rotWithShape="1">
          <a:blip r:embed="rId4"/>
          <a:srcRect l="42245" t="35156" r="41522" b="26075"/>
          <a:stretch/>
        </p:blipFill>
        <p:spPr>
          <a:xfrm rot="5400000">
            <a:off x="1711662" y="2222493"/>
            <a:ext cx="3166535" cy="5940799"/>
          </a:xfrm>
          <a:prstGeom prst="rect">
            <a:avLst/>
          </a:prstGeom>
        </p:spPr>
      </p:pic>
    </p:spTree>
    <p:extLst>
      <p:ext uri="{BB962C8B-B14F-4D97-AF65-F5344CB8AC3E}">
        <p14:creationId xmlns:p14="http://schemas.microsoft.com/office/powerpoint/2010/main" val="357140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98767-0397-42F9-AD5F-42C4658BF456}"/>
              </a:ext>
            </a:extLst>
          </p:cNvPr>
          <p:cNvSpPr>
            <a:spLocks noGrp="1"/>
          </p:cNvSpPr>
          <p:nvPr>
            <p:ph type="sldNum" idx="12"/>
          </p:nvPr>
        </p:nvSpPr>
        <p:spPr/>
        <p:txBody>
          <a:bodyPr/>
          <a:lstStyle/>
          <a:p>
            <a:pPr algn="r"/>
            <a:fld id="{00000000-1234-1234-1234-123412341234}" type="slidenum">
              <a:rPr lang="en" smtClean="0"/>
              <a:pPr algn="r"/>
              <a:t>33</a:t>
            </a:fld>
            <a:endParaRPr lang="en"/>
          </a:p>
        </p:txBody>
      </p:sp>
      <p:pic>
        <p:nvPicPr>
          <p:cNvPr id="3" name="Picture 2">
            <a:hlinkClick r:id="rId2" action="ppaction://hlinkfile"/>
            <a:extLst>
              <a:ext uri="{FF2B5EF4-FFF2-40B4-BE49-F238E27FC236}">
                <a16:creationId xmlns:a16="http://schemas.microsoft.com/office/drawing/2014/main" id="{C231167F-2178-4306-9C7D-0C1771842CB5}"/>
              </a:ext>
            </a:extLst>
          </p:cNvPr>
          <p:cNvPicPr>
            <a:picLocks noChangeAspect="1"/>
          </p:cNvPicPr>
          <p:nvPr/>
        </p:nvPicPr>
        <p:blipFill rotWithShape="1">
          <a:blip r:embed="rId3"/>
          <a:srcRect l="4788" t="12346" r="4020" b="24116"/>
          <a:stretch/>
        </p:blipFill>
        <p:spPr>
          <a:xfrm>
            <a:off x="228052" y="1995391"/>
            <a:ext cx="5634131" cy="3096708"/>
          </a:xfrm>
          <a:prstGeom prst="rect">
            <a:avLst/>
          </a:prstGeom>
        </p:spPr>
      </p:pic>
      <p:pic>
        <p:nvPicPr>
          <p:cNvPr id="4" name="Picture 3">
            <a:hlinkClick r:id="rId4" action="ppaction://hlinkfile"/>
            <a:extLst>
              <a:ext uri="{FF2B5EF4-FFF2-40B4-BE49-F238E27FC236}">
                <a16:creationId xmlns:a16="http://schemas.microsoft.com/office/drawing/2014/main" id="{B4767D6E-C9C3-4AA2-AB03-DEDC8CCA1F6B}"/>
              </a:ext>
            </a:extLst>
          </p:cNvPr>
          <p:cNvPicPr>
            <a:picLocks noChangeAspect="1"/>
          </p:cNvPicPr>
          <p:nvPr/>
        </p:nvPicPr>
        <p:blipFill rotWithShape="1">
          <a:blip r:embed="rId5"/>
          <a:srcRect l="7538" t="14325" r="8902" b="23261"/>
          <a:stretch/>
        </p:blipFill>
        <p:spPr>
          <a:xfrm>
            <a:off x="5973204" y="1995391"/>
            <a:ext cx="5990745" cy="3096708"/>
          </a:xfrm>
          <a:prstGeom prst="rect">
            <a:avLst/>
          </a:prstGeom>
        </p:spPr>
      </p:pic>
      <p:sp>
        <p:nvSpPr>
          <p:cNvPr id="5" name="Title 1">
            <a:extLst>
              <a:ext uri="{FF2B5EF4-FFF2-40B4-BE49-F238E27FC236}">
                <a16:creationId xmlns:a16="http://schemas.microsoft.com/office/drawing/2014/main" id="{32AC0966-4319-43EE-9F9B-02B574375F18}"/>
              </a:ext>
            </a:extLst>
          </p:cNvPr>
          <p:cNvSpPr txBox="1">
            <a:spLocks/>
          </p:cNvSpPr>
          <p:nvPr/>
        </p:nvSpPr>
        <p:spPr>
          <a:xfrm>
            <a:off x="1408360" y="754355"/>
            <a:ext cx="10264885" cy="7284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600" dirty="0">
                <a:solidFill>
                  <a:schemeClr val="bg2"/>
                </a:solidFill>
                <a:latin typeface="+mj-lt"/>
                <a:ea typeface="+mj-ea"/>
                <a:cs typeface="+mj-cs"/>
                <a:sym typeface="Raleway ExtraBold"/>
              </a:rPr>
              <a:t>Student created </a:t>
            </a:r>
            <a:r>
              <a:rPr lang="en-CA" sz="3600" dirty="0" smtClean="0">
                <a:solidFill>
                  <a:schemeClr val="bg2"/>
                </a:solidFill>
                <a:latin typeface="+mj-lt"/>
                <a:ea typeface="+mj-ea"/>
                <a:cs typeface="+mj-cs"/>
                <a:sym typeface="Raleway ExtraBold"/>
              </a:rPr>
              <a:t>videos (UCC)</a:t>
            </a:r>
            <a:endParaRPr lang="en-CA" sz="3600" dirty="0">
              <a:solidFill>
                <a:schemeClr val="bg2"/>
              </a:solidFill>
              <a:latin typeface="+mj-lt"/>
              <a:ea typeface="+mj-ea"/>
              <a:cs typeface="+mj-cs"/>
              <a:sym typeface="Raleway ExtraBold"/>
            </a:endParaRPr>
          </a:p>
        </p:txBody>
      </p:sp>
    </p:spTree>
    <p:extLst>
      <p:ext uri="{BB962C8B-B14F-4D97-AF65-F5344CB8AC3E}">
        <p14:creationId xmlns:p14="http://schemas.microsoft.com/office/powerpoint/2010/main" val="1675801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850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Gallery walk</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3719968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Topics from Textbooks</a:t>
            </a:r>
          </a:p>
        </p:txBody>
      </p:sp>
      <p:sp>
        <p:nvSpPr>
          <p:cNvPr id="3" name="Content Placeholder 2"/>
          <p:cNvSpPr>
            <a:spLocks noGrp="1"/>
          </p:cNvSpPr>
          <p:nvPr>
            <p:ph idx="1"/>
          </p:nvPr>
        </p:nvSpPr>
        <p:spPr>
          <a:xfrm>
            <a:off x="1154954" y="3403600"/>
            <a:ext cx="8761412" cy="1511300"/>
          </a:xfrm>
        </p:spPr>
        <p:txBody>
          <a:bodyPr>
            <a:normAutofit/>
          </a:bodyPr>
          <a:lstStyle/>
          <a:p>
            <a:r>
              <a:rPr lang="en-CA" dirty="0"/>
              <a:t>What are some general topics of themes that you cover in your classes or that are in the textbooks you use?</a:t>
            </a:r>
          </a:p>
          <a:p>
            <a:endParaRPr lang="en-CA" dirty="0"/>
          </a:p>
          <a:p>
            <a:endParaRPr lang="en-CA" dirty="0"/>
          </a:p>
        </p:txBody>
      </p:sp>
    </p:spTree>
    <p:extLst>
      <p:ext uri="{BB962C8B-B14F-4D97-AF65-F5344CB8AC3E}">
        <p14:creationId xmlns:p14="http://schemas.microsoft.com/office/powerpoint/2010/main" val="914141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678116" y="2218605"/>
            <a:ext cx="2750295" cy="3416300"/>
          </a:xfrm>
        </p:spPr>
        <p:txBody>
          <a:bodyPr>
            <a:normAutofit/>
          </a:bodyPr>
          <a:lstStyle/>
          <a:p>
            <a:pPr marL="0" indent="0">
              <a:buNone/>
            </a:pPr>
            <a:endParaRPr lang="en-CA" dirty="0"/>
          </a:p>
          <a:p>
            <a:r>
              <a:rPr lang="en-CA" dirty="0"/>
              <a:t>Food</a:t>
            </a:r>
          </a:p>
          <a:p>
            <a:r>
              <a:rPr lang="en-CA" dirty="0"/>
              <a:t>Travel</a:t>
            </a:r>
          </a:p>
          <a:p>
            <a:r>
              <a:rPr lang="en-CA" dirty="0"/>
              <a:t>Health &amp; Beauty</a:t>
            </a:r>
          </a:p>
          <a:p>
            <a:r>
              <a:rPr lang="en-CA" dirty="0"/>
              <a:t>Other?</a:t>
            </a:r>
          </a:p>
        </p:txBody>
      </p:sp>
      <p:sp>
        <p:nvSpPr>
          <p:cNvPr id="5" name="TextBox 4"/>
          <p:cNvSpPr txBox="1"/>
          <p:nvPr/>
        </p:nvSpPr>
        <p:spPr>
          <a:xfrm>
            <a:off x="8678116" y="5622205"/>
            <a:ext cx="3370217" cy="1015663"/>
          </a:xfrm>
          <a:prstGeom prst="rect">
            <a:avLst/>
          </a:prstGeom>
          <a:noFill/>
          <a:ln>
            <a:solidFill>
              <a:srgbClr val="92D050"/>
            </a:solidFill>
          </a:ln>
        </p:spPr>
        <p:txBody>
          <a:bodyPr wrap="square" rtlCol="0">
            <a:spAutoFit/>
          </a:bodyPr>
          <a:lstStyle/>
          <a:p>
            <a:r>
              <a:rPr lang="en-CA" sz="1500" dirty="0"/>
              <a:t>TIP: </a:t>
            </a:r>
          </a:p>
          <a:p>
            <a:r>
              <a:rPr lang="en-CA" sz="1500" dirty="0"/>
              <a:t>Think about issues in your school, community, current events, student’s lives and interests. </a:t>
            </a:r>
          </a:p>
        </p:txBody>
      </p:sp>
      <p:sp>
        <p:nvSpPr>
          <p:cNvPr id="6" name="Content Placeholder 2">
            <a:extLst>
              <a:ext uri="{FF2B5EF4-FFF2-40B4-BE49-F238E27FC236}">
                <a16:creationId xmlns:a16="http://schemas.microsoft.com/office/drawing/2014/main" id="{5AEA51E8-4367-4830-BAAE-85AF3C0A1CC4}"/>
              </a:ext>
            </a:extLst>
          </p:cNvPr>
          <p:cNvSpPr txBox="1">
            <a:spLocks/>
          </p:cNvSpPr>
          <p:nvPr/>
        </p:nvSpPr>
        <p:spPr>
          <a:xfrm>
            <a:off x="1352550" y="2451100"/>
            <a:ext cx="5257799" cy="39687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Tree>
    <p:extLst>
      <p:ext uri="{BB962C8B-B14F-4D97-AF65-F5344CB8AC3E}">
        <p14:creationId xmlns:p14="http://schemas.microsoft.com/office/powerpoint/2010/main" val="2862176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F3D40-1A7A-40CA-82A6-3EF943802FBB}"/>
              </a:ext>
            </a:extLst>
          </p:cNvPr>
          <p:cNvSpPr>
            <a:spLocks noGrp="1"/>
          </p:cNvSpPr>
          <p:nvPr>
            <p:ph type="ctrTitle"/>
          </p:nvPr>
        </p:nvSpPr>
        <p:spPr/>
        <p:txBody>
          <a:bodyPr/>
          <a:lstStyle/>
          <a:p>
            <a:r>
              <a:rPr lang="en-US" dirty="0"/>
              <a:t>Assessment in PBL Lessons</a:t>
            </a:r>
          </a:p>
        </p:txBody>
      </p:sp>
      <p:sp>
        <p:nvSpPr>
          <p:cNvPr id="5" name="Subtitle 4">
            <a:extLst>
              <a:ext uri="{FF2B5EF4-FFF2-40B4-BE49-F238E27FC236}">
                <a16:creationId xmlns:a16="http://schemas.microsoft.com/office/drawing/2014/main" id="{C78C1855-8FBB-41C0-8F1B-EB513B8954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3579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F871-69C7-4CC0-ADCC-8DC71FA02671}"/>
              </a:ext>
            </a:extLst>
          </p:cNvPr>
          <p:cNvSpPr>
            <a:spLocks noGrp="1"/>
          </p:cNvSpPr>
          <p:nvPr>
            <p:ph type="title"/>
          </p:nvPr>
        </p:nvSpPr>
        <p:spPr/>
        <p:txBody>
          <a:bodyPr/>
          <a:lstStyle/>
          <a:p>
            <a:r>
              <a:rPr lang="en-US" dirty="0"/>
              <a:t>Performative</a:t>
            </a:r>
          </a:p>
        </p:txBody>
      </p:sp>
      <p:sp>
        <p:nvSpPr>
          <p:cNvPr id="3" name="Content Placeholder 2">
            <a:extLst>
              <a:ext uri="{FF2B5EF4-FFF2-40B4-BE49-F238E27FC236}">
                <a16:creationId xmlns:a16="http://schemas.microsoft.com/office/drawing/2014/main" id="{83E7AFCB-19AB-4077-9053-7D52DFA02798}"/>
              </a:ext>
            </a:extLst>
          </p:cNvPr>
          <p:cNvSpPr>
            <a:spLocks noGrp="1"/>
          </p:cNvSpPr>
          <p:nvPr>
            <p:ph idx="1"/>
          </p:nvPr>
        </p:nvSpPr>
        <p:spPr/>
        <p:txBody>
          <a:bodyPr/>
          <a:lstStyle/>
          <a:p>
            <a:endParaRPr lang="en-US" dirty="0" smtClean="0"/>
          </a:p>
          <a:p>
            <a:r>
              <a:rPr lang="en-US" altLang="ko-KR" dirty="0"/>
              <a:t>This assessment measures how well students apply their knowledge, skills, and abilities to authentic </a:t>
            </a:r>
            <a:r>
              <a:rPr lang="en-US" altLang="ko-KR" dirty="0" smtClean="0"/>
              <a:t>problems.</a:t>
            </a:r>
          </a:p>
          <a:p>
            <a:pPr marL="0" indent="0">
              <a:buNone/>
            </a:pPr>
            <a:endParaRPr lang="en-US" dirty="0"/>
          </a:p>
        </p:txBody>
      </p:sp>
    </p:spTree>
    <p:extLst>
      <p:ext uri="{BB962C8B-B14F-4D97-AF65-F5344CB8AC3E}">
        <p14:creationId xmlns:p14="http://schemas.microsoft.com/office/powerpoint/2010/main" val="301656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The process</a:t>
            </a:r>
          </a:p>
          <a:p>
            <a:pPr marL="457200" lvl="1" indent="0">
              <a:buNone/>
            </a:pPr>
            <a:endParaRPr lang="en-US" dirty="0"/>
          </a:p>
          <a:p>
            <a:r>
              <a:rPr lang="en-US" dirty="0"/>
              <a:t>The product</a:t>
            </a:r>
          </a:p>
          <a:p>
            <a:pPr lvl="1"/>
            <a:endParaRPr lang="en-US" dirty="0"/>
          </a:p>
          <a:p>
            <a:r>
              <a:rPr lang="en-US" dirty="0"/>
              <a:t>The presentation </a:t>
            </a:r>
          </a:p>
          <a:p>
            <a:endParaRPr lang="en-US" dirty="0"/>
          </a:p>
          <a:p>
            <a:r>
              <a:rPr lang="en-US" dirty="0"/>
              <a:t>As a whole</a:t>
            </a:r>
          </a:p>
          <a:p>
            <a:endParaRPr lang="en-US" dirty="0"/>
          </a:p>
        </p:txBody>
      </p:sp>
    </p:spTree>
    <p:extLst>
      <p:ext uri="{BB962C8B-B14F-4D97-AF65-F5344CB8AC3E}">
        <p14:creationId xmlns:p14="http://schemas.microsoft.com/office/powerpoint/2010/main" val="336172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WARNING</a:t>
            </a:r>
          </a:p>
        </p:txBody>
      </p:sp>
      <p:sp>
        <p:nvSpPr>
          <p:cNvPr id="3" name="Content Placeholder 2"/>
          <p:cNvSpPr>
            <a:spLocks noGrp="1"/>
          </p:cNvSpPr>
          <p:nvPr>
            <p:ph idx="1"/>
          </p:nvPr>
        </p:nvSpPr>
        <p:spPr/>
        <p:txBody>
          <a:bodyPr/>
          <a:lstStyle/>
          <a:p>
            <a:r>
              <a:rPr lang="en-CA" dirty="0"/>
              <a:t>Projects and PBL are not always the same.</a:t>
            </a:r>
          </a:p>
          <a:p>
            <a:r>
              <a:rPr lang="en-CA" dirty="0"/>
              <a:t>PBL has specific guidelines. </a:t>
            </a:r>
          </a:p>
        </p:txBody>
      </p:sp>
      <p:pic>
        <p:nvPicPr>
          <p:cNvPr id="6148" name="Picture 4" descr="http://www.michaelshouse.com/wp-content/uploads/2010/10/alcoholism-warning-sig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360" y="635550"/>
            <a:ext cx="1637363" cy="1364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ction="ppaction://hlinkfile"/>
          </p:cNvPr>
          <p:cNvPicPr>
            <a:picLocks noChangeAspect="1"/>
          </p:cNvPicPr>
          <p:nvPr/>
        </p:nvPicPr>
        <p:blipFill>
          <a:blip r:embed="rId4"/>
          <a:stretch>
            <a:fillRect/>
          </a:stretch>
        </p:blipFill>
        <p:spPr>
          <a:xfrm>
            <a:off x="6550429" y="2284112"/>
            <a:ext cx="5218508" cy="4349444"/>
          </a:xfrm>
          <a:prstGeom prst="rect">
            <a:avLst/>
          </a:prstGeom>
        </p:spPr>
      </p:pic>
    </p:spTree>
    <p:extLst>
      <p:ext uri="{BB962C8B-B14F-4D97-AF65-F5344CB8AC3E}">
        <p14:creationId xmlns:p14="http://schemas.microsoft.com/office/powerpoint/2010/main" val="28665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2A13-CE1A-4A5B-839E-0BC180F110C4}"/>
              </a:ext>
            </a:extLst>
          </p:cNvPr>
          <p:cNvSpPr>
            <a:spLocks noGrp="1"/>
          </p:cNvSpPr>
          <p:nvPr>
            <p:ph type="title"/>
          </p:nvPr>
        </p:nvSpPr>
        <p:spPr/>
        <p:txBody>
          <a:bodyPr/>
          <a:lstStyle/>
          <a:p>
            <a:r>
              <a:rPr lang="en-US" dirty="0"/>
              <a:t>Analytic Vs. Holistic Rubrics</a:t>
            </a:r>
          </a:p>
        </p:txBody>
      </p:sp>
      <p:sp>
        <p:nvSpPr>
          <p:cNvPr id="3" name="Content Placeholder 2">
            <a:extLst>
              <a:ext uri="{FF2B5EF4-FFF2-40B4-BE49-F238E27FC236}">
                <a16:creationId xmlns:a16="http://schemas.microsoft.com/office/drawing/2014/main" id="{932DA5D2-0513-4952-812C-86A07E0FA1E6}"/>
              </a:ext>
            </a:extLst>
          </p:cNvPr>
          <p:cNvSpPr>
            <a:spLocks noGrp="1"/>
          </p:cNvSpPr>
          <p:nvPr>
            <p:ph idx="1"/>
          </p:nvPr>
        </p:nvSpPr>
        <p:spPr/>
        <p:txBody>
          <a:bodyPr>
            <a:normAutofit lnSpcReduction="10000"/>
          </a:bodyPr>
          <a:lstStyle/>
          <a:p>
            <a:endParaRPr lang="en-US" dirty="0"/>
          </a:p>
          <a:p>
            <a:pPr marL="0" indent="0">
              <a:buNone/>
            </a:pPr>
            <a:endParaRPr lang="en-US" dirty="0"/>
          </a:p>
          <a:p>
            <a:r>
              <a:rPr lang="en-US" b="1" dirty="0"/>
              <a:t>Analytic rubrics </a:t>
            </a:r>
            <a:r>
              <a:rPr lang="en-US" dirty="0"/>
              <a:t>list the criteria for an assignment and describe these criteria in varying levels of quality. </a:t>
            </a:r>
          </a:p>
          <a:p>
            <a:endParaRPr lang="en-US" dirty="0"/>
          </a:p>
          <a:p>
            <a:endParaRPr lang="en-US" dirty="0"/>
          </a:p>
          <a:p>
            <a:r>
              <a:rPr lang="en-US" dirty="0"/>
              <a:t>A </a:t>
            </a:r>
            <a:r>
              <a:rPr lang="en-US" b="1" dirty="0"/>
              <a:t>holistic rubric </a:t>
            </a:r>
            <a:r>
              <a:rPr lang="en-US" dirty="0"/>
              <a:t>describes the attributes of each grade or level. It gives an overall score rather than breaking things down and scoring each criteria.</a:t>
            </a:r>
          </a:p>
          <a:p>
            <a:pPr lvl="1"/>
            <a:r>
              <a:rPr lang="en-US" dirty="0"/>
              <a:t>Most student work will likely fit into more than one category for different criteria. The scorer must choose the grade that best fits the student performance.</a:t>
            </a:r>
          </a:p>
        </p:txBody>
      </p:sp>
    </p:spTree>
    <p:extLst>
      <p:ext uri="{BB962C8B-B14F-4D97-AF65-F5344CB8AC3E}">
        <p14:creationId xmlns:p14="http://schemas.microsoft.com/office/powerpoint/2010/main" val="1688611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5773-40CC-486F-B088-66E1B28A7B73}"/>
              </a:ext>
            </a:extLst>
          </p:cNvPr>
          <p:cNvSpPr>
            <a:spLocks noGrp="1"/>
          </p:cNvSpPr>
          <p:nvPr>
            <p:ph type="title"/>
          </p:nvPr>
        </p:nvSpPr>
        <p:spPr/>
        <p:txBody>
          <a:bodyPr/>
          <a:lstStyle/>
          <a:p>
            <a:r>
              <a:rPr lang="en-US" dirty="0"/>
              <a:t>Analytic Rubric Sample</a:t>
            </a:r>
          </a:p>
        </p:txBody>
      </p:sp>
      <p:sp>
        <p:nvSpPr>
          <p:cNvPr id="3" name="Content Placeholder 2">
            <a:extLst>
              <a:ext uri="{FF2B5EF4-FFF2-40B4-BE49-F238E27FC236}">
                <a16:creationId xmlns:a16="http://schemas.microsoft.com/office/drawing/2014/main" id="{FC470709-A37B-4F85-BF7D-034E3EF9F8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84D6E3-AD53-4D3C-A087-46F10861E845}"/>
              </a:ext>
            </a:extLst>
          </p:cNvPr>
          <p:cNvPicPr>
            <a:picLocks noChangeAspect="1"/>
          </p:cNvPicPr>
          <p:nvPr/>
        </p:nvPicPr>
        <p:blipFill rotWithShape="1">
          <a:blip r:embed="rId2"/>
          <a:srcRect l="4735" t="32941" r="5434" b="33590"/>
          <a:stretch/>
        </p:blipFill>
        <p:spPr>
          <a:xfrm>
            <a:off x="0" y="2247900"/>
            <a:ext cx="11887200" cy="4610100"/>
          </a:xfrm>
          <a:prstGeom prst="rect">
            <a:avLst/>
          </a:prstGeom>
        </p:spPr>
      </p:pic>
    </p:spTree>
    <p:extLst>
      <p:ext uri="{BB962C8B-B14F-4D97-AF65-F5344CB8AC3E}">
        <p14:creationId xmlns:p14="http://schemas.microsoft.com/office/powerpoint/2010/main" val="25580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F170-1084-4657-86EA-25E4CE736AC7}"/>
              </a:ext>
            </a:extLst>
          </p:cNvPr>
          <p:cNvSpPr>
            <a:spLocks noGrp="1"/>
          </p:cNvSpPr>
          <p:nvPr>
            <p:ph type="title"/>
          </p:nvPr>
        </p:nvSpPr>
        <p:spPr/>
        <p:txBody>
          <a:bodyPr/>
          <a:lstStyle/>
          <a:p>
            <a:r>
              <a:rPr lang="en-US" dirty="0"/>
              <a:t>Holistic Rubric Sample</a:t>
            </a:r>
          </a:p>
        </p:txBody>
      </p:sp>
      <p:sp>
        <p:nvSpPr>
          <p:cNvPr id="3" name="Content Placeholder 2">
            <a:extLst>
              <a:ext uri="{FF2B5EF4-FFF2-40B4-BE49-F238E27FC236}">
                <a16:creationId xmlns:a16="http://schemas.microsoft.com/office/drawing/2014/main" id="{AA74816D-BEB9-4801-8B13-E1291EFA5B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B5DCED-92EA-4E96-8C57-C996A425C001}"/>
              </a:ext>
            </a:extLst>
          </p:cNvPr>
          <p:cNvPicPr>
            <a:picLocks noChangeAspect="1"/>
          </p:cNvPicPr>
          <p:nvPr/>
        </p:nvPicPr>
        <p:blipFill rotWithShape="1">
          <a:blip r:embed="rId2"/>
          <a:srcRect l="4735" t="41961" r="5434" b="31282"/>
          <a:stretch/>
        </p:blipFill>
        <p:spPr>
          <a:xfrm>
            <a:off x="0" y="2518832"/>
            <a:ext cx="12082029" cy="4339168"/>
          </a:xfrm>
          <a:prstGeom prst="rect">
            <a:avLst/>
          </a:prstGeom>
        </p:spPr>
      </p:pic>
    </p:spTree>
    <p:extLst>
      <p:ext uri="{BB962C8B-B14F-4D97-AF65-F5344CB8AC3E}">
        <p14:creationId xmlns:p14="http://schemas.microsoft.com/office/powerpoint/2010/main" val="259325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During the process?</a:t>
            </a:r>
          </a:p>
          <a:p>
            <a:pPr lvl="1"/>
            <a:r>
              <a:rPr lang="en-US" dirty="0"/>
              <a:t>What can be assessed?</a:t>
            </a:r>
          </a:p>
          <a:p>
            <a:pPr lvl="1"/>
            <a:endParaRPr lang="en-US" dirty="0"/>
          </a:p>
          <a:p>
            <a:r>
              <a:rPr lang="en-US" dirty="0"/>
              <a:t>The product?</a:t>
            </a:r>
          </a:p>
          <a:p>
            <a:pPr lvl="1"/>
            <a:r>
              <a:rPr lang="en-US" dirty="0"/>
              <a:t>What can be assessed?</a:t>
            </a:r>
          </a:p>
          <a:p>
            <a:pPr lvl="1"/>
            <a:endParaRPr lang="en-US" dirty="0"/>
          </a:p>
          <a:p>
            <a:r>
              <a:rPr lang="en-US" dirty="0"/>
              <a:t>The presentation </a:t>
            </a:r>
          </a:p>
          <a:p>
            <a:pPr lvl="1"/>
            <a:r>
              <a:rPr lang="en-US" dirty="0"/>
              <a:t>What can be assessed?</a:t>
            </a:r>
          </a:p>
          <a:p>
            <a:endParaRPr lang="en-US" dirty="0"/>
          </a:p>
        </p:txBody>
      </p:sp>
    </p:spTree>
    <p:extLst>
      <p:ext uri="{BB962C8B-B14F-4D97-AF65-F5344CB8AC3E}">
        <p14:creationId xmlns:p14="http://schemas.microsoft.com/office/powerpoint/2010/main" val="2707441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A19-2E63-4D3A-9A26-CE411BB7627A}"/>
              </a:ext>
            </a:extLst>
          </p:cNvPr>
          <p:cNvSpPr>
            <a:spLocks noGrp="1"/>
          </p:cNvSpPr>
          <p:nvPr>
            <p:ph type="title"/>
          </p:nvPr>
        </p:nvSpPr>
        <p:spPr/>
        <p:txBody>
          <a:bodyPr/>
          <a:lstStyle/>
          <a:p>
            <a:r>
              <a:rPr lang="en-US" dirty="0"/>
              <a:t>What can be assessed?</a:t>
            </a:r>
          </a:p>
        </p:txBody>
      </p:sp>
      <p:sp>
        <p:nvSpPr>
          <p:cNvPr id="3" name="Content Placeholder 2">
            <a:extLst>
              <a:ext uri="{FF2B5EF4-FFF2-40B4-BE49-F238E27FC236}">
                <a16:creationId xmlns:a16="http://schemas.microsoft.com/office/drawing/2014/main" id="{757CFDD0-A44A-446A-B2EB-6D996A6EF032}"/>
              </a:ext>
            </a:extLst>
          </p:cNvPr>
          <p:cNvSpPr>
            <a:spLocks noGrp="1"/>
          </p:cNvSpPr>
          <p:nvPr>
            <p:ph idx="1"/>
          </p:nvPr>
        </p:nvSpPr>
        <p:spPr>
          <a:xfrm>
            <a:off x="259602" y="2546350"/>
            <a:ext cx="3531348" cy="4578350"/>
          </a:xfrm>
        </p:spPr>
        <p:txBody>
          <a:bodyPr>
            <a:normAutofit/>
          </a:bodyPr>
          <a:lstStyle/>
          <a:p>
            <a:r>
              <a:rPr lang="en-US" sz="2000" b="1" dirty="0"/>
              <a:t>In the process</a:t>
            </a:r>
          </a:p>
          <a:p>
            <a:endParaRPr lang="en-US" sz="2000" b="1" dirty="0"/>
          </a:p>
          <a:p>
            <a:pPr lvl="1"/>
            <a:r>
              <a:rPr lang="en-US" sz="2000" dirty="0"/>
              <a:t>Collaboration</a:t>
            </a:r>
          </a:p>
          <a:p>
            <a:pPr lvl="1"/>
            <a:r>
              <a:rPr lang="en-US" sz="2000" dirty="0"/>
              <a:t>Participation</a:t>
            </a:r>
          </a:p>
          <a:p>
            <a:pPr lvl="1"/>
            <a:r>
              <a:rPr lang="en-US" sz="2000" dirty="0"/>
              <a:t>Use of L2</a:t>
            </a:r>
          </a:p>
          <a:p>
            <a:pPr lvl="1"/>
            <a:endParaRPr lang="en-US" dirty="0"/>
          </a:p>
        </p:txBody>
      </p:sp>
      <p:sp>
        <p:nvSpPr>
          <p:cNvPr id="5" name="Content Placeholder 2">
            <a:extLst>
              <a:ext uri="{FF2B5EF4-FFF2-40B4-BE49-F238E27FC236}">
                <a16:creationId xmlns:a16="http://schemas.microsoft.com/office/drawing/2014/main" id="{A04C3F48-5744-4291-87DA-D364AFC0D4D1}"/>
              </a:ext>
            </a:extLst>
          </p:cNvPr>
          <p:cNvSpPr txBox="1">
            <a:spLocks/>
          </p:cNvSpPr>
          <p:nvPr/>
        </p:nvSpPr>
        <p:spPr>
          <a:xfrm>
            <a:off x="4304739"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product</a:t>
            </a:r>
          </a:p>
          <a:p>
            <a:endParaRPr lang="en-US" sz="2000" b="1" dirty="0"/>
          </a:p>
          <a:p>
            <a:pPr lvl="1"/>
            <a:r>
              <a:rPr lang="en-US" sz="2000" dirty="0"/>
              <a:t>Language accuracy</a:t>
            </a:r>
          </a:p>
          <a:p>
            <a:pPr lvl="1"/>
            <a:r>
              <a:rPr lang="en-US" sz="2000" dirty="0"/>
              <a:t>Organization</a:t>
            </a:r>
          </a:p>
          <a:p>
            <a:pPr lvl="1"/>
            <a:r>
              <a:rPr lang="en-US" sz="2000" dirty="0"/>
              <a:t>Design</a:t>
            </a:r>
          </a:p>
          <a:p>
            <a:pPr lvl="1"/>
            <a:r>
              <a:rPr lang="en-US" sz="2000" dirty="0"/>
              <a:t>Creativity</a:t>
            </a:r>
          </a:p>
          <a:p>
            <a:pPr lvl="1"/>
            <a:r>
              <a:rPr lang="en-US" sz="2000" dirty="0"/>
              <a:t>Overall quality</a:t>
            </a:r>
          </a:p>
          <a:p>
            <a:pPr lvl="1"/>
            <a:endParaRPr lang="en-US" dirty="0"/>
          </a:p>
        </p:txBody>
      </p:sp>
      <p:sp>
        <p:nvSpPr>
          <p:cNvPr id="6" name="Content Placeholder 2">
            <a:extLst>
              <a:ext uri="{FF2B5EF4-FFF2-40B4-BE49-F238E27FC236}">
                <a16:creationId xmlns:a16="http://schemas.microsoft.com/office/drawing/2014/main" id="{A3CEF087-F006-404B-93DF-CB70493372B8}"/>
              </a:ext>
            </a:extLst>
          </p:cNvPr>
          <p:cNvSpPr txBox="1">
            <a:spLocks/>
          </p:cNvSpPr>
          <p:nvPr/>
        </p:nvSpPr>
        <p:spPr>
          <a:xfrm>
            <a:off x="8349876"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presentation</a:t>
            </a:r>
          </a:p>
          <a:p>
            <a:pPr marL="0" indent="0">
              <a:buNone/>
            </a:pPr>
            <a:endParaRPr lang="en-US" sz="2000" b="1" dirty="0"/>
          </a:p>
          <a:p>
            <a:pPr lvl="1"/>
            <a:r>
              <a:rPr lang="en-US" sz="2000" dirty="0"/>
              <a:t>Comprehensibility</a:t>
            </a:r>
          </a:p>
          <a:p>
            <a:pPr lvl="1"/>
            <a:r>
              <a:rPr lang="en-US" sz="2000" dirty="0"/>
              <a:t>Accuracy</a:t>
            </a:r>
          </a:p>
          <a:p>
            <a:pPr lvl="1"/>
            <a:r>
              <a:rPr lang="en-US" sz="2000" dirty="0"/>
              <a:t>Organization/Flow</a:t>
            </a:r>
          </a:p>
        </p:txBody>
      </p:sp>
    </p:spTree>
    <p:extLst>
      <p:ext uri="{BB962C8B-B14F-4D97-AF65-F5344CB8AC3E}">
        <p14:creationId xmlns:p14="http://schemas.microsoft.com/office/powerpoint/2010/main" val="1868816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6EC9-2EEE-420E-86EE-2CE96CDB2C75}"/>
              </a:ext>
            </a:extLst>
          </p:cNvPr>
          <p:cNvSpPr>
            <a:spLocks noGrp="1"/>
          </p:cNvSpPr>
          <p:nvPr>
            <p:ph type="title"/>
          </p:nvPr>
        </p:nvSpPr>
        <p:spPr/>
        <p:txBody>
          <a:bodyPr/>
          <a:lstStyle/>
          <a:p>
            <a:r>
              <a:rPr lang="en-US" dirty="0"/>
              <a:t>Blank Rubric</a:t>
            </a:r>
          </a:p>
        </p:txBody>
      </p:sp>
      <p:graphicFrame>
        <p:nvGraphicFramePr>
          <p:cNvPr id="4" name="Content Placeholder 3">
            <a:extLst>
              <a:ext uri="{FF2B5EF4-FFF2-40B4-BE49-F238E27FC236}">
                <a16:creationId xmlns:a16="http://schemas.microsoft.com/office/drawing/2014/main" id="{A0359563-B87A-4C68-A07F-20B9188B437D}"/>
              </a:ext>
            </a:extLst>
          </p:cNvPr>
          <p:cNvGraphicFramePr>
            <a:graphicFrameLocks noGrp="1"/>
          </p:cNvGraphicFramePr>
          <p:nvPr>
            <p:ph idx="1"/>
          </p:nvPr>
        </p:nvGraphicFramePr>
        <p:xfrm>
          <a:off x="1155700" y="2603500"/>
          <a:ext cx="10540998" cy="4025538"/>
        </p:xfrm>
        <a:graphic>
          <a:graphicData uri="http://schemas.openxmlformats.org/drawingml/2006/table">
            <a:tbl>
              <a:tblPr firstRow="1" bandRow="1">
                <a:tableStyleId>{5940675A-B579-460E-94D1-54222C63F5DA}</a:tableStyleId>
              </a:tblPr>
              <a:tblGrid>
                <a:gridCol w="1756833">
                  <a:extLst>
                    <a:ext uri="{9D8B030D-6E8A-4147-A177-3AD203B41FA5}">
                      <a16:colId xmlns:a16="http://schemas.microsoft.com/office/drawing/2014/main" val="2352580056"/>
                    </a:ext>
                  </a:extLst>
                </a:gridCol>
                <a:gridCol w="1756833">
                  <a:extLst>
                    <a:ext uri="{9D8B030D-6E8A-4147-A177-3AD203B41FA5}">
                      <a16:colId xmlns:a16="http://schemas.microsoft.com/office/drawing/2014/main" val="365207030"/>
                    </a:ext>
                  </a:extLst>
                </a:gridCol>
                <a:gridCol w="1756833">
                  <a:extLst>
                    <a:ext uri="{9D8B030D-6E8A-4147-A177-3AD203B41FA5}">
                      <a16:colId xmlns:a16="http://schemas.microsoft.com/office/drawing/2014/main" val="2907145751"/>
                    </a:ext>
                  </a:extLst>
                </a:gridCol>
                <a:gridCol w="1756833">
                  <a:extLst>
                    <a:ext uri="{9D8B030D-6E8A-4147-A177-3AD203B41FA5}">
                      <a16:colId xmlns:a16="http://schemas.microsoft.com/office/drawing/2014/main" val="2795895733"/>
                    </a:ext>
                  </a:extLst>
                </a:gridCol>
                <a:gridCol w="1756833">
                  <a:extLst>
                    <a:ext uri="{9D8B030D-6E8A-4147-A177-3AD203B41FA5}">
                      <a16:colId xmlns:a16="http://schemas.microsoft.com/office/drawing/2014/main" val="685855608"/>
                    </a:ext>
                  </a:extLst>
                </a:gridCol>
                <a:gridCol w="1756833">
                  <a:extLst>
                    <a:ext uri="{9D8B030D-6E8A-4147-A177-3AD203B41FA5}">
                      <a16:colId xmlns:a16="http://schemas.microsoft.com/office/drawing/2014/main" val="2646261681"/>
                    </a:ext>
                  </a:extLst>
                </a:gridCol>
              </a:tblGrid>
              <a:tr h="564243">
                <a:tc>
                  <a:txBody>
                    <a:bodyPr/>
                    <a:lstStyle/>
                    <a:p>
                      <a:r>
                        <a:rPr lang="en-US" dirty="0"/>
                        <a:t>Criteria</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r>
                        <a:rPr lang="en-US" dirty="0"/>
                        <a:t>Student’s Score</a:t>
                      </a:r>
                    </a:p>
                  </a:txBody>
                  <a:tcPr/>
                </a:tc>
                <a:extLst>
                  <a:ext uri="{0D108BD9-81ED-4DB2-BD59-A6C34878D82A}">
                    <a16:rowId xmlns:a16="http://schemas.microsoft.com/office/drawing/2014/main" val="3066058016"/>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40131800"/>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98346502"/>
                  </a:ext>
                </a:extLst>
              </a:tr>
              <a:tr h="56424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68464392"/>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45344"/>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1455911"/>
                  </a:ext>
                </a:extLst>
              </a:tr>
              <a:tr h="56424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3417909"/>
                  </a:ext>
                </a:extLst>
              </a:tr>
            </a:tbl>
          </a:graphicData>
        </a:graphic>
      </p:graphicFrame>
    </p:spTree>
    <p:extLst>
      <p:ext uri="{BB962C8B-B14F-4D97-AF65-F5344CB8AC3E}">
        <p14:creationId xmlns:p14="http://schemas.microsoft.com/office/powerpoint/2010/main" val="1886472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CF4A-912F-4195-9A48-B3C59F9BEC1A}"/>
              </a:ext>
            </a:extLst>
          </p:cNvPr>
          <p:cNvSpPr>
            <a:spLocks noGrp="1"/>
          </p:cNvSpPr>
          <p:nvPr>
            <p:ph type="title"/>
          </p:nvPr>
        </p:nvSpPr>
        <p:spPr/>
        <p:txBody>
          <a:bodyPr/>
          <a:lstStyle/>
          <a:p>
            <a:r>
              <a:rPr lang="en-US" dirty="0"/>
              <a:t>Wording</a:t>
            </a:r>
          </a:p>
        </p:txBody>
      </p:sp>
      <p:sp>
        <p:nvSpPr>
          <p:cNvPr id="3" name="Content Placeholder 2">
            <a:extLst>
              <a:ext uri="{FF2B5EF4-FFF2-40B4-BE49-F238E27FC236}">
                <a16:creationId xmlns:a16="http://schemas.microsoft.com/office/drawing/2014/main" id="{B169E063-A1D2-48B8-827B-AF061F42B7B2}"/>
              </a:ext>
            </a:extLst>
          </p:cNvPr>
          <p:cNvSpPr>
            <a:spLocks noGrp="1"/>
          </p:cNvSpPr>
          <p:nvPr>
            <p:ph idx="1"/>
          </p:nvPr>
        </p:nvSpPr>
        <p:spPr>
          <a:xfrm>
            <a:off x="233634" y="2973120"/>
            <a:ext cx="1665594" cy="3416300"/>
          </a:xfrm>
        </p:spPr>
        <p:txBody>
          <a:bodyPr>
            <a:normAutofit/>
          </a:bodyPr>
          <a:lstStyle/>
          <a:p>
            <a:r>
              <a:rPr lang="en-US" sz="1400" dirty="0"/>
              <a:t>Always</a:t>
            </a:r>
          </a:p>
          <a:p>
            <a:r>
              <a:rPr lang="en-US" sz="1400" dirty="0"/>
              <a:t>Often</a:t>
            </a:r>
          </a:p>
          <a:p>
            <a:r>
              <a:rPr lang="en-US" sz="1400" dirty="0"/>
              <a:t>Sometimes</a:t>
            </a:r>
          </a:p>
          <a:p>
            <a:r>
              <a:rPr lang="en-US" sz="1400" dirty="0"/>
              <a:t>Rarely</a:t>
            </a:r>
          </a:p>
          <a:p>
            <a:r>
              <a:rPr lang="en-US" sz="1400" dirty="0"/>
              <a:t>Never</a:t>
            </a:r>
          </a:p>
        </p:txBody>
      </p:sp>
      <p:sp>
        <p:nvSpPr>
          <p:cNvPr id="4" name="Content Placeholder 2">
            <a:extLst>
              <a:ext uri="{FF2B5EF4-FFF2-40B4-BE49-F238E27FC236}">
                <a16:creationId xmlns:a16="http://schemas.microsoft.com/office/drawing/2014/main" id="{512037E6-DA6D-40A9-9317-205660935F64}"/>
              </a:ext>
            </a:extLst>
          </p:cNvPr>
          <p:cNvSpPr txBox="1">
            <a:spLocks/>
          </p:cNvSpPr>
          <p:nvPr/>
        </p:nvSpPr>
        <p:spPr>
          <a:xfrm>
            <a:off x="9644077" y="2973120"/>
            <a:ext cx="2288889" cy="16688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Less than/ more than x number of something</a:t>
            </a:r>
          </a:p>
        </p:txBody>
      </p:sp>
      <p:sp>
        <p:nvSpPr>
          <p:cNvPr id="5" name="Content Placeholder 2">
            <a:extLst>
              <a:ext uri="{FF2B5EF4-FFF2-40B4-BE49-F238E27FC236}">
                <a16:creationId xmlns:a16="http://schemas.microsoft.com/office/drawing/2014/main" id="{E9777ABE-2706-4082-A031-E93BFB9D5F3E}"/>
              </a:ext>
            </a:extLst>
          </p:cNvPr>
          <p:cNvSpPr txBox="1">
            <a:spLocks/>
          </p:cNvSpPr>
          <p:nvPr/>
        </p:nvSpPr>
        <p:spPr>
          <a:xfrm>
            <a:off x="1764345" y="2973120"/>
            <a:ext cx="209888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Above expectations/ requirements</a:t>
            </a:r>
          </a:p>
          <a:p>
            <a:r>
              <a:rPr lang="en-US" sz="1400" dirty="0"/>
              <a:t>Meets expectations/ requirements</a:t>
            </a:r>
          </a:p>
          <a:p>
            <a:r>
              <a:rPr lang="en-US" sz="1400" dirty="0"/>
              <a:t>Does not meet expectations/ requirements</a:t>
            </a:r>
          </a:p>
        </p:txBody>
      </p:sp>
      <p:sp>
        <p:nvSpPr>
          <p:cNvPr id="6" name="Content Placeholder 2">
            <a:extLst>
              <a:ext uri="{FF2B5EF4-FFF2-40B4-BE49-F238E27FC236}">
                <a16:creationId xmlns:a16="http://schemas.microsoft.com/office/drawing/2014/main" id="{F4CAD4E9-C51B-4E02-AB39-7FA9AF2CE98E}"/>
              </a:ext>
            </a:extLst>
          </p:cNvPr>
          <p:cNvSpPr txBox="1">
            <a:spLocks/>
          </p:cNvSpPr>
          <p:nvPr/>
        </p:nvSpPr>
        <p:spPr>
          <a:xfrm>
            <a:off x="3744101" y="2933782"/>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Excellent</a:t>
            </a:r>
          </a:p>
          <a:p>
            <a:r>
              <a:rPr lang="en-US" sz="1400" dirty="0"/>
              <a:t>Very good</a:t>
            </a:r>
          </a:p>
          <a:p>
            <a:r>
              <a:rPr lang="en-US" sz="1400" dirty="0"/>
              <a:t>Satisfactory</a:t>
            </a:r>
          </a:p>
          <a:p>
            <a:r>
              <a:rPr lang="en-US" sz="1400" dirty="0"/>
              <a:t>Less than satisfactory</a:t>
            </a:r>
          </a:p>
        </p:txBody>
      </p:sp>
      <p:sp>
        <p:nvSpPr>
          <p:cNvPr id="7" name="Content Placeholder 2">
            <a:extLst>
              <a:ext uri="{FF2B5EF4-FFF2-40B4-BE49-F238E27FC236}">
                <a16:creationId xmlns:a16="http://schemas.microsoft.com/office/drawing/2014/main" id="{989C709E-F2A5-4934-B751-24D8F8E9BCCB}"/>
              </a:ext>
            </a:extLst>
          </p:cNvPr>
          <p:cNvSpPr txBox="1">
            <a:spLocks/>
          </p:cNvSpPr>
          <p:nvPr/>
        </p:nvSpPr>
        <p:spPr>
          <a:xfrm>
            <a:off x="5708102" y="2973120"/>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Exceptional</a:t>
            </a:r>
          </a:p>
          <a:p>
            <a:r>
              <a:rPr lang="en-US" sz="1400" dirty="0"/>
              <a:t>Satisfactory</a:t>
            </a:r>
          </a:p>
          <a:p>
            <a:r>
              <a:rPr lang="en-US" sz="1400" dirty="0"/>
              <a:t>Needs work</a:t>
            </a:r>
          </a:p>
        </p:txBody>
      </p:sp>
      <p:sp>
        <p:nvSpPr>
          <p:cNvPr id="10" name="Content Placeholder 2">
            <a:extLst>
              <a:ext uri="{FF2B5EF4-FFF2-40B4-BE49-F238E27FC236}">
                <a16:creationId xmlns:a16="http://schemas.microsoft.com/office/drawing/2014/main" id="{F9584A0D-5AD7-4CCD-9897-98BEBF314EDE}"/>
              </a:ext>
            </a:extLst>
          </p:cNvPr>
          <p:cNvSpPr txBox="1">
            <a:spLocks/>
          </p:cNvSpPr>
          <p:nvPr/>
        </p:nvSpPr>
        <p:spPr>
          <a:xfrm>
            <a:off x="7355188" y="2933782"/>
            <a:ext cx="2288889" cy="15325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High level</a:t>
            </a:r>
          </a:p>
          <a:p>
            <a:r>
              <a:rPr lang="en-US" sz="1400" dirty="0"/>
              <a:t>Satisfactory level</a:t>
            </a:r>
          </a:p>
          <a:p>
            <a:r>
              <a:rPr lang="en-US" sz="1400" dirty="0"/>
              <a:t>Low level</a:t>
            </a:r>
          </a:p>
        </p:txBody>
      </p:sp>
    </p:spTree>
    <p:extLst>
      <p:ext uri="{BB962C8B-B14F-4D97-AF65-F5344CB8AC3E}">
        <p14:creationId xmlns:p14="http://schemas.microsoft.com/office/powerpoint/2010/main" val="106681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3D9C-CB62-4ED6-A8A6-0E9B981F59E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D2B4125-AA87-47BF-B117-B4AF741322E6}"/>
              </a:ext>
            </a:extLst>
          </p:cNvPr>
          <p:cNvGraphicFramePr>
            <a:graphicFrameLocks noGrp="1"/>
          </p:cNvGraphicFramePr>
          <p:nvPr>
            <p:ph idx="1"/>
            <p:extLst/>
          </p:nvPr>
        </p:nvGraphicFramePr>
        <p:xfrm>
          <a:off x="0" y="-127000"/>
          <a:ext cx="12192000" cy="6985000"/>
        </p:xfrm>
        <a:graphic>
          <a:graphicData uri="http://schemas.openxmlformats.org/drawingml/2006/table">
            <a:tbl>
              <a:tblPr firstRow="1" bandRow="1">
                <a:tableStyleId>{69CF1AB2-1976-4502-BF36-3FF5EA218861}</a:tableStyleId>
              </a:tblPr>
              <a:tblGrid>
                <a:gridCol w="2438400">
                  <a:extLst>
                    <a:ext uri="{9D8B030D-6E8A-4147-A177-3AD203B41FA5}">
                      <a16:colId xmlns:a16="http://schemas.microsoft.com/office/drawing/2014/main" val="3885234497"/>
                    </a:ext>
                  </a:extLst>
                </a:gridCol>
                <a:gridCol w="2438400">
                  <a:extLst>
                    <a:ext uri="{9D8B030D-6E8A-4147-A177-3AD203B41FA5}">
                      <a16:colId xmlns:a16="http://schemas.microsoft.com/office/drawing/2014/main" val="2479401180"/>
                    </a:ext>
                  </a:extLst>
                </a:gridCol>
                <a:gridCol w="2438400">
                  <a:extLst>
                    <a:ext uri="{9D8B030D-6E8A-4147-A177-3AD203B41FA5}">
                      <a16:colId xmlns:a16="http://schemas.microsoft.com/office/drawing/2014/main" val="3897071246"/>
                    </a:ext>
                  </a:extLst>
                </a:gridCol>
                <a:gridCol w="2438400">
                  <a:extLst>
                    <a:ext uri="{9D8B030D-6E8A-4147-A177-3AD203B41FA5}">
                      <a16:colId xmlns:a16="http://schemas.microsoft.com/office/drawing/2014/main" val="3175482596"/>
                    </a:ext>
                  </a:extLst>
                </a:gridCol>
                <a:gridCol w="2438400">
                  <a:extLst>
                    <a:ext uri="{9D8B030D-6E8A-4147-A177-3AD203B41FA5}">
                      <a16:colId xmlns:a16="http://schemas.microsoft.com/office/drawing/2014/main" val="260258497"/>
                    </a:ext>
                  </a:extLst>
                </a:gridCol>
              </a:tblGrid>
              <a:tr h="727280">
                <a:tc>
                  <a:txBody>
                    <a:bodyPr/>
                    <a:lstStyle/>
                    <a:p>
                      <a:pPr algn="ctr"/>
                      <a:r>
                        <a:rPr lang="en-US" sz="3600" dirty="0"/>
                        <a:t>5</a:t>
                      </a:r>
                      <a:endParaRPr lang="en-US" sz="3600" b="1" dirty="0"/>
                    </a:p>
                  </a:txBody>
                  <a:tcPr/>
                </a:tc>
                <a:tc>
                  <a:txBody>
                    <a:bodyPr/>
                    <a:lstStyle/>
                    <a:p>
                      <a:pPr algn="ctr"/>
                      <a:r>
                        <a:rPr lang="en-US" sz="3600" dirty="0"/>
                        <a:t>4</a:t>
                      </a:r>
                      <a:endParaRPr lang="en-US" sz="3600" b="1" dirty="0"/>
                    </a:p>
                  </a:txBody>
                  <a:tcPr/>
                </a:tc>
                <a:tc>
                  <a:txBody>
                    <a:bodyPr/>
                    <a:lstStyle/>
                    <a:p>
                      <a:pPr algn="ctr"/>
                      <a:r>
                        <a:rPr lang="en-US" sz="3600" dirty="0"/>
                        <a:t>3</a:t>
                      </a:r>
                      <a:endParaRPr lang="en-US" sz="3600" b="1" dirty="0"/>
                    </a:p>
                  </a:txBody>
                  <a:tcPr/>
                </a:tc>
                <a:tc>
                  <a:txBody>
                    <a:bodyPr/>
                    <a:lstStyle/>
                    <a:p>
                      <a:pPr algn="ctr"/>
                      <a:r>
                        <a:rPr lang="en-US" sz="3600" dirty="0"/>
                        <a:t>2</a:t>
                      </a:r>
                      <a:endParaRPr lang="en-US" sz="3600" b="1" dirty="0"/>
                    </a:p>
                  </a:txBody>
                  <a:tcPr/>
                </a:tc>
                <a:tc>
                  <a:txBody>
                    <a:bodyPr/>
                    <a:lstStyle/>
                    <a:p>
                      <a:pPr algn="ctr"/>
                      <a:r>
                        <a:rPr lang="en-US" sz="3600" dirty="0"/>
                        <a:t>1</a:t>
                      </a:r>
                      <a:endParaRPr lang="en-US" sz="3600" b="1" dirty="0"/>
                    </a:p>
                  </a:txBody>
                  <a:tcPr/>
                </a:tc>
                <a:extLst>
                  <a:ext uri="{0D108BD9-81ED-4DB2-BD59-A6C34878D82A}">
                    <a16:rowId xmlns:a16="http://schemas.microsoft.com/office/drawing/2014/main" val="2327661754"/>
                  </a:ext>
                </a:extLst>
              </a:tr>
              <a:tr h="727280">
                <a:tc>
                  <a:txBody>
                    <a:bodyPr/>
                    <a:lstStyle/>
                    <a:p>
                      <a:pPr algn="ctr"/>
                      <a:r>
                        <a:rPr lang="en-US" dirty="0"/>
                        <a:t>Always </a:t>
                      </a:r>
                      <a:endParaRPr lang="en-US" b="1" dirty="0"/>
                    </a:p>
                  </a:txBody>
                  <a:tcPr/>
                </a:tc>
                <a:tc>
                  <a:txBody>
                    <a:bodyPr/>
                    <a:lstStyle/>
                    <a:p>
                      <a:pPr algn="ctr"/>
                      <a:r>
                        <a:rPr lang="en-US" dirty="0"/>
                        <a:t>Often </a:t>
                      </a:r>
                      <a:endParaRPr lang="en-US" b="1" dirty="0"/>
                    </a:p>
                  </a:txBody>
                  <a:tcPr/>
                </a:tc>
                <a:tc>
                  <a:txBody>
                    <a:bodyPr/>
                    <a:lstStyle/>
                    <a:p>
                      <a:pPr algn="ctr"/>
                      <a:r>
                        <a:rPr lang="en-US" dirty="0"/>
                        <a:t>Sometimes</a:t>
                      </a:r>
                      <a:endParaRPr lang="en-US" b="1" dirty="0"/>
                    </a:p>
                  </a:txBody>
                  <a:tcPr/>
                </a:tc>
                <a:tc>
                  <a:txBody>
                    <a:bodyPr/>
                    <a:lstStyle/>
                    <a:p>
                      <a:pPr algn="ctr"/>
                      <a:r>
                        <a:rPr lang="en-US" dirty="0"/>
                        <a:t>Rarely</a:t>
                      </a:r>
                      <a:endParaRPr lang="en-US" b="1" dirty="0"/>
                    </a:p>
                  </a:txBody>
                  <a:tcPr/>
                </a:tc>
                <a:tc>
                  <a:txBody>
                    <a:bodyPr/>
                    <a:lstStyle/>
                    <a:p>
                      <a:pPr algn="ctr"/>
                      <a:r>
                        <a:rPr lang="en-US" dirty="0"/>
                        <a:t>Never</a:t>
                      </a:r>
                      <a:endParaRPr lang="en-US" b="1" dirty="0"/>
                    </a:p>
                  </a:txBody>
                  <a:tcPr/>
                </a:tc>
                <a:extLst>
                  <a:ext uri="{0D108BD9-81ED-4DB2-BD59-A6C34878D82A}">
                    <a16:rowId xmlns:a16="http://schemas.microsoft.com/office/drawing/2014/main" val="1647375022"/>
                  </a:ext>
                </a:extLst>
              </a:tr>
              <a:tr h="727280">
                <a:tc>
                  <a:txBody>
                    <a:bodyPr/>
                    <a:lstStyle/>
                    <a:p>
                      <a:pPr algn="ctr"/>
                      <a:r>
                        <a:rPr lang="en-US" dirty="0"/>
                        <a:t>Above</a:t>
                      </a:r>
                      <a:endParaRPr lang="en-US" b="1" dirty="0"/>
                    </a:p>
                  </a:txBody>
                  <a:tcPr/>
                </a:tc>
                <a:tc>
                  <a:txBody>
                    <a:bodyPr/>
                    <a:lstStyle/>
                    <a:p>
                      <a:pPr algn="ctr"/>
                      <a:endParaRPr lang="en-US" b="1" dirty="0"/>
                    </a:p>
                  </a:txBody>
                  <a:tcPr/>
                </a:tc>
                <a:tc>
                  <a:txBody>
                    <a:bodyPr/>
                    <a:lstStyle/>
                    <a:p>
                      <a:pPr algn="ctr"/>
                      <a:r>
                        <a:rPr lang="en-US" dirty="0"/>
                        <a:t>Meets</a:t>
                      </a:r>
                      <a:endParaRPr lang="en-US" b="1" dirty="0"/>
                    </a:p>
                  </a:txBody>
                  <a:tcPr/>
                </a:tc>
                <a:tc>
                  <a:txBody>
                    <a:bodyPr/>
                    <a:lstStyle/>
                    <a:p>
                      <a:pPr algn="ctr"/>
                      <a:endParaRPr lang="en-US" b="1" dirty="0"/>
                    </a:p>
                  </a:txBody>
                  <a:tcPr/>
                </a:tc>
                <a:tc>
                  <a:txBody>
                    <a:bodyPr/>
                    <a:lstStyle/>
                    <a:p>
                      <a:pPr algn="ctr"/>
                      <a:r>
                        <a:rPr lang="en-US" dirty="0"/>
                        <a:t>Does not meet</a:t>
                      </a:r>
                      <a:endParaRPr lang="en-US" b="1" dirty="0"/>
                    </a:p>
                  </a:txBody>
                  <a:tcPr/>
                </a:tc>
                <a:extLst>
                  <a:ext uri="{0D108BD9-81ED-4DB2-BD59-A6C34878D82A}">
                    <a16:rowId xmlns:a16="http://schemas.microsoft.com/office/drawing/2014/main" val="438668038"/>
                  </a:ext>
                </a:extLst>
              </a:tr>
              <a:tr h="1018970">
                <a:tc>
                  <a:txBody>
                    <a:bodyPr/>
                    <a:lstStyle/>
                    <a:p>
                      <a:pPr algn="ctr"/>
                      <a:r>
                        <a:rPr lang="en-US" dirty="0"/>
                        <a:t>Excellent</a:t>
                      </a:r>
                      <a:endParaRPr lang="en-US" b="1" dirty="0"/>
                    </a:p>
                  </a:txBody>
                  <a:tcPr/>
                </a:tc>
                <a:tc>
                  <a:txBody>
                    <a:bodyPr/>
                    <a:lstStyle/>
                    <a:p>
                      <a:pPr algn="ctr"/>
                      <a:r>
                        <a:rPr lang="en-US" dirty="0"/>
                        <a:t>Very good</a:t>
                      </a:r>
                      <a:endParaRPr lang="en-US" b="1" dirty="0"/>
                    </a:p>
                  </a:txBody>
                  <a:tcPr/>
                </a:tc>
                <a:tc>
                  <a:txBody>
                    <a:bodyPr/>
                    <a:lstStyle/>
                    <a:p>
                      <a:pPr algn="ctr"/>
                      <a:r>
                        <a:rPr lang="en-US" dirty="0"/>
                        <a:t>Satisfactory</a:t>
                      </a:r>
                      <a:endParaRPr lang="en-US" b="1" dirty="0"/>
                    </a:p>
                  </a:txBody>
                  <a:tcPr/>
                </a:tc>
                <a:tc>
                  <a:txBody>
                    <a:bodyPr/>
                    <a:lstStyle/>
                    <a:p>
                      <a:pPr algn="ctr"/>
                      <a:r>
                        <a:rPr lang="en-US" dirty="0"/>
                        <a:t>Less than satisfactory</a:t>
                      </a:r>
                      <a:endParaRPr lang="en-US" b="1" dirty="0"/>
                    </a:p>
                  </a:txBody>
                  <a:tcPr/>
                </a:tc>
                <a:tc>
                  <a:txBody>
                    <a:bodyPr/>
                    <a:lstStyle/>
                    <a:p>
                      <a:pPr algn="ctr"/>
                      <a:r>
                        <a:rPr lang="en-US" dirty="0"/>
                        <a:t>Poor</a:t>
                      </a:r>
                      <a:endParaRPr lang="en-US" b="1" dirty="0"/>
                    </a:p>
                  </a:txBody>
                  <a:tcPr/>
                </a:tc>
                <a:extLst>
                  <a:ext uri="{0D108BD9-81ED-4DB2-BD59-A6C34878D82A}">
                    <a16:rowId xmlns:a16="http://schemas.microsoft.com/office/drawing/2014/main" val="2967415077"/>
                  </a:ext>
                </a:extLst>
              </a:tr>
              <a:tr h="727280">
                <a:tc>
                  <a:txBody>
                    <a:bodyPr/>
                    <a:lstStyle/>
                    <a:p>
                      <a:pPr algn="ctr"/>
                      <a:r>
                        <a:rPr lang="en-US" dirty="0"/>
                        <a:t>Exceptional </a:t>
                      </a:r>
                      <a:endParaRPr lang="en-US" b="1" dirty="0"/>
                    </a:p>
                  </a:txBody>
                  <a:tcPr/>
                </a:tc>
                <a:tc>
                  <a:txBody>
                    <a:bodyPr/>
                    <a:lstStyle/>
                    <a:p>
                      <a:pPr algn="ctr"/>
                      <a:endParaRPr lang="en-US" b="1" dirty="0"/>
                    </a:p>
                  </a:txBody>
                  <a:tcPr/>
                </a:tc>
                <a:tc>
                  <a:txBody>
                    <a:bodyPr/>
                    <a:lstStyle/>
                    <a:p>
                      <a:pPr algn="ctr"/>
                      <a:r>
                        <a:rPr lang="en-US" dirty="0"/>
                        <a:t>Satisfactory</a:t>
                      </a:r>
                      <a:endParaRPr lang="en-US" b="1" dirty="0"/>
                    </a:p>
                  </a:txBody>
                  <a:tcPr/>
                </a:tc>
                <a:tc>
                  <a:txBody>
                    <a:bodyPr/>
                    <a:lstStyle/>
                    <a:p>
                      <a:pPr algn="ctr"/>
                      <a:endParaRPr lang="en-US" b="1" dirty="0"/>
                    </a:p>
                  </a:txBody>
                  <a:tcPr/>
                </a:tc>
                <a:tc>
                  <a:txBody>
                    <a:bodyPr/>
                    <a:lstStyle/>
                    <a:p>
                      <a:pPr algn="ctr"/>
                      <a:r>
                        <a:rPr lang="en-US" dirty="0"/>
                        <a:t>Needs work</a:t>
                      </a:r>
                      <a:endParaRPr lang="en-US" b="1" dirty="0"/>
                    </a:p>
                  </a:txBody>
                  <a:tcPr/>
                </a:tc>
                <a:extLst>
                  <a:ext uri="{0D108BD9-81ED-4DB2-BD59-A6C34878D82A}">
                    <a16:rowId xmlns:a16="http://schemas.microsoft.com/office/drawing/2014/main" val="3591530410"/>
                  </a:ext>
                </a:extLst>
              </a:tr>
              <a:tr h="1018970">
                <a:tc>
                  <a:txBody>
                    <a:bodyPr/>
                    <a:lstStyle/>
                    <a:p>
                      <a:pPr algn="ctr"/>
                      <a:r>
                        <a:rPr lang="en-US" dirty="0"/>
                        <a:t>High level</a:t>
                      </a:r>
                      <a:endParaRPr lang="en-US" b="1" dirty="0"/>
                    </a:p>
                  </a:txBody>
                  <a:tcPr/>
                </a:tc>
                <a:tc>
                  <a:txBody>
                    <a:bodyPr/>
                    <a:lstStyle/>
                    <a:p>
                      <a:pPr algn="ctr"/>
                      <a:endParaRPr lang="en-US" b="1" dirty="0"/>
                    </a:p>
                  </a:txBody>
                  <a:tcPr/>
                </a:tc>
                <a:tc>
                  <a:txBody>
                    <a:bodyPr/>
                    <a:lstStyle/>
                    <a:p>
                      <a:pPr algn="ctr"/>
                      <a:r>
                        <a:rPr lang="en-US" dirty="0"/>
                        <a:t>Satisfactory level</a:t>
                      </a:r>
                      <a:endParaRPr lang="en-US" b="1" dirty="0"/>
                    </a:p>
                  </a:txBody>
                  <a:tcPr/>
                </a:tc>
                <a:tc>
                  <a:txBody>
                    <a:bodyPr/>
                    <a:lstStyle/>
                    <a:p>
                      <a:pPr algn="ctr"/>
                      <a:endParaRPr lang="en-US" b="1" dirty="0"/>
                    </a:p>
                  </a:txBody>
                  <a:tcPr/>
                </a:tc>
                <a:tc>
                  <a:txBody>
                    <a:bodyPr/>
                    <a:lstStyle/>
                    <a:p>
                      <a:pPr algn="ctr"/>
                      <a:r>
                        <a:rPr lang="en-US" dirty="0"/>
                        <a:t>Low level</a:t>
                      </a:r>
                      <a:endParaRPr lang="en-US" b="1" dirty="0"/>
                    </a:p>
                  </a:txBody>
                  <a:tcPr/>
                </a:tc>
                <a:extLst>
                  <a:ext uri="{0D108BD9-81ED-4DB2-BD59-A6C34878D82A}">
                    <a16:rowId xmlns:a16="http://schemas.microsoft.com/office/drawing/2014/main" val="3914931652"/>
                  </a:ext>
                </a:extLst>
              </a:tr>
              <a:tr h="1018970">
                <a:tc>
                  <a:txBody>
                    <a:bodyPr/>
                    <a:lstStyle/>
                    <a:p>
                      <a:pPr algn="ctr"/>
                      <a:r>
                        <a:rPr lang="en-US" dirty="0"/>
                        <a:t>Less that 3 mistakes</a:t>
                      </a:r>
                      <a:endParaRPr lang="en-US" b="1" dirty="0"/>
                    </a:p>
                  </a:txBody>
                  <a:tcPr/>
                </a:tc>
                <a:tc>
                  <a:txBody>
                    <a:bodyPr/>
                    <a:lstStyle/>
                    <a:p>
                      <a:pPr algn="ctr"/>
                      <a:endParaRPr lang="en-US" b="1" dirty="0"/>
                    </a:p>
                  </a:txBody>
                  <a:tcPr/>
                </a:tc>
                <a:tc>
                  <a:txBody>
                    <a:bodyPr/>
                    <a:lstStyle/>
                    <a:p>
                      <a:pPr algn="ctr"/>
                      <a:r>
                        <a:rPr lang="en-US" dirty="0"/>
                        <a:t>3-5 mistakes</a:t>
                      </a:r>
                      <a:endParaRPr lang="en-US" b="1" dirty="0"/>
                    </a:p>
                  </a:txBody>
                  <a:tcPr/>
                </a:tc>
                <a:tc>
                  <a:txBody>
                    <a:bodyPr/>
                    <a:lstStyle/>
                    <a:p>
                      <a:pPr algn="ctr"/>
                      <a:endParaRPr lang="en-US" b="1" dirty="0"/>
                    </a:p>
                  </a:txBody>
                  <a:tcPr/>
                </a:tc>
                <a:tc>
                  <a:txBody>
                    <a:bodyPr/>
                    <a:lstStyle/>
                    <a:p>
                      <a:pPr algn="ctr"/>
                      <a:r>
                        <a:rPr lang="en-US" dirty="0"/>
                        <a:t>More than 5 mistakes</a:t>
                      </a:r>
                      <a:endParaRPr lang="en-US" b="1" dirty="0"/>
                    </a:p>
                  </a:txBody>
                  <a:tcPr/>
                </a:tc>
                <a:extLst>
                  <a:ext uri="{0D108BD9-81ED-4DB2-BD59-A6C34878D82A}">
                    <a16:rowId xmlns:a16="http://schemas.microsoft.com/office/drawing/2014/main" val="3859995302"/>
                  </a:ext>
                </a:extLst>
              </a:tr>
              <a:tr h="1018970">
                <a:tc>
                  <a:txBody>
                    <a:bodyPr/>
                    <a:lstStyle/>
                    <a:p>
                      <a:pPr algn="ctr"/>
                      <a:r>
                        <a:rPr lang="en-US" dirty="0"/>
                        <a:t>More than 5 times</a:t>
                      </a:r>
                      <a:endParaRPr lang="en-US" b="1" dirty="0"/>
                    </a:p>
                  </a:txBody>
                  <a:tcPr/>
                </a:tc>
                <a:tc>
                  <a:txBody>
                    <a:bodyPr/>
                    <a:lstStyle/>
                    <a:p>
                      <a:pPr algn="ctr"/>
                      <a:endParaRPr lang="en-US" b="1" dirty="0"/>
                    </a:p>
                  </a:txBody>
                  <a:tcPr/>
                </a:tc>
                <a:tc>
                  <a:txBody>
                    <a:bodyPr/>
                    <a:lstStyle/>
                    <a:p>
                      <a:pPr algn="ctr"/>
                      <a:r>
                        <a:rPr lang="en-US" dirty="0"/>
                        <a:t>3-5 times</a:t>
                      </a:r>
                      <a:endParaRPr lang="en-US" b="1" dirty="0"/>
                    </a:p>
                  </a:txBody>
                  <a:tcPr/>
                </a:tc>
                <a:tc>
                  <a:txBody>
                    <a:bodyPr/>
                    <a:lstStyle/>
                    <a:p>
                      <a:pPr algn="ctr"/>
                      <a:endParaRPr lang="en-US" b="1" dirty="0"/>
                    </a:p>
                  </a:txBody>
                  <a:tcPr/>
                </a:tc>
                <a:tc>
                  <a:txBody>
                    <a:bodyPr/>
                    <a:lstStyle/>
                    <a:p>
                      <a:pPr algn="ctr"/>
                      <a:r>
                        <a:rPr lang="en-US" dirty="0"/>
                        <a:t>Less than 3 times</a:t>
                      </a:r>
                      <a:endParaRPr lang="en-US" b="1" dirty="0"/>
                    </a:p>
                  </a:txBody>
                  <a:tcPr/>
                </a:tc>
                <a:extLst>
                  <a:ext uri="{0D108BD9-81ED-4DB2-BD59-A6C34878D82A}">
                    <a16:rowId xmlns:a16="http://schemas.microsoft.com/office/drawing/2014/main" val="2339272211"/>
                  </a:ext>
                </a:extLst>
              </a:tr>
            </a:tbl>
          </a:graphicData>
        </a:graphic>
      </p:graphicFrame>
    </p:spTree>
    <p:extLst>
      <p:ext uri="{BB962C8B-B14F-4D97-AF65-F5344CB8AC3E}">
        <p14:creationId xmlns:p14="http://schemas.microsoft.com/office/powerpoint/2010/main" val="2433670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Keys to Successful Projects</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62524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1: Meaningful projects</a:t>
            </a:r>
            <a:br>
              <a:rPr lang="en-CA" dirty="0"/>
            </a:br>
            <a:endParaRPr lang="en-CA" dirty="0"/>
          </a:p>
        </p:txBody>
      </p:sp>
      <p:sp>
        <p:nvSpPr>
          <p:cNvPr id="3" name="Content Placeholder 2"/>
          <p:cNvSpPr>
            <a:spLocks noGrp="1"/>
          </p:cNvSpPr>
          <p:nvPr>
            <p:ph idx="1"/>
          </p:nvPr>
        </p:nvSpPr>
        <p:spPr/>
        <p:txBody>
          <a:bodyPr>
            <a:normAutofit/>
          </a:bodyPr>
          <a:lstStyle/>
          <a:p>
            <a:r>
              <a:rPr lang="en-CA" dirty="0"/>
              <a:t>Many students find schoolwork meaningless because they don’t perceive a need to know what they’re being taught. Students must perceive the work as personally meaningful. (Relevant, Relatable, Interesting)</a:t>
            </a:r>
          </a:p>
          <a:p>
            <a:endParaRPr lang="en-CA" dirty="0"/>
          </a:p>
        </p:txBody>
      </p:sp>
      <p:pic>
        <p:nvPicPr>
          <p:cNvPr id="1026" name="Picture 2" descr="http://www.myjewishlearning.com/wp-content/uploads/2015/04/Meaning-of-Life-300x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724" y="4702629"/>
            <a:ext cx="3185276" cy="215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3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a:t>
            </a:r>
          </a:p>
        </p:txBody>
      </p:sp>
      <p:sp>
        <p:nvSpPr>
          <p:cNvPr id="3" name="Content Placeholder 2"/>
          <p:cNvSpPr>
            <a:spLocks noGrp="1"/>
          </p:cNvSpPr>
          <p:nvPr>
            <p:ph idx="1"/>
          </p:nvPr>
        </p:nvSpPr>
        <p:spPr>
          <a:xfrm>
            <a:off x="1154953" y="3096986"/>
            <a:ext cx="8761412" cy="557711"/>
          </a:xfrm>
        </p:spPr>
        <p:txBody>
          <a:bodyPr>
            <a:normAutofit fontScale="92500" lnSpcReduction="20000"/>
          </a:bodyPr>
          <a:lstStyle/>
          <a:p>
            <a:r>
              <a:rPr lang="en-CA" dirty="0"/>
              <a:t>In your opinions, what skills do you think are important to succeed in our world today?</a:t>
            </a:r>
          </a:p>
        </p:txBody>
      </p:sp>
      <p:pic>
        <p:nvPicPr>
          <p:cNvPr id="7170" name="Picture 2" descr="https://d13yacurqjgara.cloudfront.net/users/31675/screenshots/1856948/21st-century-ski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10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2: </a:t>
            </a:r>
            <a:r>
              <a:rPr lang="en-CA" dirty="0" smtClean="0"/>
              <a:t>Student-centered</a:t>
            </a:r>
            <a:endParaRPr lang="en-CA" dirty="0"/>
          </a:p>
        </p:txBody>
      </p:sp>
      <p:sp>
        <p:nvSpPr>
          <p:cNvPr id="3" name="Content Placeholder 2"/>
          <p:cNvSpPr>
            <a:spLocks noGrp="1"/>
          </p:cNvSpPr>
          <p:nvPr>
            <p:ph idx="1"/>
          </p:nvPr>
        </p:nvSpPr>
        <p:spPr/>
        <p:txBody>
          <a:bodyPr>
            <a:normAutofit/>
          </a:bodyPr>
          <a:lstStyle/>
          <a:p>
            <a:r>
              <a:rPr lang="en-CA" dirty="0" smtClean="0"/>
              <a:t>Don’t be over controlling</a:t>
            </a:r>
          </a:p>
          <a:p>
            <a:endParaRPr lang="en-CA" dirty="0"/>
          </a:p>
          <a:p>
            <a:r>
              <a:rPr lang="en-CA" dirty="0" smtClean="0"/>
              <a:t>Let students work things out by themselves. (planning, finding information, etc.) </a:t>
            </a:r>
            <a:endParaRPr lang="en-CA" dirty="0"/>
          </a:p>
          <a:p>
            <a:endParaRPr lang="en-CA" dirty="0"/>
          </a:p>
          <a:p>
            <a:r>
              <a:rPr lang="en-CA" dirty="0"/>
              <a:t>From guide to Facilitator</a:t>
            </a:r>
          </a:p>
        </p:txBody>
      </p:sp>
      <p:pic>
        <p:nvPicPr>
          <p:cNvPr id="2050" name="Picture 2" descr="http://1.bp.blogspot.com/-4WzuC1PNmI4/UuCGNg5JRfI/AAAAAAAADCw/aktihs81qLc/s1600/Student+Center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371" y="4331006"/>
            <a:ext cx="3023457" cy="240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8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3: Time (Enough but not too much)</a:t>
            </a:r>
            <a:br>
              <a:rPr lang="en-CA" dirty="0"/>
            </a:br>
            <a:endParaRPr lang="en-CA" dirty="0"/>
          </a:p>
        </p:txBody>
      </p:sp>
      <p:sp>
        <p:nvSpPr>
          <p:cNvPr id="3" name="Content Placeholder 2"/>
          <p:cNvSpPr>
            <a:spLocks noGrp="1"/>
          </p:cNvSpPr>
          <p:nvPr>
            <p:ph idx="1"/>
          </p:nvPr>
        </p:nvSpPr>
        <p:spPr/>
        <p:txBody>
          <a:bodyPr>
            <a:normAutofit/>
          </a:bodyPr>
          <a:lstStyle/>
          <a:p>
            <a:r>
              <a:rPr lang="en-CA" dirty="0"/>
              <a:t>It is important to give students enough time to generate and share their ideas with one another.  However, without any time constraints learners may have a hard time getting things done.  Monitor time closely and adjust the time as needed by learners. </a:t>
            </a:r>
          </a:p>
          <a:p>
            <a:endParaRPr lang="en-CA" dirty="0"/>
          </a:p>
        </p:txBody>
      </p:sp>
      <p:pic>
        <p:nvPicPr>
          <p:cNvPr id="3074" name="Picture 2" descr="http://www.dentistryiq.com/content/dam/diq/online-articles/2014/06/time-management-dreams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943350"/>
            <a:ext cx="3810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27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4: Sharing</a:t>
            </a:r>
            <a:br>
              <a:rPr lang="en-CA" dirty="0"/>
            </a:br>
            <a:endParaRPr lang="en-CA" dirty="0"/>
          </a:p>
        </p:txBody>
      </p:sp>
      <p:sp>
        <p:nvSpPr>
          <p:cNvPr id="3" name="Content Placeholder 2"/>
          <p:cNvSpPr>
            <a:spLocks noGrp="1"/>
          </p:cNvSpPr>
          <p:nvPr>
            <p:ph idx="1"/>
          </p:nvPr>
        </p:nvSpPr>
        <p:spPr/>
        <p:txBody>
          <a:bodyPr>
            <a:normAutofit/>
          </a:bodyPr>
          <a:lstStyle/>
          <a:p>
            <a:r>
              <a:rPr lang="en-CA" dirty="0"/>
              <a:t>When students know that the work they are creating in a project will be shared they usually put more effort into things as their pride is at stake.  Projects can be shared in may different ways, varying the ways in which projects are shared can add diversity to the process. </a:t>
            </a:r>
          </a:p>
          <a:p>
            <a:endParaRPr lang="en-CA" dirty="0"/>
          </a:p>
        </p:txBody>
      </p:sp>
      <p:pic>
        <p:nvPicPr>
          <p:cNvPr id="4098" name="Picture 2" descr="http://www.adweek.com/socialtimes/files/2013/07/alltwitter-share-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903" y="4153989"/>
            <a:ext cx="4110097" cy="270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83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Sample Projects</a:t>
            </a:r>
          </a:p>
        </p:txBody>
      </p:sp>
      <p:sp>
        <p:nvSpPr>
          <p:cNvPr id="5" name="Subtitle 4"/>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908134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BE94-F29A-4E17-8C82-D09CB4A6DE49}"/>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4544E7DB-281D-4760-85C6-B6E84512ABDF}"/>
              </a:ext>
            </a:extLst>
          </p:cNvPr>
          <p:cNvSpPr>
            <a:spLocks noGrp="1"/>
          </p:cNvSpPr>
          <p:nvPr>
            <p:ph idx="1"/>
          </p:nvPr>
        </p:nvSpPr>
        <p:spPr/>
        <p:txBody>
          <a:bodyPr/>
          <a:lstStyle/>
          <a:p>
            <a:r>
              <a:rPr lang="en-US" dirty="0"/>
              <a:t>UNIT: The Community</a:t>
            </a:r>
          </a:p>
          <a:p>
            <a:endParaRPr lang="en-US" dirty="0"/>
          </a:p>
          <a:p>
            <a:pPr lvl="1"/>
            <a:r>
              <a:rPr lang="en-US" dirty="0"/>
              <a:t>1. Choose a name for your city (in groups of 4)</a:t>
            </a:r>
          </a:p>
          <a:p>
            <a:pPr lvl="1"/>
            <a:r>
              <a:rPr lang="en-US" dirty="0"/>
              <a:t>2. Make a list of important places in the city and put them in alphabetical order</a:t>
            </a:r>
          </a:p>
          <a:p>
            <a:pPr lvl="1"/>
            <a:r>
              <a:rPr lang="en-US" dirty="0"/>
              <a:t>3. Make a map of your city and mark where the important places are</a:t>
            </a:r>
          </a:p>
          <a:p>
            <a:pPr lvl="1"/>
            <a:endParaRPr lang="en-US" dirty="0"/>
          </a:p>
        </p:txBody>
      </p:sp>
    </p:spTree>
    <p:extLst>
      <p:ext uri="{BB962C8B-B14F-4D97-AF65-F5344CB8AC3E}">
        <p14:creationId xmlns:p14="http://schemas.microsoft.com/office/powerpoint/2010/main" val="2714791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FC48-8E51-47E9-8D53-B75240006798}"/>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3269C957-9B92-4B0D-9093-DD08450D33A6}"/>
              </a:ext>
            </a:extLst>
          </p:cNvPr>
          <p:cNvSpPr>
            <a:spLocks noGrp="1"/>
          </p:cNvSpPr>
          <p:nvPr>
            <p:ph idx="1"/>
          </p:nvPr>
        </p:nvSpPr>
        <p:spPr>
          <a:xfrm>
            <a:off x="1154954" y="2603500"/>
            <a:ext cx="9360646" cy="3416300"/>
          </a:xfrm>
        </p:spPr>
        <p:txBody>
          <a:bodyPr/>
          <a:lstStyle/>
          <a:p>
            <a:r>
              <a:rPr lang="en-US" dirty="0"/>
              <a:t>UNIT: Jobs</a:t>
            </a:r>
          </a:p>
          <a:p>
            <a:endParaRPr lang="en-US" dirty="0"/>
          </a:p>
          <a:p>
            <a:pPr lvl="1"/>
            <a:r>
              <a:rPr lang="en-US" dirty="0"/>
              <a:t>1. Each group will get a job card</a:t>
            </a:r>
          </a:p>
          <a:p>
            <a:pPr lvl="1"/>
            <a:r>
              <a:rPr lang="en-US" dirty="0"/>
              <a:t>2. Individually make a job advertisement for that job</a:t>
            </a:r>
          </a:p>
          <a:p>
            <a:pPr lvl="1"/>
            <a:r>
              <a:rPr lang="en-US" dirty="0"/>
              <a:t>3. You should include a job description , salary (based on real world information )and the types of people you want to recruit.</a:t>
            </a:r>
          </a:p>
          <a:p>
            <a:pPr lvl="1"/>
            <a:r>
              <a:rPr lang="en-US" dirty="0"/>
              <a:t>4. Share your job advertisement individually in front of the class</a:t>
            </a:r>
          </a:p>
          <a:p>
            <a:endParaRPr lang="en-US" dirty="0"/>
          </a:p>
        </p:txBody>
      </p:sp>
    </p:spTree>
    <p:extLst>
      <p:ext uri="{BB962C8B-B14F-4D97-AF65-F5344CB8AC3E}">
        <p14:creationId xmlns:p14="http://schemas.microsoft.com/office/powerpoint/2010/main" val="2350135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a:t>
            </a:r>
          </a:p>
        </p:txBody>
      </p:sp>
      <p:sp>
        <p:nvSpPr>
          <p:cNvPr id="5" name="Subtitle 4"/>
          <p:cNvSpPr>
            <a:spLocks noGrp="1"/>
          </p:cNvSpPr>
          <p:nvPr>
            <p:ph type="subTitle" idx="1"/>
          </p:nvPr>
        </p:nvSpPr>
        <p:spPr/>
        <p:txBody>
          <a:bodyPr/>
          <a:lstStyle/>
          <a:p>
            <a:r>
              <a:rPr lang="en-US" dirty="0"/>
              <a:t>Designing projects for your classrooms</a:t>
            </a:r>
          </a:p>
        </p:txBody>
      </p:sp>
    </p:spTree>
    <p:extLst>
      <p:ext uri="{BB962C8B-B14F-4D97-AF65-F5344CB8AC3E}">
        <p14:creationId xmlns:p14="http://schemas.microsoft.com/office/powerpoint/2010/main" val="3382275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469155" y="2726593"/>
            <a:ext cx="6371260" cy="3416300"/>
          </a:xfrm>
        </p:spPr>
        <p:txBody>
          <a:bodyPr>
            <a:normAutofit/>
          </a:bodyPr>
          <a:lstStyle/>
          <a:p>
            <a:r>
              <a:rPr lang="en-US" dirty="0"/>
              <a:t>With your group choose </a:t>
            </a:r>
            <a:r>
              <a:rPr lang="en-US" dirty="0" smtClean="0"/>
              <a:t>2 chapters </a:t>
            </a:r>
            <a:r>
              <a:rPr lang="en-US" dirty="0"/>
              <a:t>from a public-school textbook of your choice.  Create a project for </a:t>
            </a:r>
            <a:r>
              <a:rPr lang="en-US" altLang="ko-KR" dirty="0" smtClean="0"/>
              <a:t>the</a:t>
            </a:r>
            <a:r>
              <a:rPr lang="en-US" dirty="0" smtClean="0"/>
              <a:t> chapters </a:t>
            </a:r>
            <a:r>
              <a:rPr lang="en-US" dirty="0"/>
              <a:t>following PBL guidelines. Think about:</a:t>
            </a:r>
          </a:p>
          <a:p>
            <a:endParaRPr lang="en-US" dirty="0"/>
          </a:p>
          <a:p>
            <a:pPr lvl="1"/>
            <a:r>
              <a:rPr lang="en-US" dirty="0"/>
              <a:t>What is a problem or issue related to the topic that is relevant and relatable to my students?</a:t>
            </a:r>
          </a:p>
          <a:p>
            <a:pPr lvl="1"/>
            <a:r>
              <a:rPr lang="en-US" dirty="0"/>
              <a:t>What kind of project can students do to address the problem?</a:t>
            </a:r>
          </a:p>
          <a:p>
            <a:pPr lvl="1"/>
            <a:r>
              <a:rPr lang="en-US" dirty="0"/>
              <a:t>How will they present it?</a:t>
            </a:r>
          </a:p>
          <a:p>
            <a:pPr lvl="1"/>
            <a:r>
              <a:rPr lang="en-US" dirty="0"/>
              <a:t>How will it be assessed?</a:t>
            </a:r>
          </a:p>
          <a:p>
            <a:pPr lvl="1"/>
            <a:endParaRPr lang="en-CA" dirty="0"/>
          </a:p>
          <a:p>
            <a:endParaRPr lang="en-US" dirty="0"/>
          </a:p>
          <a:p>
            <a:endParaRPr lang="en-US" dirty="0"/>
          </a:p>
        </p:txBody>
      </p:sp>
      <p:sp>
        <p:nvSpPr>
          <p:cNvPr id="4" name="Rectangle 3">
            <a:extLst>
              <a:ext uri="{FF2B5EF4-FFF2-40B4-BE49-F238E27FC236}">
                <a16:creationId xmlns:a16="http://schemas.microsoft.com/office/drawing/2014/main" id="{E85288E4-42E7-4EC5-824E-621EF5581476}"/>
              </a:ext>
            </a:extLst>
          </p:cNvPr>
          <p:cNvSpPr/>
          <p:nvPr/>
        </p:nvSpPr>
        <p:spPr>
          <a:xfrm>
            <a:off x="8562351" y="3429000"/>
            <a:ext cx="270803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CA" dirty="0"/>
              <a:t>You will share your PBL lessons in a PBL fair and receive comments and feedback from your peers and professor</a:t>
            </a:r>
          </a:p>
        </p:txBody>
      </p:sp>
    </p:spTree>
    <p:extLst>
      <p:ext uri="{BB962C8B-B14F-4D97-AF65-F5344CB8AC3E}">
        <p14:creationId xmlns:p14="http://schemas.microsoft.com/office/powerpoint/2010/main" val="1780662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Things to ask yourself</a:t>
            </a:r>
            <a:endParaRPr lang="ko-KR" altLang="en-US" dirty="0"/>
          </a:p>
        </p:txBody>
      </p:sp>
      <p:sp>
        <p:nvSpPr>
          <p:cNvPr id="3" name="Content Placeholder 2"/>
          <p:cNvSpPr>
            <a:spLocks noGrp="1"/>
          </p:cNvSpPr>
          <p:nvPr>
            <p:ph idx="1"/>
          </p:nvPr>
        </p:nvSpPr>
        <p:spPr/>
        <p:txBody>
          <a:bodyPr/>
          <a:lstStyle/>
          <a:p>
            <a:r>
              <a:rPr lang="en-US" altLang="ko-KR" dirty="0" smtClean="0"/>
              <a:t>Is the problem/ issue you are presenting relevant, relatable, and interesting  to the students?</a:t>
            </a:r>
          </a:p>
          <a:p>
            <a:endParaRPr lang="en-US" altLang="ko-KR" dirty="0" smtClean="0"/>
          </a:p>
          <a:p>
            <a:pPr lvl="1"/>
            <a:r>
              <a:rPr lang="en-US" altLang="ko-KR" dirty="0" smtClean="0"/>
              <a:t>How can you make them feel personally connected to the issue are presenting?</a:t>
            </a:r>
          </a:p>
          <a:p>
            <a:endParaRPr lang="en-US" altLang="ko-KR" dirty="0" smtClean="0"/>
          </a:p>
          <a:p>
            <a:r>
              <a:rPr lang="en-US" altLang="ko-KR" dirty="0" smtClean="0"/>
              <a:t>Are students going to be interested in the project you have selected?</a:t>
            </a:r>
          </a:p>
          <a:p>
            <a:r>
              <a:rPr lang="en-US" altLang="ko-KR" dirty="0" smtClean="0"/>
              <a:t>How long will each stage of the lesson take?</a:t>
            </a:r>
          </a:p>
          <a:p>
            <a:r>
              <a:rPr lang="en-US" altLang="ko-KR" dirty="0" smtClean="0"/>
              <a:t>How long will you give them to complete the project?</a:t>
            </a:r>
          </a:p>
          <a:p>
            <a:endParaRPr lang="ko-KR" altLang="en-US" dirty="0"/>
          </a:p>
        </p:txBody>
      </p:sp>
    </p:spTree>
    <p:extLst>
      <p:ext uri="{BB962C8B-B14F-4D97-AF65-F5344CB8AC3E}">
        <p14:creationId xmlns:p14="http://schemas.microsoft.com/office/powerpoint/2010/main" val="4028767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469155" y="2726593"/>
            <a:ext cx="6371260" cy="3416300"/>
          </a:xfrm>
        </p:spPr>
        <p:txBody>
          <a:bodyPr>
            <a:normAutofit/>
          </a:bodyPr>
          <a:lstStyle/>
          <a:p>
            <a:r>
              <a:rPr lang="en-US" dirty="0"/>
              <a:t>With your group choose </a:t>
            </a:r>
            <a:r>
              <a:rPr lang="en-US" dirty="0" smtClean="0"/>
              <a:t>2 chapters </a:t>
            </a:r>
            <a:r>
              <a:rPr lang="en-US" dirty="0"/>
              <a:t>from a public-school textbook of your choice.  Create a project for </a:t>
            </a:r>
            <a:r>
              <a:rPr lang="en-US" altLang="ko-KR" dirty="0" smtClean="0"/>
              <a:t>the</a:t>
            </a:r>
            <a:r>
              <a:rPr lang="en-US" dirty="0" smtClean="0"/>
              <a:t> chapters </a:t>
            </a:r>
            <a:r>
              <a:rPr lang="en-US" dirty="0"/>
              <a:t>following PBL guidelines. Think about:</a:t>
            </a:r>
          </a:p>
          <a:p>
            <a:endParaRPr lang="en-US" dirty="0"/>
          </a:p>
          <a:p>
            <a:pPr lvl="1"/>
            <a:r>
              <a:rPr lang="en-US" dirty="0"/>
              <a:t>What is a problem or issue related to the topic that is relevant and relatable to my students?</a:t>
            </a:r>
          </a:p>
          <a:p>
            <a:pPr lvl="1"/>
            <a:r>
              <a:rPr lang="en-US" dirty="0"/>
              <a:t>What kind of project can students do to address the problem?</a:t>
            </a:r>
          </a:p>
          <a:p>
            <a:pPr lvl="1"/>
            <a:r>
              <a:rPr lang="en-US" dirty="0"/>
              <a:t>How will they present it?</a:t>
            </a:r>
          </a:p>
          <a:p>
            <a:pPr lvl="1"/>
            <a:r>
              <a:rPr lang="en-US" dirty="0"/>
              <a:t>How will it be assessed?</a:t>
            </a:r>
          </a:p>
          <a:p>
            <a:pPr lvl="1"/>
            <a:endParaRPr lang="en-CA" dirty="0"/>
          </a:p>
          <a:p>
            <a:endParaRPr lang="en-US" dirty="0"/>
          </a:p>
          <a:p>
            <a:endParaRPr lang="en-US" dirty="0"/>
          </a:p>
        </p:txBody>
      </p:sp>
      <p:sp>
        <p:nvSpPr>
          <p:cNvPr id="4" name="Rectangle 3">
            <a:extLst>
              <a:ext uri="{FF2B5EF4-FFF2-40B4-BE49-F238E27FC236}">
                <a16:creationId xmlns:a16="http://schemas.microsoft.com/office/drawing/2014/main" id="{E85288E4-42E7-4EC5-824E-621EF5581476}"/>
              </a:ext>
            </a:extLst>
          </p:cNvPr>
          <p:cNvSpPr/>
          <p:nvPr/>
        </p:nvSpPr>
        <p:spPr>
          <a:xfrm>
            <a:off x="8562351" y="3429000"/>
            <a:ext cx="270803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CA" dirty="0"/>
              <a:t>You will share your PBL lessons in a PBL fair and receive comments and feedback from your peers and professor</a:t>
            </a:r>
          </a:p>
        </p:txBody>
      </p:sp>
    </p:spTree>
    <p:extLst>
      <p:ext uri="{BB962C8B-B14F-4D97-AF65-F5344CB8AC3E}">
        <p14:creationId xmlns:p14="http://schemas.microsoft.com/office/powerpoint/2010/main" val="151017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E63-F169-460C-BE0C-33D348FE13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87D337-6C79-401C-946A-6209A282AF5F}"/>
              </a:ext>
            </a:extLst>
          </p:cNvPr>
          <p:cNvSpPr>
            <a:spLocks noGrp="1"/>
          </p:cNvSpPr>
          <p:nvPr>
            <p:ph idx="1"/>
          </p:nvPr>
        </p:nvSpPr>
        <p:spPr/>
        <p:txBody>
          <a:bodyPr/>
          <a:lstStyle/>
          <a:p>
            <a:endParaRPr lang="en-US"/>
          </a:p>
        </p:txBody>
      </p:sp>
      <p:pic>
        <p:nvPicPr>
          <p:cNvPr id="2050" name="Picture 2" descr="Image result for 21st century skills 4 cs">
            <a:extLst>
              <a:ext uri="{FF2B5EF4-FFF2-40B4-BE49-F238E27FC236}">
                <a16:creationId xmlns:a16="http://schemas.microsoft.com/office/drawing/2014/main" id="{D7E6510C-A295-4DDC-908F-52CC669D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1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CC90452-2949-4027-8DE5-2BB654CF24DA}"/>
              </a:ext>
            </a:extLst>
          </p:cNvPr>
          <p:cNvSpPr/>
          <p:nvPr/>
        </p:nvSpPr>
        <p:spPr>
          <a:xfrm>
            <a:off x="0" y="1472339"/>
            <a:ext cx="12321153" cy="4184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7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378" y="152169"/>
            <a:ext cx="8761413" cy="728663"/>
          </a:xfrm>
        </p:spPr>
        <p:txBody>
          <a:bodyPr/>
          <a:lstStyle/>
          <a:p>
            <a:r>
              <a:rPr lang="en-CA" dirty="0"/>
              <a:t>Project ideas</a:t>
            </a:r>
          </a:p>
        </p:txBody>
      </p:sp>
      <p:sp>
        <p:nvSpPr>
          <p:cNvPr id="3" name="Content Placeholder 2"/>
          <p:cNvSpPr>
            <a:spLocks noGrp="1"/>
          </p:cNvSpPr>
          <p:nvPr>
            <p:ph idx="4294967295"/>
          </p:nvPr>
        </p:nvSpPr>
        <p:spPr>
          <a:xfrm>
            <a:off x="116378" y="880832"/>
            <a:ext cx="4389120" cy="5291138"/>
          </a:xfrm>
        </p:spPr>
        <p:txBody>
          <a:bodyPr>
            <a:normAutofit fontScale="25000" lnSpcReduction="20000"/>
          </a:bodyPr>
          <a:lstStyle/>
          <a:p>
            <a:pPr marL="457189" lvl="1" indent="0">
              <a:buNone/>
            </a:pPr>
            <a:endParaRPr lang="en-CA" dirty="0"/>
          </a:p>
          <a:p>
            <a:pPr marL="152396" indent="0">
              <a:buNone/>
            </a:pPr>
            <a:r>
              <a:rPr lang="en-CA" sz="6800" b="1" dirty="0">
                <a:solidFill>
                  <a:schemeClr val="dk1"/>
                </a:solidFill>
                <a:latin typeface="Work Sans Light"/>
                <a:ea typeface="Work Sans Light"/>
                <a:cs typeface="Work Sans Light"/>
                <a:sym typeface="Work Sans Light"/>
              </a:rPr>
              <a:t>Design</a:t>
            </a:r>
          </a:p>
          <a:p>
            <a:pPr lvl="1"/>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new product</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new way of doing something</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better something (menu, phone, etc.)</a:t>
            </a:r>
          </a:p>
          <a:p>
            <a:pPr marL="152396" indent="0">
              <a:buNone/>
            </a:pPr>
            <a:endParaRPr lang="en-CA" sz="6800" dirty="0">
              <a:solidFill>
                <a:schemeClr val="dk1"/>
              </a:solidFill>
              <a:latin typeface="Work Sans Light"/>
              <a:ea typeface="Work Sans Light"/>
              <a:cs typeface="Work Sans Light"/>
              <a:sym typeface="Work Sans Light"/>
            </a:endParaRPr>
          </a:p>
          <a:p>
            <a:pPr marL="152396" indent="0">
              <a:buNone/>
            </a:pPr>
            <a:r>
              <a:rPr lang="en-CA" sz="6800" b="1" dirty="0">
                <a:solidFill>
                  <a:schemeClr val="dk1"/>
                </a:solidFill>
                <a:latin typeface="Work Sans Light"/>
                <a:ea typeface="Work Sans Light"/>
                <a:cs typeface="Work Sans Light"/>
                <a:sym typeface="Work Sans Light"/>
              </a:rPr>
              <a:t>Make/ Create</a:t>
            </a:r>
          </a:p>
          <a:p>
            <a:pPr lvl="1"/>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plan/ schedule</a:t>
            </a:r>
            <a:endParaRPr lang="en-CA" sz="6800" dirty="0">
              <a:solidFill>
                <a:schemeClr val="dk1"/>
              </a:solidFill>
              <a:latin typeface="Work Sans Light"/>
              <a:ea typeface="Work Sans Light"/>
              <a:cs typeface="Work Sans Light"/>
              <a:sym typeface="Work Sans Light"/>
            </a:endParaRP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poster</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storybook</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brochure</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n </a:t>
            </a:r>
            <a:r>
              <a:rPr lang="en-CA" sz="6800" dirty="0">
                <a:solidFill>
                  <a:schemeClr val="dk1"/>
                </a:solidFill>
                <a:latin typeface="Work Sans Light"/>
                <a:ea typeface="Work Sans Light"/>
                <a:cs typeface="Work Sans Light"/>
                <a:sym typeface="Work Sans Light"/>
              </a:rPr>
              <a:t>advertisement</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video</a:t>
            </a:r>
          </a:p>
          <a:p>
            <a:r>
              <a:rPr lang="en-CA" sz="6800" dirty="0">
                <a:solidFill>
                  <a:schemeClr val="dk1"/>
                </a:solidFill>
                <a:latin typeface="Work Sans Light"/>
                <a:ea typeface="Work Sans Light"/>
                <a:cs typeface="Work Sans Light"/>
                <a:sym typeface="Work Sans Light"/>
              </a:rPr>
              <a:t>a</a:t>
            </a:r>
            <a:r>
              <a:rPr lang="en-CA" sz="6800" dirty="0" smtClean="0">
                <a:solidFill>
                  <a:schemeClr val="dk1"/>
                </a:solidFill>
                <a:latin typeface="Work Sans Light"/>
                <a:ea typeface="Work Sans Light"/>
                <a:cs typeface="Work Sans Light"/>
                <a:sym typeface="Work Sans Light"/>
              </a:rPr>
              <a:t> </a:t>
            </a:r>
            <a:r>
              <a:rPr lang="en-CA" sz="6800" dirty="0">
                <a:solidFill>
                  <a:schemeClr val="dk1"/>
                </a:solidFill>
                <a:latin typeface="Work Sans Light"/>
                <a:ea typeface="Work Sans Light"/>
                <a:cs typeface="Work Sans Light"/>
                <a:sym typeface="Work Sans Light"/>
              </a:rPr>
              <a:t>play/ drama</a:t>
            </a:r>
          </a:p>
          <a:p>
            <a:pPr lvl="1"/>
            <a:endParaRPr lang="en-CA" dirty="0"/>
          </a:p>
          <a:p>
            <a:endParaRPr lang="en-CA" dirty="0"/>
          </a:p>
        </p:txBody>
      </p:sp>
      <p:sp>
        <p:nvSpPr>
          <p:cNvPr id="6" name="Content Placeholder 2">
            <a:extLst>
              <a:ext uri="{FF2B5EF4-FFF2-40B4-BE49-F238E27FC236}">
                <a16:creationId xmlns:a16="http://schemas.microsoft.com/office/drawing/2014/main" id="{F4013329-AF10-4006-8A08-2BFE0A416BFB}"/>
              </a:ext>
            </a:extLst>
          </p:cNvPr>
          <p:cNvSpPr txBox="1">
            <a:spLocks/>
          </p:cNvSpPr>
          <p:nvPr/>
        </p:nvSpPr>
        <p:spPr>
          <a:xfrm>
            <a:off x="4471585" y="880581"/>
            <a:ext cx="2959847" cy="529163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152396" indent="0">
              <a:buNone/>
            </a:pPr>
            <a:r>
              <a:rPr lang="en-CA" sz="1700" b="1" dirty="0"/>
              <a:t>Build</a:t>
            </a:r>
          </a:p>
          <a:p>
            <a:pPr marL="152396" indent="0">
              <a:buNone/>
            </a:pPr>
            <a:endParaRPr lang="en-CA" sz="1867" b="1" dirty="0"/>
          </a:p>
          <a:p>
            <a:pPr>
              <a:lnSpc>
                <a:spcPct val="90000"/>
              </a:lnSpc>
              <a:buFont typeface="Wingdings" panose="05000000000000000000" pitchFamily="2" charset="2"/>
              <a:buChar char="Ø"/>
            </a:pPr>
            <a:endParaRPr lang="en-CA" sz="1867" dirty="0" smtClean="0"/>
          </a:p>
          <a:p>
            <a:pPr>
              <a:lnSpc>
                <a:spcPct val="90000"/>
              </a:lnSpc>
              <a:buClr>
                <a:schemeClr val="accent1"/>
              </a:buClr>
              <a:buFont typeface="Wingdings" panose="05000000000000000000" pitchFamily="2" charset="2"/>
              <a:buChar char="Ø"/>
            </a:pPr>
            <a:r>
              <a:rPr lang="en-CA" sz="1867" dirty="0"/>
              <a:t>a</a:t>
            </a:r>
            <a:r>
              <a:rPr lang="en-CA" sz="1867" dirty="0" smtClean="0"/>
              <a:t> model</a:t>
            </a:r>
          </a:p>
          <a:p>
            <a:pPr>
              <a:lnSpc>
                <a:spcPct val="90000"/>
              </a:lnSpc>
              <a:buClr>
                <a:schemeClr val="accent1"/>
              </a:buClr>
              <a:buFont typeface="Wingdings" panose="05000000000000000000" pitchFamily="2" charset="2"/>
              <a:buChar char="Ø"/>
            </a:pPr>
            <a:r>
              <a:rPr lang="en-CA" sz="1867" dirty="0"/>
              <a:t>a</a:t>
            </a:r>
            <a:r>
              <a:rPr lang="en-CA" sz="1867" dirty="0" smtClean="0"/>
              <a:t> </a:t>
            </a:r>
            <a:r>
              <a:rPr lang="en-CA" sz="1867" dirty="0"/>
              <a:t>structure</a:t>
            </a:r>
          </a:p>
          <a:p>
            <a:pPr marL="495296">
              <a:buFont typeface="Wingdings" panose="05000000000000000000" pitchFamily="2" charset="2"/>
              <a:buChar char="Ø"/>
            </a:pPr>
            <a:endParaRPr lang="en-CA" sz="1867" b="1" dirty="0"/>
          </a:p>
          <a:p>
            <a:pPr marL="495296">
              <a:buFont typeface="Wingdings" panose="05000000000000000000" pitchFamily="2" charset="2"/>
              <a:buChar char="Ø"/>
            </a:pPr>
            <a:endParaRPr lang="en-CA" sz="1867" b="1" dirty="0"/>
          </a:p>
          <a:p>
            <a:pPr marL="152396" indent="0">
              <a:buNone/>
            </a:pPr>
            <a:r>
              <a:rPr lang="en-CA" sz="1700" b="1" dirty="0"/>
              <a:t>Write</a:t>
            </a:r>
          </a:p>
          <a:p>
            <a:pPr marL="495296">
              <a:buFont typeface="Wingdings" panose="05000000000000000000" pitchFamily="2" charset="2"/>
              <a:buChar char="Ø"/>
            </a:pPr>
            <a:endParaRPr lang="en-CA" sz="1867" b="1" dirty="0"/>
          </a:p>
          <a:p>
            <a:pPr>
              <a:buClr>
                <a:schemeClr val="accent1"/>
              </a:buClr>
              <a:buFont typeface="Wingdings" panose="05000000000000000000" pitchFamily="2" charset="2"/>
              <a:buChar char="Ø"/>
            </a:pPr>
            <a:r>
              <a:rPr lang="en-CA" sz="1867" dirty="0"/>
              <a:t>a</a:t>
            </a:r>
            <a:r>
              <a:rPr lang="en-CA" sz="1867" dirty="0" smtClean="0"/>
              <a:t> letter</a:t>
            </a:r>
          </a:p>
          <a:p>
            <a:pPr>
              <a:buClr>
                <a:schemeClr val="accent1"/>
              </a:buClr>
              <a:buFont typeface="Wingdings" panose="05000000000000000000" pitchFamily="2" charset="2"/>
              <a:buChar char="Ø"/>
            </a:pPr>
            <a:r>
              <a:rPr lang="en-CA" sz="1867" dirty="0"/>
              <a:t>a</a:t>
            </a:r>
            <a:r>
              <a:rPr lang="en-CA" sz="1867" dirty="0" smtClean="0"/>
              <a:t> poem</a:t>
            </a:r>
          </a:p>
          <a:p>
            <a:pPr>
              <a:buClr>
                <a:schemeClr val="accent1"/>
              </a:buClr>
              <a:buFont typeface="Wingdings" panose="05000000000000000000" pitchFamily="2" charset="2"/>
              <a:buChar char="Ø"/>
            </a:pPr>
            <a:r>
              <a:rPr lang="en-CA" sz="1867" dirty="0"/>
              <a:t>a</a:t>
            </a:r>
            <a:r>
              <a:rPr lang="en-CA" sz="1867" dirty="0" smtClean="0"/>
              <a:t> </a:t>
            </a:r>
            <a:r>
              <a:rPr lang="en-CA" sz="1867" dirty="0"/>
              <a:t>short </a:t>
            </a:r>
            <a:r>
              <a:rPr lang="en-CA" sz="1867" dirty="0" smtClean="0"/>
              <a:t>story</a:t>
            </a:r>
          </a:p>
          <a:p>
            <a:pPr>
              <a:buClr>
                <a:schemeClr val="accent1"/>
              </a:buClr>
              <a:buFont typeface="Wingdings" panose="05000000000000000000" pitchFamily="2" charset="2"/>
              <a:buChar char="Ø"/>
            </a:pPr>
            <a:r>
              <a:rPr lang="en-CA" sz="1867" dirty="0"/>
              <a:t>a</a:t>
            </a:r>
            <a:r>
              <a:rPr lang="en-CA" sz="1867" dirty="0" smtClean="0"/>
              <a:t> speech</a:t>
            </a:r>
          </a:p>
          <a:p>
            <a:pPr>
              <a:buClr>
                <a:schemeClr val="accent1"/>
              </a:buClr>
              <a:buFont typeface="Wingdings" panose="05000000000000000000" pitchFamily="2" charset="2"/>
              <a:buChar char="Ø"/>
            </a:pPr>
            <a:r>
              <a:rPr lang="en-CA" sz="1867" dirty="0"/>
              <a:t>a</a:t>
            </a:r>
            <a:r>
              <a:rPr lang="en-CA" sz="1867" dirty="0" smtClean="0"/>
              <a:t>n </a:t>
            </a:r>
            <a:r>
              <a:rPr lang="en-CA" sz="1867" dirty="0"/>
              <a:t>essay</a:t>
            </a:r>
          </a:p>
          <a:p>
            <a:pPr lvl="1"/>
            <a:endParaRPr lang="en-CA" sz="3200" dirty="0"/>
          </a:p>
          <a:p>
            <a:endParaRPr lang="en-CA" sz="3200" dirty="0"/>
          </a:p>
        </p:txBody>
      </p:sp>
      <p:sp>
        <p:nvSpPr>
          <p:cNvPr id="7" name="Content Placeholder 2">
            <a:extLst>
              <a:ext uri="{FF2B5EF4-FFF2-40B4-BE49-F238E27FC236}">
                <a16:creationId xmlns:a16="http://schemas.microsoft.com/office/drawing/2014/main" id="{5DD37667-3160-41DB-8368-22974557EEF5}"/>
              </a:ext>
            </a:extLst>
          </p:cNvPr>
          <p:cNvSpPr txBox="1">
            <a:spLocks/>
          </p:cNvSpPr>
          <p:nvPr/>
        </p:nvSpPr>
        <p:spPr>
          <a:xfrm>
            <a:off x="7785794" y="880331"/>
            <a:ext cx="4406206" cy="515575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152396" indent="0">
              <a:buNone/>
            </a:pPr>
            <a:r>
              <a:rPr lang="en-CA" sz="1700" b="1" dirty="0"/>
              <a:t>Prepare</a:t>
            </a:r>
          </a:p>
          <a:p>
            <a:pPr marL="152396" indent="0">
              <a:buNone/>
            </a:pPr>
            <a:endParaRPr lang="en-CA" sz="1700" dirty="0"/>
          </a:p>
          <a:p>
            <a:pPr>
              <a:buClr>
                <a:schemeClr val="accent1"/>
              </a:buClr>
              <a:buFont typeface="Wingdings" panose="05000000000000000000" pitchFamily="2" charset="2"/>
              <a:buChar char="Ø"/>
            </a:pPr>
            <a:r>
              <a:rPr lang="en-CA" sz="1700" dirty="0"/>
              <a:t>To </a:t>
            </a:r>
            <a:r>
              <a:rPr lang="en-CA" sz="1700" dirty="0" smtClean="0"/>
              <a:t>debate</a:t>
            </a:r>
          </a:p>
          <a:p>
            <a:pPr>
              <a:buClr>
                <a:schemeClr val="accent1"/>
              </a:buClr>
              <a:buFont typeface="Wingdings" panose="05000000000000000000" pitchFamily="2" charset="2"/>
              <a:buChar char="Ø"/>
            </a:pPr>
            <a:r>
              <a:rPr lang="en-CA" sz="1700" dirty="0" smtClean="0"/>
              <a:t>To </a:t>
            </a:r>
            <a:r>
              <a:rPr lang="en-CA" sz="1700" dirty="0"/>
              <a:t>be a panel </a:t>
            </a:r>
            <a:r>
              <a:rPr lang="en-CA" sz="1700" dirty="0" smtClean="0"/>
              <a:t>member</a:t>
            </a:r>
          </a:p>
          <a:p>
            <a:pPr>
              <a:buClr>
                <a:schemeClr val="accent1"/>
              </a:buClr>
              <a:buFont typeface="Wingdings" panose="05000000000000000000" pitchFamily="2" charset="2"/>
              <a:buChar char="Ø"/>
            </a:pPr>
            <a:r>
              <a:rPr lang="en-CA" sz="1700" dirty="0" smtClean="0"/>
              <a:t>To </a:t>
            </a:r>
            <a:r>
              <a:rPr lang="en-CA" sz="1700" dirty="0"/>
              <a:t>teach a </a:t>
            </a:r>
            <a:r>
              <a:rPr lang="en-CA" sz="1700" dirty="0" smtClean="0"/>
              <a:t>lesson</a:t>
            </a:r>
          </a:p>
          <a:p>
            <a:pPr>
              <a:buClr>
                <a:schemeClr val="accent1"/>
              </a:buClr>
              <a:buFont typeface="Wingdings" panose="05000000000000000000" pitchFamily="2" charset="2"/>
              <a:buChar char="Ø"/>
            </a:pPr>
            <a:r>
              <a:rPr lang="en-CA" sz="1700" dirty="0" smtClean="0"/>
              <a:t>To </a:t>
            </a:r>
            <a:r>
              <a:rPr lang="en-CA" sz="1700" dirty="0"/>
              <a:t>counsel </a:t>
            </a:r>
            <a:r>
              <a:rPr lang="en-CA" sz="1700" dirty="0" smtClean="0"/>
              <a:t>others</a:t>
            </a:r>
          </a:p>
          <a:p>
            <a:pPr>
              <a:buClr>
                <a:schemeClr val="accent1"/>
              </a:buClr>
              <a:buFont typeface="Wingdings" panose="05000000000000000000" pitchFamily="2" charset="2"/>
              <a:buChar char="Ø"/>
            </a:pPr>
            <a:r>
              <a:rPr lang="en-CA" sz="1700" dirty="0" smtClean="0"/>
              <a:t>A </a:t>
            </a:r>
            <a:r>
              <a:rPr lang="en-CA" sz="1700" dirty="0"/>
              <a:t>photo essay</a:t>
            </a:r>
          </a:p>
          <a:p>
            <a:pPr marL="152396" indent="0">
              <a:buNone/>
            </a:pPr>
            <a:endParaRPr lang="en-CA" sz="1700" dirty="0"/>
          </a:p>
          <a:p>
            <a:pPr marL="152396" indent="0">
              <a:buNone/>
            </a:pPr>
            <a:r>
              <a:rPr lang="en-CA" sz="1700" b="1" dirty="0" smtClean="0"/>
              <a:t>Conduct</a:t>
            </a:r>
            <a:endParaRPr lang="en-CA" sz="1700" b="1" dirty="0"/>
          </a:p>
          <a:p>
            <a:pPr marL="152396" indent="0">
              <a:buNone/>
            </a:pPr>
            <a:endParaRPr lang="en-CA" sz="1700" dirty="0"/>
          </a:p>
          <a:p>
            <a:pPr>
              <a:buClr>
                <a:schemeClr val="accent1"/>
              </a:buClr>
              <a:buFont typeface="Wingdings" panose="05000000000000000000" pitchFamily="2" charset="2"/>
              <a:buChar char="Ø"/>
            </a:pPr>
            <a:r>
              <a:rPr lang="en-CA" sz="1700" dirty="0"/>
              <a:t>A mini research project</a:t>
            </a:r>
          </a:p>
          <a:p>
            <a:endParaRPr lang="en-CA" sz="3200" dirty="0"/>
          </a:p>
          <a:p>
            <a:r>
              <a:rPr lang="en-CA" sz="3200" dirty="0" smtClean="0"/>
              <a:t>`</a:t>
            </a:r>
            <a:endParaRPr lang="en-CA" sz="3200" dirty="0"/>
          </a:p>
        </p:txBody>
      </p:sp>
    </p:spTree>
    <p:extLst>
      <p:ext uri="{BB962C8B-B14F-4D97-AF65-F5344CB8AC3E}">
        <p14:creationId xmlns:p14="http://schemas.microsoft.com/office/powerpoint/2010/main" val="632862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850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Gallery walk</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16444007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A19-2E63-4D3A-9A26-CE411BB7627A}"/>
              </a:ext>
            </a:extLst>
          </p:cNvPr>
          <p:cNvSpPr>
            <a:spLocks noGrp="1"/>
          </p:cNvSpPr>
          <p:nvPr>
            <p:ph type="title"/>
          </p:nvPr>
        </p:nvSpPr>
        <p:spPr/>
        <p:txBody>
          <a:bodyPr/>
          <a:lstStyle/>
          <a:p>
            <a:r>
              <a:rPr lang="en-US" dirty="0"/>
              <a:t>What can be assessed?</a:t>
            </a:r>
          </a:p>
        </p:txBody>
      </p:sp>
      <p:sp>
        <p:nvSpPr>
          <p:cNvPr id="3" name="Content Placeholder 2">
            <a:extLst>
              <a:ext uri="{FF2B5EF4-FFF2-40B4-BE49-F238E27FC236}">
                <a16:creationId xmlns:a16="http://schemas.microsoft.com/office/drawing/2014/main" id="{757CFDD0-A44A-446A-B2EB-6D996A6EF032}"/>
              </a:ext>
            </a:extLst>
          </p:cNvPr>
          <p:cNvSpPr>
            <a:spLocks noGrp="1"/>
          </p:cNvSpPr>
          <p:nvPr>
            <p:ph idx="1"/>
          </p:nvPr>
        </p:nvSpPr>
        <p:spPr>
          <a:xfrm>
            <a:off x="259602" y="2546350"/>
            <a:ext cx="3531348" cy="4578350"/>
          </a:xfrm>
        </p:spPr>
        <p:txBody>
          <a:bodyPr>
            <a:normAutofit/>
          </a:bodyPr>
          <a:lstStyle/>
          <a:p>
            <a:r>
              <a:rPr lang="en-US" sz="2000" b="1" dirty="0"/>
              <a:t>In the process</a:t>
            </a:r>
          </a:p>
          <a:p>
            <a:endParaRPr lang="en-US" sz="2000" b="1" dirty="0"/>
          </a:p>
          <a:p>
            <a:pPr lvl="1"/>
            <a:r>
              <a:rPr lang="en-US" sz="2000" dirty="0"/>
              <a:t>Collaboration</a:t>
            </a:r>
          </a:p>
          <a:p>
            <a:pPr lvl="1"/>
            <a:r>
              <a:rPr lang="en-US" sz="2000" dirty="0"/>
              <a:t>Participation</a:t>
            </a:r>
          </a:p>
          <a:p>
            <a:pPr lvl="1"/>
            <a:r>
              <a:rPr lang="en-US" sz="2000" dirty="0"/>
              <a:t>Use of L2</a:t>
            </a:r>
          </a:p>
          <a:p>
            <a:pPr lvl="1"/>
            <a:endParaRPr lang="en-US" dirty="0"/>
          </a:p>
        </p:txBody>
      </p:sp>
      <p:sp>
        <p:nvSpPr>
          <p:cNvPr id="5" name="Content Placeholder 2">
            <a:extLst>
              <a:ext uri="{FF2B5EF4-FFF2-40B4-BE49-F238E27FC236}">
                <a16:creationId xmlns:a16="http://schemas.microsoft.com/office/drawing/2014/main" id="{A04C3F48-5744-4291-87DA-D364AFC0D4D1}"/>
              </a:ext>
            </a:extLst>
          </p:cNvPr>
          <p:cNvSpPr txBox="1">
            <a:spLocks/>
          </p:cNvSpPr>
          <p:nvPr/>
        </p:nvSpPr>
        <p:spPr>
          <a:xfrm>
            <a:off x="4304739"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product</a:t>
            </a:r>
          </a:p>
          <a:p>
            <a:endParaRPr lang="en-US" sz="2000" b="1" dirty="0"/>
          </a:p>
          <a:p>
            <a:pPr lvl="1"/>
            <a:r>
              <a:rPr lang="en-US" sz="2000" dirty="0"/>
              <a:t>Language accuracy</a:t>
            </a:r>
          </a:p>
          <a:p>
            <a:pPr lvl="1"/>
            <a:r>
              <a:rPr lang="en-US" sz="2000" dirty="0"/>
              <a:t>Organization</a:t>
            </a:r>
          </a:p>
          <a:p>
            <a:pPr lvl="1"/>
            <a:r>
              <a:rPr lang="en-US" sz="2000" dirty="0"/>
              <a:t>Design</a:t>
            </a:r>
          </a:p>
          <a:p>
            <a:pPr lvl="1"/>
            <a:r>
              <a:rPr lang="en-US" sz="2000" dirty="0"/>
              <a:t>Creativity</a:t>
            </a:r>
          </a:p>
          <a:p>
            <a:pPr lvl="1"/>
            <a:r>
              <a:rPr lang="en-US" sz="2000" dirty="0"/>
              <a:t>Overall quality</a:t>
            </a:r>
          </a:p>
          <a:p>
            <a:pPr lvl="1"/>
            <a:endParaRPr lang="en-US" dirty="0"/>
          </a:p>
        </p:txBody>
      </p:sp>
      <p:sp>
        <p:nvSpPr>
          <p:cNvPr id="6" name="Content Placeholder 2">
            <a:extLst>
              <a:ext uri="{FF2B5EF4-FFF2-40B4-BE49-F238E27FC236}">
                <a16:creationId xmlns:a16="http://schemas.microsoft.com/office/drawing/2014/main" id="{A3CEF087-F006-404B-93DF-CB70493372B8}"/>
              </a:ext>
            </a:extLst>
          </p:cNvPr>
          <p:cNvSpPr txBox="1">
            <a:spLocks/>
          </p:cNvSpPr>
          <p:nvPr/>
        </p:nvSpPr>
        <p:spPr>
          <a:xfrm>
            <a:off x="8349876"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presentation</a:t>
            </a:r>
          </a:p>
          <a:p>
            <a:pPr marL="0" indent="0">
              <a:buNone/>
            </a:pPr>
            <a:endParaRPr lang="en-US" sz="2000" b="1" dirty="0"/>
          </a:p>
          <a:p>
            <a:pPr lvl="1"/>
            <a:r>
              <a:rPr lang="en-US" sz="2000" dirty="0"/>
              <a:t>Comprehensibility</a:t>
            </a:r>
          </a:p>
          <a:p>
            <a:pPr lvl="1"/>
            <a:r>
              <a:rPr lang="en-US" sz="2000" dirty="0"/>
              <a:t>Accuracy</a:t>
            </a:r>
          </a:p>
          <a:p>
            <a:pPr lvl="1"/>
            <a:r>
              <a:rPr lang="en-US" sz="2000" dirty="0"/>
              <a:t>Organization/Flow</a:t>
            </a:r>
          </a:p>
        </p:txBody>
      </p:sp>
    </p:spTree>
    <p:extLst>
      <p:ext uri="{BB962C8B-B14F-4D97-AF65-F5344CB8AC3E}">
        <p14:creationId xmlns:p14="http://schemas.microsoft.com/office/powerpoint/2010/main" val="2199764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Project Fair</a:t>
            </a:r>
          </a:p>
        </p:txBody>
      </p:sp>
      <p:sp>
        <p:nvSpPr>
          <p:cNvPr id="5" name="Subtitle 4"/>
          <p:cNvSpPr>
            <a:spLocks noGrp="1"/>
          </p:cNvSpPr>
          <p:nvPr>
            <p:ph type="subTitle" idx="1"/>
          </p:nvPr>
        </p:nvSpPr>
        <p:spPr/>
        <p:txBody>
          <a:bodyPr/>
          <a:lstStyle/>
          <a:p>
            <a:r>
              <a:rPr lang="en-CA" dirty="0"/>
              <a:t>Presentations and feedback</a:t>
            </a:r>
          </a:p>
        </p:txBody>
      </p:sp>
    </p:spTree>
    <p:extLst>
      <p:ext uri="{BB962C8B-B14F-4D97-AF65-F5344CB8AC3E}">
        <p14:creationId xmlns:p14="http://schemas.microsoft.com/office/powerpoint/2010/main" val="2822470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Austin’s Butterfly</a:t>
            </a:r>
          </a:p>
        </p:txBody>
      </p:sp>
      <p:sp>
        <p:nvSpPr>
          <p:cNvPr id="3" name="Content Placeholder 2"/>
          <p:cNvSpPr>
            <a:spLocks noGrp="1"/>
          </p:cNvSpPr>
          <p:nvPr>
            <p:ph idx="1"/>
          </p:nvPr>
        </p:nvSpPr>
        <p:spPr/>
        <p:txBody>
          <a:bodyPr/>
          <a:lstStyle/>
          <a:p>
            <a:endParaRPr lang="en-CA"/>
          </a:p>
        </p:txBody>
      </p:sp>
      <p:pic>
        <p:nvPicPr>
          <p:cNvPr id="1026" name="Picture 2" descr="http://hearttutoring.org/bw/wp-content/uploads/2015/03/Austins-Butterfly.jpg">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5" r="3672" b="4488"/>
          <a:stretch/>
        </p:blipFill>
        <p:spPr bwMode="auto">
          <a:xfrm>
            <a:off x="2429690" y="2504552"/>
            <a:ext cx="6466115" cy="361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83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Revisions </a:t>
            </a:r>
          </a:p>
        </p:txBody>
      </p:sp>
      <p:sp>
        <p:nvSpPr>
          <p:cNvPr id="3" name="Content Placeholder 2"/>
          <p:cNvSpPr>
            <a:spLocks noGrp="1"/>
          </p:cNvSpPr>
          <p:nvPr>
            <p:ph idx="1"/>
          </p:nvPr>
        </p:nvSpPr>
        <p:spPr/>
        <p:txBody>
          <a:bodyPr/>
          <a:lstStyle/>
          <a:p>
            <a:r>
              <a:rPr lang="en-CA" dirty="0"/>
              <a:t>Reflecting on your project</a:t>
            </a:r>
          </a:p>
          <a:p>
            <a:r>
              <a:rPr lang="en-CA" dirty="0"/>
              <a:t>Redrafting your original design</a:t>
            </a:r>
          </a:p>
          <a:p>
            <a:r>
              <a:rPr lang="en-CA" dirty="0"/>
              <a:t>Refining your project</a:t>
            </a:r>
          </a:p>
          <a:p>
            <a:endParaRPr lang="en-CA" dirty="0"/>
          </a:p>
          <a:p>
            <a:r>
              <a:rPr lang="en-US" dirty="0"/>
              <a:t>Building Excellence in Student Work (Austin’s Butterfly)</a:t>
            </a:r>
            <a:endParaRPr lang="en-CA" dirty="0"/>
          </a:p>
        </p:txBody>
      </p:sp>
    </p:spTree>
    <p:extLst>
      <p:ext uri="{BB962C8B-B14F-4D97-AF65-F5344CB8AC3E}">
        <p14:creationId xmlns:p14="http://schemas.microsoft.com/office/powerpoint/2010/main" val="101398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Final Reflection</a:t>
            </a:r>
          </a:p>
        </p:txBody>
      </p:sp>
      <p:sp>
        <p:nvSpPr>
          <p:cNvPr id="5" name="Subtitle 4"/>
          <p:cNvSpPr>
            <a:spLocks noGrp="1"/>
          </p:cNvSpPr>
          <p:nvPr>
            <p:ph type="subTitle" idx="1"/>
          </p:nvPr>
        </p:nvSpPr>
        <p:spPr/>
        <p:txBody>
          <a:bodyPr/>
          <a:lstStyle/>
          <a:p>
            <a:r>
              <a:rPr lang="en-CA" dirty="0"/>
              <a:t>Practicality of implementation </a:t>
            </a:r>
          </a:p>
        </p:txBody>
      </p:sp>
    </p:spTree>
    <p:extLst>
      <p:ext uri="{BB962C8B-B14F-4D97-AF65-F5344CB8AC3E}">
        <p14:creationId xmlns:p14="http://schemas.microsoft.com/office/powerpoint/2010/main" val="1827566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Reflection</a:t>
            </a:r>
          </a:p>
        </p:txBody>
      </p:sp>
      <p:sp>
        <p:nvSpPr>
          <p:cNvPr id="3" name="Content Placeholder 2"/>
          <p:cNvSpPr>
            <a:spLocks noGrp="1"/>
          </p:cNvSpPr>
          <p:nvPr>
            <p:ph idx="1"/>
          </p:nvPr>
        </p:nvSpPr>
        <p:spPr/>
        <p:txBody>
          <a:bodyPr/>
          <a:lstStyle/>
          <a:p>
            <a:r>
              <a:rPr lang="en-CA" dirty="0"/>
              <a:t>How can teachers implement PBL in English language classrooms in </a:t>
            </a:r>
            <a:r>
              <a:rPr lang="en-CA"/>
              <a:t>South Korea?</a:t>
            </a:r>
            <a:endParaRPr lang="en-CA" dirty="0"/>
          </a:p>
          <a:p>
            <a:endParaRPr lang="en-CA" dirty="0"/>
          </a:p>
          <a:p>
            <a:pPr lvl="1"/>
            <a:r>
              <a:rPr lang="en-CA" dirty="0"/>
              <a:t>How practical do you think PBL is in the Korean context (very practical, somewhat practical, not practical)? Why?</a:t>
            </a:r>
          </a:p>
          <a:p>
            <a:endParaRPr lang="en-CA" dirty="0"/>
          </a:p>
          <a:p>
            <a:pPr lvl="1"/>
            <a:r>
              <a:rPr lang="en-CA" dirty="0"/>
              <a:t>What are some of the possible difficulties with using PBL in your classroom?</a:t>
            </a:r>
          </a:p>
          <a:p>
            <a:endParaRPr lang="en-CA" dirty="0"/>
          </a:p>
          <a:p>
            <a:pPr lvl="1"/>
            <a:r>
              <a:rPr lang="en-CA" dirty="0"/>
              <a:t>How could these difficulties be resolved?</a:t>
            </a:r>
          </a:p>
          <a:p>
            <a:endParaRPr lang="en-CA" dirty="0"/>
          </a:p>
          <a:p>
            <a:endParaRPr lang="en-CA" dirty="0"/>
          </a:p>
        </p:txBody>
      </p:sp>
    </p:spTree>
    <p:extLst>
      <p:ext uri="{BB962C8B-B14F-4D97-AF65-F5344CB8AC3E}">
        <p14:creationId xmlns:p14="http://schemas.microsoft.com/office/powerpoint/2010/main" val="218163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good luck!</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Professor George E.K. Whitehead</a:t>
            </a:r>
          </a:p>
          <a:p>
            <a:pPr lvl="1"/>
            <a:endParaRPr lang="en-US" dirty="0" smtClean="0"/>
          </a:p>
          <a:p>
            <a:pPr lvl="1"/>
            <a:r>
              <a:rPr lang="en-US" dirty="0" smtClean="0"/>
              <a:t>Dept</a:t>
            </a:r>
            <a:r>
              <a:rPr lang="en-US" dirty="0"/>
              <a:t>. of ELT </a:t>
            </a:r>
            <a:r>
              <a:rPr lang="en-US" dirty="0" smtClean="0"/>
              <a:t>Chair</a:t>
            </a:r>
          </a:p>
          <a:p>
            <a:pPr lvl="1"/>
            <a:r>
              <a:rPr lang="en-US" dirty="0" err="1" smtClean="0"/>
              <a:t>Hankuk</a:t>
            </a:r>
            <a:r>
              <a:rPr lang="en-US" dirty="0" smtClean="0"/>
              <a:t> University of Foreign Studies (Graduate School of TESOL)</a:t>
            </a:r>
          </a:p>
          <a:p>
            <a:pPr lvl="1"/>
            <a:r>
              <a:rPr lang="en-US" dirty="0">
                <a:hlinkClick r:id="rId2"/>
              </a:rPr>
              <a:t>http://tesolgs.hufs.ac.kr</a:t>
            </a:r>
            <a:r>
              <a:rPr lang="en-US" dirty="0" smtClean="0">
                <a:hlinkClick r:id="rId2"/>
              </a:rPr>
              <a:t>/</a:t>
            </a:r>
            <a:endParaRPr lang="en-US" dirty="0" smtClean="0"/>
          </a:p>
          <a:p>
            <a:pPr marL="457200" lvl="1" indent="0">
              <a:buNone/>
            </a:pPr>
            <a:endParaRPr lang="en-US" dirty="0" smtClean="0"/>
          </a:p>
          <a:p>
            <a:endParaRPr lang="en-US" dirty="0"/>
          </a:p>
          <a:p>
            <a:r>
              <a:rPr lang="en-US" dirty="0" smtClean="0"/>
              <a:t>Email: </a:t>
            </a:r>
            <a:r>
              <a:rPr lang="en-US" dirty="0" smtClean="0">
                <a:hlinkClick r:id="rId3"/>
              </a:rPr>
              <a:t>gekw@hufs.ac.kr</a:t>
            </a:r>
            <a:endParaRPr lang="en-US" dirty="0" smtClean="0"/>
          </a:p>
          <a:p>
            <a:r>
              <a:rPr lang="en-US" dirty="0" smtClean="0"/>
              <a:t>Facebook group: </a:t>
            </a:r>
            <a:r>
              <a:rPr lang="en-US" dirty="0" smtClean="0">
                <a:hlinkClick r:id="rId4"/>
              </a:rPr>
              <a:t>https</a:t>
            </a:r>
            <a:r>
              <a:rPr lang="en-US" dirty="0">
                <a:hlinkClick r:id="rId4"/>
              </a:rPr>
              <a:t>://</a:t>
            </a:r>
            <a:r>
              <a:rPr lang="en-US" dirty="0" smtClean="0">
                <a:hlinkClick r:id="rId4"/>
              </a:rPr>
              <a:t>www.facebook.com/groups/ELEsouthkorea</a:t>
            </a:r>
            <a:endParaRPr lang="en-US" dirty="0" smtClean="0"/>
          </a:p>
          <a:p>
            <a:r>
              <a:rPr lang="en-US" smtClean="0"/>
              <a:t>Homepage: profgwhitehead.weebly.com</a:t>
            </a:r>
            <a:endParaRPr lang="en-US" dirty="0" smtClean="0"/>
          </a:p>
          <a:p>
            <a:endParaRPr lang="en-US" dirty="0"/>
          </a:p>
        </p:txBody>
      </p:sp>
    </p:spTree>
    <p:extLst>
      <p:ext uri="{BB962C8B-B14F-4D97-AF65-F5344CB8AC3E}">
        <p14:creationId xmlns:p14="http://schemas.microsoft.com/office/powerpoint/2010/main" val="874017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Useful Websites</a:t>
            </a:r>
          </a:p>
        </p:txBody>
      </p:sp>
      <p:sp>
        <p:nvSpPr>
          <p:cNvPr id="3" name="Content Placeholder 2"/>
          <p:cNvSpPr>
            <a:spLocks noGrp="1"/>
          </p:cNvSpPr>
          <p:nvPr>
            <p:ph idx="1"/>
          </p:nvPr>
        </p:nvSpPr>
        <p:spPr/>
        <p:txBody>
          <a:bodyPr/>
          <a:lstStyle/>
          <a:p>
            <a:r>
              <a:rPr lang="en-CA" dirty="0">
                <a:hlinkClick r:id="rId2"/>
              </a:rPr>
              <a:t>www.bie.org</a:t>
            </a:r>
            <a:endParaRPr lang="en-CA" dirty="0"/>
          </a:p>
          <a:p>
            <a:r>
              <a:rPr lang="en-CA" dirty="0">
                <a:hlinkClick r:id="rId3"/>
              </a:rPr>
              <a:t>http://www.leadingpbl.org/w/page/24328306/PBL%20Gallery</a:t>
            </a:r>
            <a:endParaRPr lang="en-CA" dirty="0"/>
          </a:p>
          <a:p>
            <a:r>
              <a:rPr lang="en-CA" dirty="0">
                <a:hlinkClick r:id="rId4"/>
              </a:rPr>
              <a:t>https://21centuryedtech.wordpress.com/2013/09/15/the-pbl-super-highway-over-45-links-to-great-project-based-learning/</a:t>
            </a:r>
            <a:endParaRPr lang="en-CA" dirty="0"/>
          </a:p>
          <a:p>
            <a:r>
              <a:rPr lang="en-CA" dirty="0">
                <a:hlinkClick r:id="rId5"/>
              </a:rPr>
              <a:t>http://www.elltoolbox.com/pbl.html</a:t>
            </a:r>
            <a:endParaRPr lang="en-CA" dirty="0"/>
          </a:p>
          <a:p>
            <a:r>
              <a:rPr lang="en-CA" dirty="0">
                <a:hlinkClick r:id="rId6"/>
              </a:rPr>
              <a:t>http://www.mrsoshouse.com/pbl/pblin.html</a:t>
            </a:r>
            <a:endParaRPr lang="en-CA" dirty="0"/>
          </a:p>
          <a:p>
            <a:endParaRPr lang="en-CA" dirty="0"/>
          </a:p>
          <a:p>
            <a:endParaRPr lang="en-CA" dirty="0"/>
          </a:p>
        </p:txBody>
      </p:sp>
    </p:spTree>
    <p:extLst>
      <p:ext uri="{BB962C8B-B14F-4D97-AF65-F5344CB8AC3E}">
        <p14:creationId xmlns:p14="http://schemas.microsoft.com/office/powerpoint/2010/main" val="261454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 </a:t>
            </a:r>
          </a:p>
        </p:txBody>
      </p:sp>
      <p:sp>
        <p:nvSpPr>
          <p:cNvPr id="3" name="Content Placeholder 2"/>
          <p:cNvSpPr>
            <a:spLocks noGrp="1"/>
          </p:cNvSpPr>
          <p:nvPr>
            <p:ph idx="1"/>
          </p:nvPr>
        </p:nvSpPr>
        <p:spPr>
          <a:xfrm>
            <a:off x="718019" y="2362503"/>
            <a:ext cx="9990085" cy="3697423"/>
          </a:xfrm>
        </p:spPr>
        <p:txBody>
          <a:bodyPr>
            <a:normAutofit fontScale="85000" lnSpcReduction="20000"/>
          </a:bodyPr>
          <a:lstStyle/>
          <a:p>
            <a:r>
              <a:rPr lang="en-CA" dirty="0"/>
              <a:t>Critical thinking</a:t>
            </a:r>
          </a:p>
          <a:p>
            <a:r>
              <a:rPr lang="en-CA" dirty="0"/>
              <a:t>Creativity</a:t>
            </a:r>
          </a:p>
          <a:p>
            <a:r>
              <a:rPr lang="en-CA" dirty="0"/>
              <a:t>Collaboration</a:t>
            </a:r>
          </a:p>
          <a:p>
            <a:r>
              <a:rPr lang="en-CA" dirty="0"/>
              <a:t>Communication</a:t>
            </a:r>
          </a:p>
          <a:p>
            <a:r>
              <a:rPr lang="en-CA" dirty="0"/>
              <a:t>Information literacy</a:t>
            </a:r>
          </a:p>
          <a:p>
            <a:r>
              <a:rPr lang="en-CA" dirty="0"/>
              <a:t>Media literacy</a:t>
            </a:r>
          </a:p>
          <a:p>
            <a:r>
              <a:rPr lang="en-CA" dirty="0"/>
              <a:t>Technology literacy</a:t>
            </a:r>
          </a:p>
          <a:p>
            <a:r>
              <a:rPr lang="en-CA" dirty="0"/>
              <a:t>Flexibility</a:t>
            </a:r>
          </a:p>
          <a:p>
            <a:r>
              <a:rPr lang="en-CA" dirty="0"/>
              <a:t>Leadership</a:t>
            </a:r>
          </a:p>
          <a:p>
            <a:r>
              <a:rPr lang="en-CA" dirty="0"/>
              <a:t>Initiative</a:t>
            </a:r>
          </a:p>
          <a:p>
            <a:r>
              <a:rPr lang="en-CA" dirty="0"/>
              <a:t>Productivity</a:t>
            </a:r>
          </a:p>
          <a:p>
            <a:r>
              <a:rPr lang="en-CA" dirty="0"/>
              <a:t>Social skills</a:t>
            </a:r>
          </a:p>
          <a:p>
            <a:pPr lvl="0"/>
            <a:endParaRPr lang="en-CA" dirty="0"/>
          </a:p>
        </p:txBody>
      </p:sp>
      <p:sp>
        <p:nvSpPr>
          <p:cNvPr id="4" name="Rectangle 3">
            <a:extLst>
              <a:ext uri="{FF2B5EF4-FFF2-40B4-BE49-F238E27FC236}">
                <a16:creationId xmlns:a16="http://schemas.microsoft.com/office/drawing/2014/main" id="{478E9C59-B4E3-4B7A-BD84-4268C81EB980}"/>
              </a:ext>
            </a:extLst>
          </p:cNvPr>
          <p:cNvSpPr/>
          <p:nvPr/>
        </p:nvSpPr>
        <p:spPr>
          <a:xfrm>
            <a:off x="1888959" y="6372465"/>
            <a:ext cx="9123947" cy="369332"/>
          </a:xfrm>
          <a:prstGeom prst="rect">
            <a:avLst/>
          </a:prstGeom>
        </p:spPr>
        <p:txBody>
          <a:bodyPr wrap="square">
            <a:spAutoFit/>
          </a:bodyPr>
          <a:lstStyle/>
          <a:p>
            <a:r>
              <a:rPr lang="en-CA" dirty="0">
                <a:hlinkClick r:id="rId2"/>
              </a:rPr>
              <a:t>https://www.aeseducation.com/career-readiness/what-are-21st-century-skills</a:t>
            </a:r>
            <a:endParaRPr lang="en-CA" dirty="0"/>
          </a:p>
        </p:txBody>
      </p:sp>
    </p:spTree>
    <p:extLst>
      <p:ext uri="{BB962C8B-B14F-4D97-AF65-F5344CB8AC3E}">
        <p14:creationId xmlns:p14="http://schemas.microsoft.com/office/powerpoint/2010/main" val="1673982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D8E3B01-79B3-49F3-90B4-850552C44109}"/>
              </a:ext>
            </a:extLst>
          </p:cNvPr>
          <p:cNvSpPr>
            <a:spLocks noGrp="1"/>
          </p:cNvSpPr>
          <p:nvPr>
            <p:ph type="title"/>
          </p:nvPr>
        </p:nvSpPr>
        <p:spPr/>
        <p:txBody>
          <a:bodyPr>
            <a:normAutofit fontScale="90000"/>
          </a:bodyPr>
          <a:lstStyle/>
          <a:p>
            <a:r>
              <a:rPr lang="en-CA" dirty="0"/>
              <a:t>For a more comprehensive list</a:t>
            </a:r>
          </a:p>
        </p:txBody>
      </p:sp>
      <p:sp>
        <p:nvSpPr>
          <p:cNvPr id="12" name="Picture Placeholder 11">
            <a:extLst>
              <a:ext uri="{FF2B5EF4-FFF2-40B4-BE49-F238E27FC236}">
                <a16:creationId xmlns:a16="http://schemas.microsoft.com/office/drawing/2014/main" id="{0132E22A-4E68-4E21-AA7B-CFA538C0C7B1}"/>
              </a:ext>
            </a:extLst>
          </p:cNvPr>
          <p:cNvSpPr>
            <a:spLocks noGrp="1"/>
          </p:cNvSpPr>
          <p:nvPr>
            <p:ph type="pic" idx="1"/>
          </p:nvPr>
        </p:nvSpPr>
        <p:spPr/>
      </p:sp>
      <p:sp>
        <p:nvSpPr>
          <p:cNvPr id="13" name="Text Placeholder 12">
            <a:extLst>
              <a:ext uri="{FF2B5EF4-FFF2-40B4-BE49-F238E27FC236}">
                <a16:creationId xmlns:a16="http://schemas.microsoft.com/office/drawing/2014/main" id="{8DE274C9-F70A-4F97-B2D5-9C4B27F84EEE}"/>
              </a:ext>
            </a:extLst>
          </p:cNvPr>
          <p:cNvSpPr>
            <a:spLocks noGrp="1"/>
          </p:cNvSpPr>
          <p:nvPr>
            <p:ph type="body" sz="half" idx="2"/>
          </p:nvPr>
        </p:nvSpPr>
        <p:spPr/>
        <p:txBody>
          <a:bodyPr/>
          <a:lstStyle/>
          <a:p>
            <a:r>
              <a:rPr lang="en-CA" dirty="0">
                <a:hlinkClick r:id="rId2"/>
              </a:rPr>
              <a:t>www.profgwhitehead.weebly.com</a:t>
            </a:r>
            <a:endParaRPr lang="en-CA" dirty="0"/>
          </a:p>
          <a:p>
            <a:endParaRPr lang="en-CA" dirty="0"/>
          </a:p>
        </p:txBody>
      </p:sp>
      <p:pic>
        <p:nvPicPr>
          <p:cNvPr id="4" name="Picture 3">
            <a:extLst>
              <a:ext uri="{FF2B5EF4-FFF2-40B4-BE49-F238E27FC236}">
                <a16:creationId xmlns:a16="http://schemas.microsoft.com/office/drawing/2014/main" id="{BD630A26-4848-4B37-A7EA-ED8E7ED0B67C}"/>
              </a:ext>
            </a:extLst>
          </p:cNvPr>
          <p:cNvPicPr>
            <a:picLocks noChangeAspect="1"/>
          </p:cNvPicPr>
          <p:nvPr/>
        </p:nvPicPr>
        <p:blipFill rotWithShape="1">
          <a:blip r:embed="rId3"/>
          <a:srcRect l="31678" t="16842" r="31908" b="12223"/>
          <a:stretch/>
        </p:blipFill>
        <p:spPr>
          <a:xfrm>
            <a:off x="6096000" y="0"/>
            <a:ext cx="5947609" cy="6842316"/>
          </a:xfrm>
          <a:prstGeom prst="rect">
            <a:avLst/>
          </a:prstGeom>
        </p:spPr>
      </p:pic>
    </p:spTree>
    <p:extLst>
      <p:ext uri="{BB962C8B-B14F-4D97-AF65-F5344CB8AC3E}">
        <p14:creationId xmlns:p14="http://schemas.microsoft.com/office/powerpoint/2010/main" val="203009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D2B1E-C7D5-42E6-A33E-5E9D718BDA92}"/>
              </a:ext>
            </a:extLst>
          </p:cNvPr>
          <p:cNvSpPr>
            <a:spLocks noGrp="1"/>
          </p:cNvSpPr>
          <p:nvPr>
            <p:ph type="ctrTitle"/>
          </p:nvPr>
        </p:nvSpPr>
        <p:spPr/>
        <p:txBody>
          <a:bodyPr/>
          <a:lstStyle/>
          <a:p>
            <a:r>
              <a:rPr lang="en-CA" dirty="0"/>
              <a:t>Project Based Learning</a:t>
            </a:r>
          </a:p>
        </p:txBody>
      </p:sp>
      <p:sp>
        <p:nvSpPr>
          <p:cNvPr id="6" name="Subtitle 5">
            <a:extLst>
              <a:ext uri="{FF2B5EF4-FFF2-40B4-BE49-F238E27FC236}">
                <a16:creationId xmlns:a16="http://schemas.microsoft.com/office/drawing/2014/main" id="{3E6E725A-35F6-4FAE-B90E-C1944347510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30374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1577</TotalTime>
  <Words>2590</Words>
  <Application>Microsoft Office PowerPoint</Application>
  <PresentationFormat>Widescreen</PresentationFormat>
  <Paragraphs>516</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맑은 고딕</vt:lpstr>
      <vt:lpstr>Raleway ExtraBold</vt:lpstr>
      <vt:lpstr>Work Sans Light</vt:lpstr>
      <vt:lpstr>Arial</vt:lpstr>
      <vt:lpstr>Calibri</vt:lpstr>
      <vt:lpstr>Century Gothic</vt:lpstr>
      <vt:lpstr>Wingdings</vt:lpstr>
      <vt:lpstr>Wingdings 3</vt:lpstr>
      <vt:lpstr>Ion Boardroom</vt:lpstr>
      <vt:lpstr>PROJECT BASED LEARNING</vt:lpstr>
      <vt:lpstr>Getting Ready</vt:lpstr>
      <vt:lpstr>Some background on PBL</vt:lpstr>
      <vt:lpstr>WARNING</vt:lpstr>
      <vt:lpstr>21st Century Skills</vt:lpstr>
      <vt:lpstr>PowerPoint Presentation</vt:lpstr>
      <vt:lpstr>21st Century Skills </vt:lpstr>
      <vt:lpstr>For a more comprehensive list</vt:lpstr>
      <vt:lpstr>Project Based Learning</vt:lpstr>
      <vt:lpstr>Original PBL Flow</vt:lpstr>
      <vt:lpstr>Driving Questions</vt:lpstr>
      <vt:lpstr>PBL Story</vt:lpstr>
      <vt:lpstr>Introduction to PBL</vt:lpstr>
      <vt:lpstr>PBL in Action</vt:lpstr>
      <vt:lpstr>Education in the 21st Century</vt:lpstr>
      <vt:lpstr>What is project based learning?</vt:lpstr>
      <vt:lpstr>What does PBL involve?</vt:lpstr>
      <vt:lpstr>Research Findings</vt:lpstr>
      <vt:lpstr>Project Based Learning</vt:lpstr>
      <vt:lpstr>Topic (English Education)</vt:lpstr>
      <vt:lpstr>Driving questions</vt:lpstr>
      <vt:lpstr>Project design questions </vt:lpstr>
      <vt:lpstr>Reflection</vt:lpstr>
      <vt:lpstr>Revised PBL</vt:lpstr>
      <vt:lpstr>Original PBL Flow</vt:lpstr>
      <vt:lpstr>PBL Lesson Example</vt:lpstr>
      <vt:lpstr>The InSipp flow</vt:lpstr>
      <vt:lpstr>General Revised PBL Framework</vt:lpstr>
      <vt:lpstr>Revised PBL Walkthrough</vt:lpstr>
      <vt:lpstr>Teacher’s job - Walkthrough</vt:lpstr>
      <vt:lpstr>Project ideas</vt:lpstr>
      <vt:lpstr>PowerPoint Presentation</vt:lpstr>
      <vt:lpstr>PowerPoint Presentation</vt:lpstr>
      <vt:lpstr>How will it be presented?</vt:lpstr>
      <vt:lpstr>General Topics from Textbooks</vt:lpstr>
      <vt:lpstr>PowerPoint Presentation</vt:lpstr>
      <vt:lpstr>Assessment in PBL Lessons</vt:lpstr>
      <vt:lpstr>Performative</vt:lpstr>
      <vt:lpstr>When to assess…</vt:lpstr>
      <vt:lpstr>Analytic Vs. Holistic Rubrics</vt:lpstr>
      <vt:lpstr>Analytic Rubric Sample</vt:lpstr>
      <vt:lpstr>Holistic Rubric Sample</vt:lpstr>
      <vt:lpstr>When to assess…</vt:lpstr>
      <vt:lpstr>What can be assessed?</vt:lpstr>
      <vt:lpstr>Blank Rubric</vt:lpstr>
      <vt:lpstr>Wording</vt:lpstr>
      <vt:lpstr>PowerPoint Presentation</vt:lpstr>
      <vt:lpstr>Keys to Successful Projects</vt:lpstr>
      <vt:lpstr>Key 1: Meaningful projects </vt:lpstr>
      <vt:lpstr>Key 2: Student-centered</vt:lpstr>
      <vt:lpstr>Key 3: Time (Enough but not too much) </vt:lpstr>
      <vt:lpstr>Key 4: Sharing </vt:lpstr>
      <vt:lpstr>Sample Projects</vt:lpstr>
      <vt:lpstr>Critical Thinking</vt:lpstr>
      <vt:lpstr>Critical Thinking</vt:lpstr>
      <vt:lpstr>Project </vt:lpstr>
      <vt:lpstr>Project</vt:lpstr>
      <vt:lpstr>Things to ask yourself</vt:lpstr>
      <vt:lpstr>Project</vt:lpstr>
      <vt:lpstr>Project ideas</vt:lpstr>
      <vt:lpstr>How will it be presented?</vt:lpstr>
      <vt:lpstr>What can be assessed?</vt:lpstr>
      <vt:lpstr>Project Fair</vt:lpstr>
      <vt:lpstr>Austin’s Butterfly</vt:lpstr>
      <vt:lpstr>Revisions </vt:lpstr>
      <vt:lpstr>Final Reflection</vt:lpstr>
      <vt:lpstr>Reflection</vt:lpstr>
      <vt:lpstr>Thank you and good luck!</vt:lpstr>
      <vt:lpstr>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george.gifle@gmail.com</dc:creator>
  <cp:lastModifiedBy>user</cp:lastModifiedBy>
  <cp:revision>171</cp:revision>
  <dcterms:created xsi:type="dcterms:W3CDTF">2016-06-13T00:59:18Z</dcterms:created>
  <dcterms:modified xsi:type="dcterms:W3CDTF">2020-08-05T05:54:10Z</dcterms:modified>
</cp:coreProperties>
</file>