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1" r:id="rId5"/>
    <p:sldId id="262" r:id="rId6"/>
    <p:sldId id="266" r:id="rId7"/>
    <p:sldId id="257" r:id="rId8"/>
    <p:sldId id="260" r:id="rId9"/>
    <p:sldId id="263" r:id="rId10"/>
    <p:sldId id="267" r:id="rId11"/>
    <p:sldId id="268" r:id="rId12"/>
    <p:sldId id="269" r:id="rId13"/>
    <p:sldId id="270" r:id="rId14"/>
    <p:sldId id="271" r:id="rId15"/>
    <p:sldId id="272" r:id="rId16"/>
    <p:sldId id="273" r:id="rId17"/>
    <p:sldId id="274" r:id="rId18"/>
    <p:sldId id="275" r:id="rId19"/>
    <p:sldId id="276" r:id="rId20"/>
    <p:sldId id="265" r:id="rId21"/>
    <p:sldId id="26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기본 구역" id="{B7B80E9F-F7C1-4396-8527-FB4273A4A789}">
          <p14:sldIdLst>
            <p14:sldId id="256"/>
            <p14:sldId id="258"/>
            <p14:sldId id="259"/>
            <p14:sldId id="261"/>
            <p14:sldId id="262"/>
            <p14:sldId id="266"/>
            <p14:sldId id="257"/>
            <p14:sldId id="260"/>
            <p14:sldId id="263"/>
            <p14:sldId id="267"/>
            <p14:sldId id="268"/>
            <p14:sldId id="269"/>
            <p14:sldId id="270"/>
            <p14:sldId id="271"/>
            <p14:sldId id="272"/>
            <p14:sldId id="273"/>
            <p14:sldId id="274"/>
            <p14:sldId id="275"/>
            <p14:sldId id="276"/>
            <p14:sldId id="265"/>
            <p14:sldId id="264"/>
          </p14:sldIdLst>
        </p14:section>
        <p14:section name="제목 없는 구역" id="{610ECB9E-FA27-42DF-9C50-0385E4320E05}">
          <p14:sldIdLst/>
        </p14:section>
        <p14:section name="제목 없는 구역" id="{DF1E08F2-595D-4E6F-B9BB-1D4613C92E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ko-KR" altLang="en-US" smtClean="0"/>
              <a:t>마스터 제목 스타일 편집</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제목 및 캡션">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ko-KR" altLang="en-US" smtClean="0"/>
              <a:t>마스터 제목 스타일 편집</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Date Placeholder 3"/>
          <p:cNvSpPr>
            <a:spLocks noGrp="1"/>
          </p:cNvSpPr>
          <p:nvPr>
            <p:ph type="dt" sz="half" idx="10"/>
          </p:nvPr>
        </p:nvSpPr>
        <p:spPr/>
        <p:txBody>
          <a:bodyPr/>
          <a:lstStyle/>
          <a:p>
            <a:fld id="{B61BEF0D-F0BB-DE4B-95CE-6DB70DBA9567}" type="datetimeFigureOut">
              <a:rPr lang="en-US" dirty="0"/>
              <a:pPr/>
              <a:t>9/30/2015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캡션 있는 인용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ko-KR" altLang="en-US" smtClean="0"/>
              <a:t>마스터 제목 스타일 편집</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ko-KR" altLang="en-US" smtClean="0"/>
              <a:t>마스터 텍스트 스타일을 편집합니다</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Date Placeholder 3"/>
          <p:cNvSpPr>
            <a:spLocks noGrp="1"/>
          </p:cNvSpPr>
          <p:nvPr>
            <p:ph type="dt" sz="half" idx="10"/>
          </p:nvPr>
        </p:nvSpPr>
        <p:spPr/>
        <p:txBody>
          <a:bodyPr/>
          <a:lstStyle/>
          <a:p>
            <a:fld id="{B61BEF0D-F0BB-DE4B-95CE-6DB70DBA9567}" type="datetimeFigureOut">
              <a:rPr lang="en-US" dirty="0"/>
              <a:pPr/>
              <a:t>9/30/2015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명함">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ko-KR" altLang="en-US" smtClean="0"/>
              <a:t>마스터 제목 스타일 편집</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Date Placeholder 3"/>
          <p:cNvSpPr>
            <a:spLocks noGrp="1"/>
          </p:cNvSpPr>
          <p:nvPr>
            <p:ph type="dt" sz="half" idx="10"/>
          </p:nvPr>
        </p:nvSpPr>
        <p:spPr/>
        <p:txBody>
          <a:bodyPr/>
          <a:lstStyle/>
          <a:p>
            <a:fld id="{B61BEF0D-F0BB-DE4B-95CE-6DB70DBA9567}" type="datetimeFigureOut">
              <a:rPr lang="en-US" dirty="0"/>
              <a:pPr/>
              <a:t>9/30/2015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인용문 있는 명함">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ko-KR" altLang="en-US" smtClean="0"/>
              <a:t>마스터 제목 스타일 편집</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ko-KR" altLang="en-US" smtClean="0"/>
              <a:t>마스터 텍스트 스타일을 편집합니다</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Date Placeholder 3"/>
          <p:cNvSpPr>
            <a:spLocks noGrp="1"/>
          </p:cNvSpPr>
          <p:nvPr>
            <p:ph type="dt" sz="half" idx="10"/>
          </p:nvPr>
        </p:nvSpPr>
        <p:spPr/>
        <p:txBody>
          <a:bodyPr/>
          <a:lstStyle/>
          <a:p>
            <a:fld id="{B61BEF0D-F0BB-DE4B-95CE-6DB70DBA9567}" type="datetimeFigureOut">
              <a:rPr lang="en-US" dirty="0"/>
              <a:pPr/>
              <a:t>9/30/2015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참 또는 거짓">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ko-KR" altLang="en-US" smtClean="0"/>
              <a:t>마스터 제목 스타일 편집</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ko-KR" altLang="en-US" smtClean="0"/>
              <a:t>마스터 텍스트 스타일을 편집합니다</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Date Placeholder 3"/>
          <p:cNvSpPr>
            <a:spLocks noGrp="1"/>
          </p:cNvSpPr>
          <p:nvPr>
            <p:ph type="dt" sz="half" idx="10"/>
          </p:nvPr>
        </p:nvSpPr>
        <p:spPr/>
        <p:txBody>
          <a:bodyPr/>
          <a:lstStyle/>
          <a:p>
            <a:fld id="{B61BEF0D-F0BB-DE4B-95CE-6DB70DBA9567}" type="datetimeFigureOut">
              <a:rPr lang="en-US" dirty="0"/>
              <a:pPr/>
              <a:t>9/30/2015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ko-KR" altLang="en-US" smtClean="0"/>
              <a:t>마스터 제목 스타일 편집</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ko-KR" altLang="en-US" smtClean="0"/>
              <a:t>마스터 제목 스타일 편집</a:t>
            </a:r>
            <a:endParaRPr lang="en-US" dirty="0"/>
          </a:p>
        </p:txBody>
      </p:sp>
      <p:sp>
        <p:nvSpPr>
          <p:cNvPr id="3" name="Content Placeholder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ko-KR" altLang="en-US" smtClean="0"/>
              <a:t>마스터 제목 스타일 편집</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Date Placeholder 3"/>
          <p:cNvSpPr>
            <a:spLocks noGrp="1"/>
          </p:cNvSpPr>
          <p:nvPr>
            <p:ph type="dt" sz="half" idx="10"/>
          </p:nvPr>
        </p:nvSpPr>
        <p:spPr/>
        <p:txBody>
          <a:bodyPr/>
          <a:lstStyle/>
          <a:p>
            <a:fld id="{B61BEF0D-F0BB-DE4B-95CE-6DB70DBA9567}" type="datetimeFigureOut">
              <a:rPr lang="en-US" dirty="0"/>
              <a:pPr/>
              <a:t>9/30/2015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9/30/2015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ko-KR" altLang="en-US" smtClean="0"/>
              <a:t>마스터 제목 스타일 편집</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9/30/2015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ko-KR" altLang="en-US" smtClean="0"/>
              <a:t>마스터 제목 스타일 편집</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9/30/2015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9/30/2015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ko-KR" altLang="en-US" smtClean="0"/>
              <a:t>마스터 제목 스타일 편집</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ko-KR" altLang="en-US" smtClean="0"/>
              <a:t>마스터 텍스트 스타일을 편집합니다</a:t>
            </a:r>
          </a:p>
        </p:txBody>
      </p:sp>
      <p:sp>
        <p:nvSpPr>
          <p:cNvPr id="5" name="Date Placeholder 4"/>
          <p:cNvSpPr>
            <a:spLocks noGrp="1"/>
          </p:cNvSpPr>
          <p:nvPr>
            <p:ph type="dt" sz="half" idx="10"/>
          </p:nvPr>
        </p:nvSpPr>
        <p:spPr/>
        <p:txBody>
          <a:bodyPr/>
          <a:lstStyle/>
          <a:p>
            <a:fld id="{42A54C80-263E-416B-A8E0-580EDEADCBDC}" type="datetimeFigureOut">
              <a:rPr lang="en-US" dirty="0"/>
              <a:t>9/30/2015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ko-KR" altLang="en-US" smtClean="0"/>
              <a:t>마스터 제목 스타일 편집</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ko-KR" altLang="en-US" smtClean="0"/>
              <a:t>그림을 추가하려면 아이콘을 클릭하십시오</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Date Placeholder 4"/>
          <p:cNvSpPr>
            <a:spLocks noGrp="1"/>
          </p:cNvSpPr>
          <p:nvPr>
            <p:ph type="dt" sz="half" idx="10"/>
          </p:nvPr>
        </p:nvSpPr>
        <p:spPr/>
        <p:txBody>
          <a:bodyPr/>
          <a:lstStyle/>
          <a:p>
            <a:fld id="{B61BEF0D-F0BB-DE4B-95CE-6DB70DBA9567}" type="datetimeFigureOut">
              <a:rPr lang="en-US" dirty="0"/>
              <a:pPr/>
              <a:t>9/30/2015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ko-KR" altLang="en-US" smtClean="0"/>
              <a:t>마스터 제목 스타일 편집</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9/30/2015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1" hangingPunct="1">
        <a:spcBef>
          <a:spcPct val="0"/>
        </a:spcBef>
        <a:buNone/>
        <a:defRPr sz="3600" kern="1200">
          <a:solidFill>
            <a:schemeClr val="accent1"/>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p:titleStyle>
    <p:bodyStyle>
      <a:lvl1pPr marL="342900" indent="-342900" algn="l" defTabSz="457200" rtl="0" eaLnBrk="1" latinLnBrk="1"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1"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1"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1"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1"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1"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1"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1"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1"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1" hangingPunct="1">
        <a:defRPr sz="1800" kern="1200">
          <a:solidFill>
            <a:schemeClr val="tx1"/>
          </a:solidFill>
          <a:latin typeface="+mn-lt"/>
          <a:ea typeface="+mn-ea"/>
          <a:cs typeface="+mn-cs"/>
        </a:defRPr>
      </a:lvl1pPr>
      <a:lvl2pPr marL="457200" algn="l" defTabSz="457200" rtl="0" eaLnBrk="1" latinLnBrk="1" hangingPunct="1">
        <a:defRPr sz="1800" kern="1200">
          <a:solidFill>
            <a:schemeClr val="tx1"/>
          </a:solidFill>
          <a:latin typeface="+mn-lt"/>
          <a:ea typeface="+mn-ea"/>
          <a:cs typeface="+mn-cs"/>
        </a:defRPr>
      </a:lvl2pPr>
      <a:lvl3pPr marL="914400" algn="l" defTabSz="457200" rtl="0" eaLnBrk="1" latinLnBrk="1" hangingPunct="1">
        <a:defRPr sz="1800" kern="1200">
          <a:solidFill>
            <a:schemeClr val="tx1"/>
          </a:solidFill>
          <a:latin typeface="+mn-lt"/>
          <a:ea typeface="+mn-ea"/>
          <a:cs typeface="+mn-cs"/>
        </a:defRPr>
      </a:lvl3pPr>
      <a:lvl4pPr marL="1371600" algn="l" defTabSz="457200" rtl="0" eaLnBrk="1" latinLnBrk="1" hangingPunct="1">
        <a:defRPr sz="1800" kern="1200">
          <a:solidFill>
            <a:schemeClr val="tx1"/>
          </a:solidFill>
          <a:latin typeface="+mn-lt"/>
          <a:ea typeface="+mn-ea"/>
          <a:cs typeface="+mn-cs"/>
        </a:defRPr>
      </a:lvl4pPr>
      <a:lvl5pPr marL="1828800" algn="l" defTabSz="457200" rtl="0" eaLnBrk="1" latinLnBrk="1" hangingPunct="1">
        <a:defRPr sz="1800" kern="1200">
          <a:solidFill>
            <a:schemeClr val="tx1"/>
          </a:solidFill>
          <a:latin typeface="+mn-lt"/>
          <a:ea typeface="+mn-ea"/>
          <a:cs typeface="+mn-cs"/>
        </a:defRPr>
      </a:lvl5pPr>
      <a:lvl6pPr marL="2286000" algn="l" defTabSz="457200" rtl="0" eaLnBrk="1" latinLnBrk="1" hangingPunct="1">
        <a:defRPr sz="1800" kern="1200">
          <a:solidFill>
            <a:schemeClr val="tx1"/>
          </a:solidFill>
          <a:latin typeface="+mn-lt"/>
          <a:ea typeface="+mn-ea"/>
          <a:cs typeface="+mn-cs"/>
        </a:defRPr>
      </a:lvl6pPr>
      <a:lvl7pPr marL="2743200" algn="l" defTabSz="457200" rtl="0" eaLnBrk="1" latinLnBrk="1" hangingPunct="1">
        <a:defRPr sz="1800" kern="1200">
          <a:solidFill>
            <a:schemeClr val="tx1"/>
          </a:solidFill>
          <a:latin typeface="+mn-lt"/>
          <a:ea typeface="+mn-ea"/>
          <a:cs typeface="+mn-cs"/>
        </a:defRPr>
      </a:lvl7pPr>
      <a:lvl8pPr marL="3200400" algn="l" defTabSz="457200" rtl="0" eaLnBrk="1" latinLnBrk="1" hangingPunct="1">
        <a:defRPr sz="1800" kern="1200">
          <a:solidFill>
            <a:schemeClr val="tx1"/>
          </a:solidFill>
          <a:latin typeface="+mn-lt"/>
          <a:ea typeface="+mn-ea"/>
          <a:cs typeface="+mn-cs"/>
        </a:defRPr>
      </a:lvl8pPr>
      <a:lvl9pPr marL="3657600" algn="l" defTabSz="4572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ioacertification.com/" TargetMode="Externa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supersport.com/gallery.aspx?id=23091"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billramseyrealtors.com/property/71/" TargetMode="Externa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hyperlink" Target="http://coachdawnwrites.com/2011/09/why-weakness-is-the-key-to-a-strong-and-successful-team/key-to-success/"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www.englishlanguagefaqs.com/2011/05/english-language-faq-most-common_31.html" TargetMode="External"/><Relationship Id="rId3" Type="http://schemas.openxmlformats.org/officeDocument/2006/relationships/hyperlink" Target="http://triangulations.wordpress.com/2010/06/16/the-will-to-say-no/" TargetMode="External"/><Relationship Id="rId7" Type="http://schemas.openxmlformats.org/officeDocument/2006/relationships/image" Target="../media/image14.png"/><Relationship Id="rId2" Type="http://schemas.openxmlformats.org/officeDocument/2006/relationships/hyperlink" Target="http://www.clker.com/clipart-28861.html" TargetMode="Externa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5.jpe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triangulations.wordpress.com/2010/06/16/the-will-to-say-no/" TargetMode="External"/><Relationship Id="rId7" Type="http://schemas.openxmlformats.org/officeDocument/2006/relationships/hyperlink" Target="http://kevinjshannon.wordpress.com/tag/linkedin/" TargetMode="External"/><Relationship Id="rId2" Type="http://schemas.openxmlformats.org/officeDocument/2006/relationships/hyperlink" Target="http://www.clker.com/clipart-28861.html" TargetMode="Externa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6.png"/><Relationship Id="rId10" Type="http://schemas.openxmlformats.org/officeDocument/2006/relationships/image" Target="../media/image18.jpeg"/><Relationship Id="rId4" Type="http://schemas.openxmlformats.org/officeDocument/2006/relationships/image" Target="../media/image13.png"/><Relationship Id="rId9" Type="http://schemas.openxmlformats.org/officeDocument/2006/relationships/hyperlink" Target="http://blog.sfgate.com/sfmoms/category/contests/page/2/"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http://triangulations.wordpress.com/2010/06/16/the-will-to-say-no/" TargetMode="External"/><Relationship Id="rId7" Type="http://schemas.openxmlformats.org/officeDocument/2006/relationships/hyperlink" Target="http://hardballtalk.nbcsports.com/2012/06/07/great-moments-in-misspelled-names-on-jerseys/" TargetMode="External"/><Relationship Id="rId2" Type="http://schemas.openxmlformats.org/officeDocument/2006/relationships/hyperlink" Target="http://www.clker.com/clipart-28861.html" TargetMode="Externa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media/image21.jpeg"/><Relationship Id="rId4" Type="http://schemas.openxmlformats.org/officeDocument/2006/relationships/image" Target="../media/image13.png"/><Relationship Id="rId9" Type="http://schemas.openxmlformats.org/officeDocument/2006/relationships/hyperlink" Target="http://forestwalkart.blogspot.com/2011/04/bugs-dewlaps-misspelled-sign-and-bone.html"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3.png"/><Relationship Id="rId7" Type="http://schemas.openxmlformats.org/officeDocument/2006/relationships/hyperlink" Target="http://smallbiztrends.com/2010/03/sba-proposes-new-rule-to-expand-federal-contracting-opportunities-for-women.html" TargetMode="External"/><Relationship Id="rId2" Type="http://schemas.openxmlformats.org/officeDocument/2006/relationships/hyperlink" Target="http://triangulations.wordpress.com/2010/06/16/the-will-to-say-no/" TargetMode="Externa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hyperlink" Target="http://www.clker.com/clipart-28861.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3.jpeg"/><Relationship Id="rId2" Type="http://schemas.openxmlformats.org/officeDocument/2006/relationships/hyperlink" Target="http://www.clker.com/clipart-28861.html" TargetMode="External"/><Relationship Id="rId1" Type="http://schemas.openxmlformats.org/officeDocument/2006/relationships/slideLayout" Target="../slideLayouts/slideLayout6.xml"/><Relationship Id="rId6" Type="http://schemas.openxmlformats.org/officeDocument/2006/relationships/hyperlink" Target="http://teamfamilyfitness.com/the-three-es/" TargetMode="External"/><Relationship Id="rId5" Type="http://schemas.openxmlformats.org/officeDocument/2006/relationships/image" Target="../media/image13.png"/><Relationship Id="rId4" Type="http://schemas.openxmlformats.org/officeDocument/2006/relationships/hyperlink" Target="http://triangulations.wordpress.com/2010/06/16/the-will-to-say-no/"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cms.leoncountyfl.gov/Home/Departments/OfficeofResourceStewardship/SolidWaste/RuralWasteServiceCenters"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templates.office.com/en-CA/TM00002110?auth=1" TargetMode="External"/><Relationship Id="rId2" Type="http://schemas.openxmlformats.org/officeDocument/2006/relationships/hyperlink" Target="http://www.cvmkr.com/" TargetMode="External"/><Relationship Id="rId1" Type="http://schemas.openxmlformats.org/officeDocument/2006/relationships/slideLayout" Target="../slideLayouts/slideLayout2.xml"/><Relationship Id="rId4" Type="http://schemas.openxmlformats.org/officeDocument/2006/relationships/hyperlink" Target="http://www.gotresumebuilder.com/"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smtClean="0"/>
              <a:t>Social Media for </a:t>
            </a:r>
            <a:r>
              <a:rPr lang="en-US" altLang="ko-KR" smtClean="0"/>
              <a:t>your Career</a:t>
            </a:r>
            <a:endParaRPr lang="ko-KR" altLang="en-US"/>
          </a:p>
        </p:txBody>
      </p:sp>
      <p:sp>
        <p:nvSpPr>
          <p:cNvPr id="3" name="부제목 2"/>
          <p:cNvSpPr>
            <a:spLocks noGrp="1"/>
          </p:cNvSpPr>
          <p:nvPr>
            <p:ph type="subTitle" idx="1"/>
          </p:nvPr>
        </p:nvSpPr>
        <p:spPr/>
        <p:txBody>
          <a:bodyPr/>
          <a:lstStyle/>
          <a:p>
            <a:r>
              <a:rPr lang="en-US" altLang="ko-KR" dirty="0" smtClean="0"/>
              <a:t>Linked-in</a:t>
            </a:r>
            <a:endParaRPr lang="ko-KR" altLang="en-US"/>
          </a:p>
        </p:txBody>
      </p:sp>
    </p:spTree>
    <p:extLst>
      <p:ext uri="{BB962C8B-B14F-4D97-AF65-F5344CB8AC3E}">
        <p14:creationId xmlns:p14="http://schemas.microsoft.com/office/powerpoint/2010/main" val="1086952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209800" y="457200"/>
            <a:ext cx="7772400" cy="1143000"/>
          </a:xfrm>
          <a:solidFill>
            <a:srgbClr val="FFFF00"/>
          </a:solidFill>
        </p:spPr>
        <p:txBody>
          <a:bodyPr anchor="ctr"/>
          <a:lstStyle/>
          <a:p>
            <a:pPr eaLnBrk="1" hangingPunct="1"/>
            <a:r>
              <a:rPr lang="en-US" altLang="ko-KR">
                <a:latin typeface="Stencil" panose="040409050D0802020404" pitchFamily="82" charset="0"/>
                <a:ea typeface="굴림" panose="020B0600000101010101" pitchFamily="50" charset="-127"/>
              </a:rPr>
              <a:t>WHY A COVER LETTER?</a:t>
            </a:r>
          </a:p>
        </p:txBody>
      </p:sp>
      <p:sp>
        <p:nvSpPr>
          <p:cNvPr id="5123" name="Rectangle 3"/>
          <p:cNvSpPr>
            <a:spLocks noGrp="1" noChangeArrowheads="1"/>
          </p:cNvSpPr>
          <p:nvPr>
            <p:ph type="subTitle" idx="1"/>
          </p:nvPr>
        </p:nvSpPr>
        <p:spPr>
          <a:xfrm>
            <a:off x="3810000" y="2057400"/>
            <a:ext cx="6553200" cy="3886200"/>
          </a:xfrm>
          <a:solidFill>
            <a:srgbClr val="CCECFF"/>
          </a:solidFill>
        </p:spPr>
        <p:txBody>
          <a:bodyPr/>
          <a:lstStyle/>
          <a:p>
            <a:pPr algn="r" eaLnBrk="1" hangingPunct="1"/>
            <a:r>
              <a:rPr lang="en-US" altLang="ko-KR" sz="5400">
                <a:solidFill>
                  <a:srgbClr val="FF0000"/>
                </a:solidFill>
                <a:latin typeface="Bauhaus 93" panose="04030905020B02020C02" pitchFamily="82" charset="0"/>
                <a:ea typeface="굴림" panose="020B0600000101010101" pitchFamily="50" charset="-127"/>
              </a:rPr>
              <a:t>A well-written </a:t>
            </a:r>
          </a:p>
          <a:p>
            <a:pPr algn="r" eaLnBrk="1" hangingPunct="1"/>
            <a:r>
              <a:rPr lang="en-US" altLang="ko-KR" sz="5400">
                <a:solidFill>
                  <a:srgbClr val="FF0000"/>
                </a:solidFill>
                <a:latin typeface="Bauhaus 93" panose="04030905020B02020C02" pitchFamily="82" charset="0"/>
                <a:ea typeface="굴림" panose="020B0600000101010101" pitchFamily="50" charset="-127"/>
              </a:rPr>
              <a:t>cover letter </a:t>
            </a:r>
            <a:r>
              <a:rPr lang="en-US" altLang="ko-KR" sz="5400" u="sng">
                <a:solidFill>
                  <a:srgbClr val="FF0000"/>
                </a:solidFill>
                <a:latin typeface="Bauhaus 93" panose="04030905020B02020C02" pitchFamily="82" charset="0"/>
                <a:ea typeface="굴림" panose="020B0600000101010101" pitchFamily="50" charset="-127"/>
              </a:rPr>
              <a:t>distinguishes</a:t>
            </a:r>
            <a:r>
              <a:rPr lang="en-US" altLang="ko-KR" sz="5400">
                <a:solidFill>
                  <a:srgbClr val="FF0000"/>
                </a:solidFill>
                <a:latin typeface="Bauhaus 93" panose="04030905020B02020C02" pitchFamily="82" charset="0"/>
                <a:ea typeface="굴림" panose="020B0600000101010101" pitchFamily="50" charset="-127"/>
              </a:rPr>
              <a:t> </a:t>
            </a:r>
          </a:p>
          <a:p>
            <a:pPr algn="r" eaLnBrk="1" hangingPunct="1"/>
            <a:r>
              <a:rPr lang="en-US" altLang="ko-KR" sz="5400">
                <a:solidFill>
                  <a:srgbClr val="FF0000"/>
                </a:solidFill>
                <a:latin typeface="Bauhaus 93" panose="04030905020B02020C02" pitchFamily="82" charset="0"/>
                <a:ea typeface="굴림" panose="020B0600000101010101" pitchFamily="50" charset="-127"/>
              </a:rPr>
              <a:t>your application.</a:t>
            </a:r>
          </a:p>
        </p:txBody>
      </p:sp>
      <p:pic>
        <p:nvPicPr>
          <p:cNvPr id="3079" name="Picture 7" descr="http://ioacertification.com/sitebuilder/images/Distinguish_Yourself2-460x239.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981200"/>
            <a:ext cx="4419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2675745"/>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079"/>
                                        </p:tgtEl>
                                        <p:attrNameLst>
                                          <p:attrName>style.visibility</p:attrName>
                                        </p:attrNameLst>
                                      </p:cBhvr>
                                      <p:to>
                                        <p:strVal val="visible"/>
                                      </p:to>
                                    </p:set>
                                    <p:anim calcmode="lin" valueType="num">
                                      <p:cBhvr additive="base">
                                        <p:cTn id="7" dur="500" fill="hold"/>
                                        <p:tgtEl>
                                          <p:spTgt spid="3079"/>
                                        </p:tgtEl>
                                        <p:attrNameLst>
                                          <p:attrName>ppt_x</p:attrName>
                                        </p:attrNameLst>
                                      </p:cBhvr>
                                      <p:tavLst>
                                        <p:tav tm="0">
                                          <p:val>
                                            <p:strVal val="0-#ppt_w/2"/>
                                          </p:val>
                                        </p:tav>
                                        <p:tav tm="100000">
                                          <p:val>
                                            <p:strVal val="#ppt_x"/>
                                          </p:val>
                                        </p:tav>
                                      </p:tavLst>
                                    </p:anim>
                                    <p:anim calcmode="lin" valueType="num">
                                      <p:cBhvr additive="base">
                                        <p:cTn id="8" dur="500" fill="hold"/>
                                        <p:tgtEl>
                                          <p:spTgt spid="307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슬라이드 번호 개체 틀 3"/>
          <p:cNvSpPr>
            <a:spLocks noGrp="1"/>
          </p:cNvSpPr>
          <p:nvPr>
            <p:ph type="sldNum" sz="quarter" idx="12"/>
          </p:nvPr>
        </p:nvSpPr>
        <p:spPr>
          <a:noFill/>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AAAAB9B2-4AE9-476F-8403-8E0FB114DF9A}" type="slidenum">
              <a:rPr lang="en-US" altLang="ko-KR" sz="1400"/>
              <a:pPr/>
              <a:t>11</a:t>
            </a:fld>
            <a:endParaRPr lang="en-US" altLang="ko-KR" sz="1400"/>
          </a:p>
        </p:txBody>
      </p:sp>
      <p:sp>
        <p:nvSpPr>
          <p:cNvPr id="6147" name="Text Box 8"/>
          <p:cNvSpPr txBox="1">
            <a:spLocks noChangeArrowheads="1"/>
          </p:cNvSpPr>
          <p:nvPr/>
        </p:nvSpPr>
        <p:spPr bwMode="auto">
          <a:xfrm>
            <a:off x="2438400" y="1031875"/>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ko-KR" altLang="ko-KR">
              <a:ea typeface="굴림" panose="020B0600000101010101" pitchFamily="50" charset="-127"/>
            </a:endParaRPr>
          </a:p>
        </p:txBody>
      </p:sp>
      <p:sp>
        <p:nvSpPr>
          <p:cNvPr id="6148" name="Text Box 9"/>
          <p:cNvSpPr txBox="1">
            <a:spLocks noChangeArrowheads="1"/>
          </p:cNvSpPr>
          <p:nvPr/>
        </p:nvSpPr>
        <p:spPr bwMode="auto">
          <a:xfrm>
            <a:off x="677733" y="528022"/>
            <a:ext cx="8367713"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ko-KR" sz="3200" b="1" dirty="0">
                <a:solidFill>
                  <a:srgbClr val="339933"/>
                </a:solidFill>
                <a:latin typeface="Stencil" panose="040409050D0802020404" pitchFamily="82" charset="0"/>
                <a:ea typeface="굴림" panose="020B0600000101010101" pitchFamily="50" charset="-127"/>
              </a:rPr>
              <a:t>The </a:t>
            </a:r>
            <a:r>
              <a:rPr lang="en-US" altLang="ko-KR" sz="3200" b="1" u="sng" dirty="0">
                <a:solidFill>
                  <a:srgbClr val="339933"/>
                </a:solidFill>
                <a:latin typeface="Stencil" panose="040409050D0802020404" pitchFamily="82" charset="0"/>
                <a:ea typeface="굴림" panose="020B0600000101010101" pitchFamily="50" charset="-127"/>
              </a:rPr>
              <a:t>Basics</a:t>
            </a:r>
            <a:r>
              <a:rPr lang="en-US" altLang="ko-KR" sz="3200" b="1" dirty="0">
                <a:solidFill>
                  <a:srgbClr val="339933"/>
                </a:solidFill>
                <a:latin typeface="Stencil" panose="040409050D0802020404" pitchFamily="82" charset="0"/>
                <a:ea typeface="굴림" panose="020B0600000101010101" pitchFamily="50" charset="-127"/>
              </a:rPr>
              <a:t> to </a:t>
            </a:r>
          </a:p>
          <a:p>
            <a:pPr eaLnBrk="1" hangingPunct="1"/>
            <a:r>
              <a:rPr lang="en-US" altLang="ko-KR" sz="3200" b="1" dirty="0">
                <a:solidFill>
                  <a:srgbClr val="339933"/>
                </a:solidFill>
                <a:latin typeface="Stencil" panose="040409050D0802020404" pitchFamily="82" charset="0"/>
                <a:ea typeface="굴림" panose="020B0600000101010101" pitchFamily="50" charset="-127"/>
              </a:rPr>
              <a:t>start you off</a:t>
            </a:r>
          </a:p>
          <a:p>
            <a:pPr eaLnBrk="1" hangingPunct="1"/>
            <a:endParaRPr lang="en-US" altLang="ko-KR" sz="3200" b="1" dirty="0">
              <a:solidFill>
                <a:srgbClr val="339933"/>
              </a:solidFill>
              <a:ea typeface="굴림" panose="020B0600000101010101" pitchFamily="50" charset="-127"/>
            </a:endParaRPr>
          </a:p>
          <a:p>
            <a:pPr eaLnBrk="1" hangingPunct="1"/>
            <a:endParaRPr lang="en-US" altLang="ko-KR" sz="3200" b="1" dirty="0">
              <a:ea typeface="굴림" panose="020B0600000101010101" pitchFamily="50" charset="-127"/>
            </a:endParaRPr>
          </a:p>
          <a:p>
            <a:pPr eaLnBrk="1" hangingPunct="1"/>
            <a:endParaRPr lang="en-US" altLang="ko-KR" sz="3200" b="1" dirty="0">
              <a:ea typeface="굴림" panose="020B0600000101010101" pitchFamily="50" charset="-127"/>
            </a:endParaRPr>
          </a:p>
          <a:p>
            <a:pPr eaLnBrk="1" hangingPunct="1">
              <a:buFontTx/>
              <a:buChar char="•"/>
            </a:pPr>
            <a:r>
              <a:rPr lang="en-US" altLang="ko-KR" dirty="0">
                <a:ea typeface="굴림" panose="020B0600000101010101" pitchFamily="50" charset="-127"/>
              </a:rPr>
              <a:t> No more than 1 page</a:t>
            </a:r>
          </a:p>
          <a:p>
            <a:pPr eaLnBrk="1" hangingPunct="1">
              <a:buFontTx/>
              <a:buChar char="•"/>
            </a:pPr>
            <a:endParaRPr lang="en-US" altLang="ko-KR" dirty="0">
              <a:ea typeface="굴림" panose="020B0600000101010101" pitchFamily="50" charset="-127"/>
            </a:endParaRPr>
          </a:p>
          <a:p>
            <a:pPr eaLnBrk="1" hangingPunct="1">
              <a:buFontTx/>
              <a:buChar char="•"/>
            </a:pPr>
            <a:r>
              <a:rPr lang="en-US" altLang="ko-KR" dirty="0">
                <a:ea typeface="굴림" panose="020B0600000101010101" pitchFamily="50" charset="-127"/>
              </a:rPr>
              <a:t> Standard fonts, size between 10-14, single spaced</a:t>
            </a:r>
          </a:p>
          <a:p>
            <a:pPr eaLnBrk="1" hangingPunct="1">
              <a:buFontTx/>
              <a:buChar char="•"/>
            </a:pPr>
            <a:endParaRPr lang="en-US" altLang="ko-KR" dirty="0">
              <a:ea typeface="굴림" panose="020B0600000101010101" pitchFamily="50" charset="-127"/>
            </a:endParaRPr>
          </a:p>
          <a:p>
            <a:pPr eaLnBrk="1" hangingPunct="1">
              <a:buFontTx/>
              <a:buChar char="•"/>
            </a:pPr>
            <a:r>
              <a:rPr lang="en-US" altLang="ko-KR" dirty="0">
                <a:ea typeface="굴림" panose="020B0600000101010101" pitchFamily="50" charset="-127"/>
              </a:rPr>
              <a:t> Print on Quality paper either white or off white</a:t>
            </a:r>
          </a:p>
          <a:p>
            <a:pPr eaLnBrk="1" hangingPunct="1">
              <a:buFontTx/>
              <a:buChar char="•"/>
            </a:pPr>
            <a:endParaRPr lang="en-US" altLang="ko-KR" dirty="0">
              <a:ea typeface="굴림" panose="020B0600000101010101" pitchFamily="50" charset="-127"/>
            </a:endParaRPr>
          </a:p>
          <a:p>
            <a:pPr eaLnBrk="1" hangingPunct="1">
              <a:buFontTx/>
              <a:buChar char="•"/>
            </a:pPr>
            <a:r>
              <a:rPr lang="en-US" altLang="ko-KR" dirty="0">
                <a:ea typeface="굴림" panose="020B0600000101010101" pitchFamily="50" charset="-127"/>
              </a:rPr>
              <a:t> Make a pdf. if emailing to avoid track changes showing up</a:t>
            </a:r>
          </a:p>
          <a:p>
            <a:pPr eaLnBrk="1" hangingPunct="1">
              <a:buFontTx/>
              <a:buChar char="•"/>
            </a:pPr>
            <a:endParaRPr lang="en-US" altLang="ko-KR" dirty="0">
              <a:ea typeface="굴림" panose="020B0600000101010101" pitchFamily="50" charset="-127"/>
            </a:endParaRPr>
          </a:p>
          <a:p>
            <a:pPr eaLnBrk="1" hangingPunct="1">
              <a:buFontTx/>
              <a:buChar char="•"/>
            </a:pPr>
            <a:r>
              <a:rPr lang="en-US" altLang="ko-KR" dirty="0">
                <a:ea typeface="굴림" panose="020B0600000101010101" pitchFamily="50" charset="-127"/>
              </a:rPr>
              <a:t> Strive for neatness and personality</a:t>
            </a:r>
          </a:p>
          <a:p>
            <a:pPr eaLnBrk="1" hangingPunct="1"/>
            <a:endParaRPr lang="en-US" altLang="ko-KR" dirty="0">
              <a:ea typeface="굴림" panose="020B0600000101010101" pitchFamily="50" charset="-127"/>
            </a:endParaRPr>
          </a:p>
        </p:txBody>
      </p:sp>
      <p:pic>
        <p:nvPicPr>
          <p:cNvPr id="6149" name="Picture 11" descr="http://images.supersport.com/Usain-Bolt-start-960x54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6379" y="497579"/>
            <a:ext cx="5029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12"/>
          <p:cNvSpPr txBox="1">
            <a:spLocks noChangeArrowheads="1"/>
          </p:cNvSpPr>
          <p:nvPr/>
        </p:nvSpPr>
        <p:spPr bwMode="auto">
          <a:xfrm>
            <a:off x="5029200" y="457201"/>
            <a:ext cx="4495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ko-KR" sz="4000" b="1" u="sng">
                <a:solidFill>
                  <a:schemeClr val="bg1"/>
                </a:solidFill>
                <a:ea typeface="굴림" panose="020B0600000101010101" pitchFamily="50" charset="-127"/>
              </a:rPr>
              <a:t>       J O B	</a:t>
            </a:r>
            <a:r>
              <a:rPr lang="en-US" altLang="ko-KR" sz="4000" b="1" u="sng">
                <a:ea typeface="굴림" panose="020B0600000101010101" pitchFamily="50" charset="-127"/>
              </a:rPr>
              <a:t>   </a:t>
            </a:r>
          </a:p>
        </p:txBody>
      </p:sp>
    </p:spTree>
    <p:extLst>
      <p:ext uri="{BB962C8B-B14F-4D97-AF65-F5344CB8AC3E}">
        <p14:creationId xmlns:p14="http://schemas.microsoft.com/office/powerpoint/2010/main" val="621704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슬라이드 번호 개체 틀 3"/>
          <p:cNvSpPr>
            <a:spLocks noGrp="1"/>
          </p:cNvSpPr>
          <p:nvPr>
            <p:ph type="sldNum" sz="quarter" idx="12"/>
          </p:nvPr>
        </p:nvSpPr>
        <p:spPr>
          <a:noFill/>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DB23292D-CAA3-4D0A-9FF2-80660C389F9C}" type="slidenum">
              <a:rPr lang="en-US" altLang="ko-KR" sz="1400"/>
              <a:pPr/>
              <a:t>12</a:t>
            </a:fld>
            <a:endParaRPr lang="en-US" altLang="ko-KR" sz="1400"/>
          </a:p>
        </p:txBody>
      </p:sp>
      <p:grpSp>
        <p:nvGrpSpPr>
          <p:cNvPr id="10254" name="Group 14"/>
          <p:cNvGrpSpPr>
            <a:grpSpLocks/>
          </p:cNvGrpSpPr>
          <p:nvPr/>
        </p:nvGrpSpPr>
        <p:grpSpPr bwMode="auto">
          <a:xfrm>
            <a:off x="1905000" y="2667000"/>
            <a:ext cx="8305800" cy="4764088"/>
            <a:chOff x="240" y="1680"/>
            <a:chExt cx="5232" cy="3001"/>
          </a:xfrm>
        </p:grpSpPr>
        <p:sp>
          <p:nvSpPr>
            <p:cNvPr id="7176" name="Text Box 3"/>
            <p:cNvSpPr txBox="1">
              <a:spLocks noChangeArrowheads="1"/>
            </p:cNvSpPr>
            <p:nvPr/>
          </p:nvSpPr>
          <p:spPr bwMode="auto">
            <a:xfrm>
              <a:off x="240" y="1680"/>
              <a:ext cx="5232"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ko-KR" b="1" dirty="0">
                  <a:latin typeface="inherit"/>
                  <a:ea typeface="굴림" panose="020B0600000101010101" pitchFamily="50" charset="-127"/>
                </a:rPr>
                <a:t>Some skill keywords include:</a:t>
              </a:r>
              <a:r>
                <a:rPr lang="en-US" altLang="ko-KR" dirty="0">
                  <a:latin typeface="inherit"/>
                  <a:ea typeface="굴림" panose="020B0600000101010101" pitchFamily="50" charset="-127"/>
                </a:rPr>
                <a:t> wrote, planned, programmed, designed, provided, created, built, enabled, taught and trained. </a:t>
              </a:r>
              <a:endParaRPr lang="en-US" altLang="ko-KR" dirty="0">
                <a:ea typeface="굴림" panose="020B0600000101010101" pitchFamily="50" charset="-127"/>
              </a:endParaRPr>
            </a:p>
          </p:txBody>
        </p:sp>
        <p:sp>
          <p:nvSpPr>
            <p:cNvPr id="7177" name="Text Box 5"/>
            <p:cNvSpPr txBox="1">
              <a:spLocks noChangeArrowheads="1"/>
            </p:cNvSpPr>
            <p:nvPr/>
          </p:nvSpPr>
          <p:spPr bwMode="auto">
            <a:xfrm>
              <a:off x="240" y="2304"/>
              <a:ext cx="5184" cy="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ko-KR" b="1" dirty="0" smtClean="0">
                <a:latin typeface="inherit"/>
                <a:ea typeface="굴림" panose="020B0600000101010101" pitchFamily="50" charset="-127"/>
              </a:endParaRPr>
            </a:p>
            <a:p>
              <a:pPr eaLnBrk="1" hangingPunct="1"/>
              <a:r>
                <a:rPr lang="en-US" altLang="ko-KR" b="1" dirty="0" smtClean="0">
                  <a:latin typeface="inherit"/>
                  <a:ea typeface="굴림" panose="020B0600000101010101" pitchFamily="50" charset="-127"/>
                </a:rPr>
                <a:t>Some </a:t>
              </a:r>
              <a:r>
                <a:rPr lang="en-US" altLang="ko-KR" b="1" dirty="0">
                  <a:latin typeface="inherit"/>
                  <a:ea typeface="굴림" panose="020B0600000101010101" pitchFamily="50" charset="-127"/>
                </a:rPr>
                <a:t>results oriented keywords include:</a:t>
              </a:r>
              <a:r>
                <a:rPr lang="en-US" altLang="ko-KR" dirty="0">
                  <a:latin typeface="inherit"/>
                  <a:ea typeface="굴림" panose="020B0600000101010101" pitchFamily="50" charset="-127"/>
                </a:rPr>
                <a:t> increased, reduced, redesigned, upgraded, initiated, implemented,  generated and produced. </a:t>
              </a:r>
            </a:p>
          </p:txBody>
        </p:sp>
        <p:sp>
          <p:nvSpPr>
            <p:cNvPr id="7178" name="Text Box 7"/>
            <p:cNvSpPr txBox="1">
              <a:spLocks noChangeArrowheads="1"/>
            </p:cNvSpPr>
            <p:nvPr/>
          </p:nvSpPr>
          <p:spPr bwMode="auto">
            <a:xfrm>
              <a:off x="240" y="3227"/>
              <a:ext cx="5136" cy="1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endParaRPr lang="en-US" altLang="ko-KR" b="1" dirty="0" smtClean="0">
                <a:latin typeface="inherit"/>
                <a:ea typeface="굴림" panose="020B0600000101010101" pitchFamily="50" charset="-127"/>
              </a:endParaRPr>
            </a:p>
            <a:p>
              <a:pPr eaLnBrk="1" hangingPunct="1">
                <a:spcBef>
                  <a:spcPct val="50000"/>
                </a:spcBef>
              </a:pPr>
              <a:r>
                <a:rPr lang="en-US" altLang="ko-KR" b="1" dirty="0" smtClean="0">
                  <a:latin typeface="inherit"/>
                  <a:ea typeface="굴림" panose="020B0600000101010101" pitchFamily="50" charset="-127"/>
                </a:rPr>
                <a:t>Some </a:t>
              </a:r>
              <a:r>
                <a:rPr lang="en-US" altLang="ko-KR" b="1" dirty="0">
                  <a:latin typeface="inherit"/>
                  <a:ea typeface="굴림" panose="020B0600000101010101" pitchFamily="50" charset="-127"/>
                </a:rPr>
                <a:t>recognition related keywords include:</a:t>
              </a:r>
              <a:r>
                <a:rPr lang="en-US" altLang="ko-KR" dirty="0">
                  <a:latin typeface="inherit"/>
                  <a:ea typeface="굴림" panose="020B0600000101010101" pitchFamily="50" charset="-127"/>
                </a:rPr>
                <a:t> honored, awarded, promoted, selected, lauded for, recognized, chosen and credited. </a:t>
              </a:r>
            </a:p>
            <a:p>
              <a:pPr eaLnBrk="1" hangingPunct="1">
                <a:spcBef>
                  <a:spcPct val="50000"/>
                </a:spcBef>
              </a:pPr>
              <a:endParaRPr lang="en-US" altLang="ko-KR" dirty="0">
                <a:ea typeface="굴림" panose="020B0600000101010101" pitchFamily="50" charset="-127"/>
              </a:endParaRPr>
            </a:p>
          </p:txBody>
        </p:sp>
      </p:grpSp>
      <p:grpSp>
        <p:nvGrpSpPr>
          <p:cNvPr id="7172" name="Group 13"/>
          <p:cNvGrpSpPr>
            <a:grpSpLocks/>
          </p:cNvGrpSpPr>
          <p:nvPr/>
        </p:nvGrpSpPr>
        <p:grpSpPr bwMode="auto">
          <a:xfrm>
            <a:off x="1524000" y="0"/>
            <a:ext cx="8915400" cy="2209800"/>
            <a:chOff x="0" y="0"/>
            <a:chExt cx="5616" cy="1392"/>
          </a:xfrm>
        </p:grpSpPr>
        <p:sp>
          <p:nvSpPr>
            <p:cNvPr id="7173" name="Text Box 2"/>
            <p:cNvSpPr txBox="1">
              <a:spLocks noChangeArrowheads="1"/>
            </p:cNvSpPr>
            <p:nvPr/>
          </p:nvSpPr>
          <p:spPr bwMode="auto">
            <a:xfrm>
              <a:off x="1335" y="432"/>
              <a:ext cx="3177" cy="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ko-KR" sz="3200" b="1" u="sng">
                  <a:solidFill>
                    <a:srgbClr val="339933"/>
                  </a:solidFill>
                  <a:latin typeface="Snap ITC" panose="04040A07060A02020202" pitchFamily="82" charset="0"/>
                  <a:ea typeface="굴림" panose="020B0600000101010101" pitchFamily="50" charset="-127"/>
                </a:rPr>
                <a:t>USE KEYWORDS</a:t>
              </a:r>
              <a:r>
                <a:rPr lang="en-US" altLang="ko-KR" b="1">
                  <a:ea typeface="굴림" panose="020B0600000101010101" pitchFamily="50" charset="-127"/>
                </a:rPr>
                <a:t> </a:t>
              </a:r>
            </a:p>
            <a:p>
              <a:pPr algn="ctr" eaLnBrk="1" hangingPunct="1"/>
              <a:r>
                <a:rPr lang="en-US" altLang="ko-KR" b="1">
                  <a:ea typeface="굴림" panose="020B0600000101010101" pitchFamily="50" charset="-127"/>
                </a:rPr>
                <a:t>from the job description in your </a:t>
              </a:r>
            </a:p>
            <a:p>
              <a:pPr algn="ctr" eaLnBrk="1" hangingPunct="1"/>
              <a:r>
                <a:rPr lang="en-US" altLang="ko-KR" b="1">
                  <a:ea typeface="굴림" panose="020B0600000101010101" pitchFamily="50" charset="-127"/>
                </a:rPr>
                <a:t>Cover Letter and Resume</a:t>
              </a:r>
            </a:p>
          </p:txBody>
        </p:sp>
        <p:pic>
          <p:nvPicPr>
            <p:cNvPr id="7174" name="Picture 10" descr="http://billramseyrealtors.com/wp-content/uploads/2012/09/Key-Succes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84"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2" descr="http://coachdawnwrites.com/wp-content/uploads/2011/08/key-to-succes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4" y="0"/>
              <a:ext cx="1392"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131927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0254"/>
                                        </p:tgtEl>
                                        <p:attrNameLst>
                                          <p:attrName>style.visibility</p:attrName>
                                        </p:attrNameLst>
                                      </p:cBhvr>
                                      <p:to>
                                        <p:strVal val="visible"/>
                                      </p:to>
                                    </p:set>
                                    <p:anim calcmode="lin" valueType="num">
                                      <p:cBhvr additive="base">
                                        <p:cTn id="7" dur="500" fill="hold"/>
                                        <p:tgtEl>
                                          <p:spTgt spid="10254"/>
                                        </p:tgtEl>
                                        <p:attrNameLst>
                                          <p:attrName>ppt_x</p:attrName>
                                        </p:attrNameLst>
                                      </p:cBhvr>
                                      <p:tavLst>
                                        <p:tav tm="0">
                                          <p:val>
                                            <p:strVal val="0-#ppt_w/2"/>
                                          </p:val>
                                        </p:tav>
                                        <p:tav tm="100000">
                                          <p:val>
                                            <p:strVal val="#ppt_x"/>
                                          </p:val>
                                        </p:tav>
                                      </p:tavLst>
                                    </p:anim>
                                    <p:anim calcmode="lin" valueType="num">
                                      <p:cBhvr additive="base">
                                        <p:cTn id="8" dur="500" fill="hold"/>
                                        <p:tgtEl>
                                          <p:spTgt spid="102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81579" y="266700"/>
            <a:ext cx="7772400" cy="1828800"/>
          </a:xfrm>
        </p:spPr>
        <p:txBody>
          <a:bodyPr anchor="ctr"/>
          <a:lstStyle/>
          <a:p>
            <a:pPr eaLnBrk="1" hangingPunct="1"/>
            <a:r>
              <a:rPr lang="en-US" altLang="ko-KR" sz="4400" dirty="0">
                <a:solidFill>
                  <a:schemeClr val="accent2"/>
                </a:solidFill>
                <a:latin typeface="Snap ITC" panose="04040A07060A02020202" pitchFamily="82" charset="0"/>
                <a:ea typeface="굴림" panose="020B0600000101010101" pitchFamily="50" charset="-127"/>
              </a:rPr>
              <a:t>Do’s and        Don’ts </a:t>
            </a:r>
            <a:br>
              <a:rPr lang="en-US" altLang="ko-KR" sz="4400" dirty="0">
                <a:solidFill>
                  <a:schemeClr val="accent2"/>
                </a:solidFill>
                <a:latin typeface="Snap ITC" panose="04040A07060A02020202" pitchFamily="82" charset="0"/>
                <a:ea typeface="굴림" panose="020B0600000101010101" pitchFamily="50" charset="-127"/>
              </a:rPr>
            </a:br>
            <a:r>
              <a:rPr lang="en-US" altLang="ko-KR" sz="4400" dirty="0">
                <a:solidFill>
                  <a:schemeClr val="accent2"/>
                </a:solidFill>
                <a:latin typeface="Snap ITC" panose="04040A07060A02020202" pitchFamily="82" charset="0"/>
                <a:ea typeface="굴림" panose="020B0600000101010101" pitchFamily="50" charset="-127"/>
              </a:rPr>
              <a:t>of writing a </a:t>
            </a:r>
            <a:br>
              <a:rPr lang="en-US" altLang="ko-KR" sz="4400" dirty="0">
                <a:solidFill>
                  <a:schemeClr val="accent2"/>
                </a:solidFill>
                <a:latin typeface="Snap ITC" panose="04040A07060A02020202" pitchFamily="82" charset="0"/>
                <a:ea typeface="굴림" panose="020B0600000101010101" pitchFamily="50" charset="-127"/>
              </a:rPr>
            </a:br>
            <a:r>
              <a:rPr lang="en-US" altLang="ko-KR" sz="4400" dirty="0">
                <a:solidFill>
                  <a:schemeClr val="accent2"/>
                </a:solidFill>
                <a:latin typeface="Snap ITC" panose="04040A07060A02020202" pitchFamily="82" charset="0"/>
                <a:ea typeface="굴림" panose="020B0600000101010101" pitchFamily="50" charset="-127"/>
              </a:rPr>
              <a:t>cover letter</a:t>
            </a:r>
          </a:p>
        </p:txBody>
      </p:sp>
      <p:sp>
        <p:nvSpPr>
          <p:cNvPr id="8195" name="Rectangle 3"/>
          <p:cNvSpPr>
            <a:spLocks noGrp="1" noChangeArrowheads="1"/>
          </p:cNvSpPr>
          <p:nvPr>
            <p:ph type="subTitle" idx="1"/>
          </p:nvPr>
        </p:nvSpPr>
        <p:spPr>
          <a:xfrm>
            <a:off x="2770991" y="2590800"/>
            <a:ext cx="6400800" cy="3352800"/>
          </a:xfrm>
        </p:spPr>
        <p:txBody>
          <a:bodyPr>
            <a:normAutofit fontScale="92500" lnSpcReduction="20000"/>
          </a:bodyPr>
          <a:lstStyle/>
          <a:p>
            <a:pPr eaLnBrk="1" hangingPunct="1"/>
            <a:r>
              <a:rPr lang="en-US" altLang="ko-KR" sz="4400" b="1" dirty="0">
                <a:latin typeface="Snap ITC" panose="04040A07060A02020202" pitchFamily="82" charset="0"/>
                <a:ea typeface="굴림" panose="020B0600000101010101" pitchFamily="50" charset="-127"/>
              </a:rPr>
              <a:t>DON’T SEND</a:t>
            </a:r>
          </a:p>
          <a:p>
            <a:pPr eaLnBrk="1" hangingPunct="1"/>
            <a:r>
              <a:rPr lang="en-US" altLang="ko-KR" sz="3200" dirty="0">
                <a:ea typeface="굴림" panose="020B0600000101010101" pitchFamily="50" charset="-127"/>
              </a:rPr>
              <a:t> </a:t>
            </a:r>
            <a:r>
              <a:rPr lang="en-US" altLang="ko-KR" sz="4000" b="1" dirty="0">
                <a:solidFill>
                  <a:srgbClr val="FF0000"/>
                </a:solidFill>
                <a:ea typeface="굴림" panose="020B0600000101010101" pitchFamily="50" charset="-127"/>
              </a:rPr>
              <a:t>A Cover letter with errors</a:t>
            </a:r>
          </a:p>
          <a:p>
            <a:pPr eaLnBrk="1" hangingPunct="1"/>
            <a:endParaRPr lang="en-US" altLang="ko-KR" sz="4800" b="1" dirty="0" smtClean="0">
              <a:latin typeface="Snap ITC" panose="04040A07060A02020202" pitchFamily="82" charset="0"/>
              <a:ea typeface="굴림" panose="020B0600000101010101" pitchFamily="50" charset="-127"/>
            </a:endParaRPr>
          </a:p>
          <a:p>
            <a:pPr eaLnBrk="1" hangingPunct="1"/>
            <a:r>
              <a:rPr lang="en-US" altLang="ko-KR" sz="4800" b="1" dirty="0" smtClean="0">
                <a:latin typeface="Snap ITC" panose="04040A07060A02020202" pitchFamily="82" charset="0"/>
                <a:ea typeface="굴림" panose="020B0600000101010101" pitchFamily="50" charset="-127"/>
              </a:rPr>
              <a:t>DO </a:t>
            </a:r>
            <a:r>
              <a:rPr lang="en-US" altLang="ko-KR" sz="4800" b="1" dirty="0">
                <a:latin typeface="Snap ITC" panose="04040A07060A02020202" pitchFamily="82" charset="0"/>
                <a:ea typeface="굴림" panose="020B0600000101010101" pitchFamily="50" charset="-127"/>
              </a:rPr>
              <a:t>CHECK</a:t>
            </a:r>
            <a:r>
              <a:rPr lang="en-US" altLang="ko-KR" sz="3200" dirty="0">
                <a:ea typeface="굴림" panose="020B0600000101010101" pitchFamily="50" charset="-127"/>
                <a:hlinkClick r:id="rId2"/>
              </a:rPr>
              <a:t> </a:t>
            </a:r>
            <a:endParaRPr lang="en-US" altLang="ko-KR" sz="3200" dirty="0">
              <a:ea typeface="굴림" panose="020B0600000101010101" pitchFamily="50" charset="-127"/>
            </a:endParaRPr>
          </a:p>
          <a:p>
            <a:pPr eaLnBrk="1" hangingPunct="1"/>
            <a:r>
              <a:rPr lang="en-US" altLang="ko-KR" sz="4400" b="1" dirty="0">
                <a:solidFill>
                  <a:srgbClr val="339933"/>
                </a:solidFill>
                <a:ea typeface="굴림" panose="020B0600000101010101" pitchFamily="50" charset="-127"/>
              </a:rPr>
              <a:t>Grammar &amp; spelling</a:t>
            </a:r>
          </a:p>
        </p:txBody>
      </p:sp>
      <p:pic>
        <p:nvPicPr>
          <p:cNvPr id="8196" name="Picture 5" descr="http://triangulations.files.wordpress.com/2010/06/no-sign.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7" descr="http://www.clker.com/cliparts/e/3/9/7/1245686792938124914raemi_Check_mark.svg.med.png">
            <a:hlinkClick r:id="rId2"/>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4267201"/>
            <a:ext cx="533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8" descr="http://triangulations.files.wordpress.com/2010/06/no-sign.png">
            <a:hlinkClick r:id="rId3"/>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95800" y="2667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9" descr="http://triangulations.files.wordpress.com/2010/06/no-sign.png">
            <a:hlinkClick r:id="rId3"/>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25000" y="25908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0" descr="http://www.clker.com/cliparts/e/3/9/7/1245686792938124914raemi_Check_mark.svg.med.png">
            <a:hlinkClick r:id="rId2"/>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72600" y="4191000"/>
            <a:ext cx="6096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2" descr="http://t3.gstatic.com/images?q=tbn:ANd9GcSbQtQmLdwll8ZSbCprMeUu0X_y1hnOpbcX3rnyYcXxTfLpHDsWzQ">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2500257"/>
            <a:ext cx="2667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23331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2205770" y="166256"/>
            <a:ext cx="7878365" cy="6172200"/>
          </a:xfrm>
        </p:spPr>
        <p:txBody>
          <a:bodyPr anchor="ctr"/>
          <a:lstStyle/>
          <a:p>
            <a:pPr algn="l" eaLnBrk="1" hangingPunct="1"/>
            <a:r>
              <a:rPr lang="en-US" altLang="ko-KR" sz="4800" b="1" dirty="0">
                <a:latin typeface="Snap ITC" panose="04040A07060A02020202" pitchFamily="82" charset="0"/>
                <a:ea typeface="굴림" panose="020B0600000101010101" pitchFamily="50" charset="-127"/>
              </a:rPr>
              <a:t>  </a:t>
            </a:r>
            <a:r>
              <a:rPr lang="en-US" altLang="ko-KR" sz="4800" b="1" u="sng" dirty="0">
                <a:latin typeface="Snap ITC" panose="04040A07060A02020202" pitchFamily="82" charset="0"/>
                <a:ea typeface="굴림" panose="020B0600000101010101" pitchFamily="50" charset="-127"/>
              </a:rPr>
              <a:t>DON’T SEND</a:t>
            </a:r>
            <a:br>
              <a:rPr lang="en-US" altLang="ko-KR" sz="4800" b="1" u="sng" dirty="0">
                <a:latin typeface="Snap ITC" panose="04040A07060A02020202" pitchFamily="82" charset="0"/>
                <a:ea typeface="굴림" panose="020B0600000101010101" pitchFamily="50" charset="-127"/>
              </a:rPr>
            </a:br>
            <a:r>
              <a:rPr lang="en-US" altLang="ko-KR" sz="4800" b="1" dirty="0">
                <a:latin typeface="Snap ITC" panose="04040A07060A02020202" pitchFamily="82" charset="0"/>
                <a:ea typeface="굴림" panose="020B0600000101010101" pitchFamily="50" charset="-127"/>
              </a:rPr>
              <a:t> </a:t>
            </a:r>
            <a:r>
              <a:rPr lang="en-US" altLang="ko-KR" sz="3600" b="1" dirty="0">
                <a:latin typeface="Snap ITC" panose="04040A07060A02020202" pitchFamily="82" charset="0"/>
                <a:ea typeface="굴림" panose="020B0600000101010101" pitchFamily="50" charset="-127"/>
              </a:rPr>
              <a:t>  </a:t>
            </a:r>
            <a:r>
              <a:rPr lang="en-US" altLang="ko-KR" sz="3600" b="1" dirty="0">
                <a:solidFill>
                  <a:srgbClr val="FF0000"/>
                </a:solidFill>
                <a:ea typeface="굴림" panose="020B0600000101010101" pitchFamily="50" charset="-127"/>
              </a:rPr>
              <a:t>A Generic cover letter</a:t>
            </a:r>
            <a:br>
              <a:rPr lang="en-US" altLang="ko-KR" sz="3600" b="1" dirty="0">
                <a:solidFill>
                  <a:srgbClr val="FF0000"/>
                </a:solidFill>
                <a:ea typeface="굴림" panose="020B0600000101010101" pitchFamily="50" charset="-127"/>
              </a:rPr>
            </a:br>
            <a:r>
              <a:rPr lang="en-US" altLang="ko-KR" sz="3600" b="1" dirty="0">
                <a:solidFill>
                  <a:srgbClr val="FF0000"/>
                </a:solidFill>
                <a:ea typeface="굴림" panose="020B0600000101010101" pitchFamily="50" charset="-127"/>
              </a:rPr>
              <a:t>   </a:t>
            </a:r>
            <a:r>
              <a:rPr lang="en-US" altLang="ko-KR" sz="3200" b="1" dirty="0">
                <a:solidFill>
                  <a:srgbClr val="FF0000"/>
                </a:solidFill>
                <a:ea typeface="굴림" panose="020B0600000101010101" pitchFamily="50" charset="-127"/>
              </a:rPr>
              <a:t>This is not one size fits all!!</a:t>
            </a:r>
            <a:r>
              <a:rPr lang="en-US" altLang="ko-KR" sz="4400" b="1" dirty="0">
                <a:solidFill>
                  <a:srgbClr val="FF0000"/>
                </a:solidFill>
                <a:ea typeface="굴림" panose="020B0600000101010101" pitchFamily="50" charset="-127"/>
              </a:rPr>
              <a:t/>
            </a:r>
            <a:br>
              <a:rPr lang="en-US" altLang="ko-KR" sz="4400" b="1" dirty="0">
                <a:solidFill>
                  <a:srgbClr val="FF0000"/>
                </a:solidFill>
                <a:ea typeface="굴림" panose="020B0600000101010101" pitchFamily="50" charset="-127"/>
              </a:rPr>
            </a:br>
            <a:r>
              <a:rPr lang="en-US" altLang="ko-KR" sz="4400" b="1" dirty="0">
                <a:solidFill>
                  <a:srgbClr val="FF0000"/>
                </a:solidFill>
                <a:ea typeface="굴림" panose="020B0600000101010101" pitchFamily="50" charset="-127"/>
              </a:rPr>
              <a:t/>
            </a:r>
            <a:br>
              <a:rPr lang="en-US" altLang="ko-KR" sz="4400" b="1" dirty="0">
                <a:solidFill>
                  <a:srgbClr val="FF0000"/>
                </a:solidFill>
                <a:ea typeface="굴림" panose="020B0600000101010101" pitchFamily="50" charset="-127"/>
              </a:rPr>
            </a:br>
            <a:r>
              <a:rPr lang="en-US" altLang="ko-KR" sz="4400" b="1" dirty="0">
                <a:solidFill>
                  <a:srgbClr val="FF0000"/>
                </a:solidFill>
                <a:ea typeface="굴림" panose="020B0600000101010101" pitchFamily="50" charset="-127"/>
              </a:rPr>
              <a:t>          </a:t>
            </a:r>
            <a:r>
              <a:rPr lang="en-US" altLang="ko-KR" sz="4800" b="1" u="sng" dirty="0" smtClean="0">
                <a:latin typeface="Snap ITC" panose="04040A07060A02020202" pitchFamily="82" charset="0"/>
                <a:ea typeface="굴림" panose="020B0600000101010101" pitchFamily="50" charset="-127"/>
              </a:rPr>
              <a:t>DO </a:t>
            </a:r>
            <a:r>
              <a:rPr lang="en-US" altLang="ko-KR" sz="4800" b="1" u="sng" dirty="0">
                <a:latin typeface="Snap ITC" panose="04040A07060A02020202" pitchFamily="82" charset="0"/>
                <a:ea typeface="굴림" panose="020B0600000101010101" pitchFamily="50" charset="-127"/>
              </a:rPr>
              <a:t>MENTION</a:t>
            </a:r>
            <a:r>
              <a:rPr lang="en-US" altLang="ko-KR" sz="4400" dirty="0">
                <a:ea typeface="굴림" panose="020B0600000101010101" pitchFamily="50" charset="-127"/>
                <a:hlinkClick r:id="rId2"/>
              </a:rPr>
              <a:t> </a:t>
            </a:r>
            <a:r>
              <a:rPr lang="en-US" altLang="ko-KR" sz="4400" dirty="0">
                <a:ea typeface="굴림" panose="020B0600000101010101" pitchFamily="50" charset="-127"/>
              </a:rPr>
              <a:t/>
            </a:r>
            <a:br>
              <a:rPr lang="en-US" altLang="ko-KR" sz="4400" dirty="0">
                <a:ea typeface="굴림" panose="020B0600000101010101" pitchFamily="50" charset="-127"/>
              </a:rPr>
            </a:br>
            <a:r>
              <a:rPr lang="en-US" altLang="ko-KR" sz="4400" dirty="0">
                <a:ea typeface="굴림" panose="020B0600000101010101" pitchFamily="50" charset="-127"/>
              </a:rPr>
              <a:t>     </a:t>
            </a:r>
            <a:r>
              <a:rPr lang="en-US" altLang="ko-KR" sz="4000" b="1" dirty="0" smtClean="0">
                <a:solidFill>
                  <a:srgbClr val="339933"/>
                </a:solidFill>
                <a:ea typeface="굴림" panose="020B0600000101010101" pitchFamily="50" charset="-127"/>
              </a:rPr>
              <a:t>The</a:t>
            </a:r>
            <a:r>
              <a:rPr lang="en-US" altLang="ko-KR" sz="4000" dirty="0" smtClean="0">
                <a:ea typeface="굴림" panose="020B0600000101010101" pitchFamily="50" charset="-127"/>
              </a:rPr>
              <a:t> </a:t>
            </a:r>
            <a:r>
              <a:rPr lang="en-US" altLang="ko-KR" sz="4000" b="1" u="sng" dirty="0">
                <a:solidFill>
                  <a:srgbClr val="339933"/>
                </a:solidFill>
                <a:ea typeface="굴림" panose="020B0600000101010101" pitchFamily="50" charset="-127"/>
              </a:rPr>
              <a:t>Job</a:t>
            </a:r>
            <a:r>
              <a:rPr lang="en-US" altLang="ko-KR" sz="4000" b="1" dirty="0">
                <a:solidFill>
                  <a:srgbClr val="339933"/>
                </a:solidFill>
                <a:ea typeface="굴림" panose="020B0600000101010101" pitchFamily="50" charset="-127"/>
              </a:rPr>
              <a:t> you are applying for</a:t>
            </a:r>
            <a:br>
              <a:rPr lang="en-US" altLang="ko-KR" sz="4000" b="1" dirty="0">
                <a:solidFill>
                  <a:srgbClr val="339933"/>
                </a:solidFill>
                <a:ea typeface="굴림" panose="020B0600000101010101" pitchFamily="50" charset="-127"/>
              </a:rPr>
            </a:br>
            <a:r>
              <a:rPr lang="en-US" altLang="ko-KR" sz="4000" b="1" dirty="0">
                <a:solidFill>
                  <a:srgbClr val="339933"/>
                </a:solidFill>
                <a:ea typeface="굴림" panose="020B0600000101010101" pitchFamily="50" charset="-127"/>
              </a:rPr>
              <a:t>     </a:t>
            </a:r>
            <a:r>
              <a:rPr lang="en-US" altLang="ko-KR" sz="4000" b="1" u="sng" dirty="0" smtClean="0">
                <a:solidFill>
                  <a:srgbClr val="339933"/>
                </a:solidFill>
                <a:ea typeface="굴림" panose="020B0600000101010101" pitchFamily="50" charset="-127"/>
              </a:rPr>
              <a:t>Skills</a:t>
            </a:r>
            <a:r>
              <a:rPr lang="en-US" altLang="ko-KR" sz="4000" b="1" u="sng" dirty="0">
                <a:solidFill>
                  <a:srgbClr val="339933"/>
                </a:solidFill>
                <a:ea typeface="굴림" panose="020B0600000101010101" pitchFamily="50" charset="-127"/>
              </a:rPr>
              <a:t>, Experiences </a:t>
            </a:r>
            <a:r>
              <a:rPr lang="en-US" altLang="ko-KR" sz="4000" b="1" u="sng" dirty="0" smtClean="0">
                <a:solidFill>
                  <a:srgbClr val="339933"/>
                </a:solidFill>
                <a:ea typeface="굴림" panose="020B0600000101010101" pitchFamily="50" charset="-127"/>
              </a:rPr>
              <a:t>and Qualities</a:t>
            </a:r>
            <a:r>
              <a:rPr lang="en-US" altLang="ko-KR" sz="4000" b="1" dirty="0" smtClean="0">
                <a:solidFill>
                  <a:srgbClr val="339933"/>
                </a:solidFill>
                <a:ea typeface="굴림" panose="020B0600000101010101" pitchFamily="50" charset="-127"/>
              </a:rPr>
              <a:t> </a:t>
            </a:r>
            <a:r>
              <a:rPr lang="en-US" altLang="ko-KR" sz="4000" b="1" dirty="0">
                <a:solidFill>
                  <a:srgbClr val="339933"/>
                </a:solidFill>
                <a:ea typeface="굴림" panose="020B0600000101010101" pitchFamily="50" charset="-127"/>
              </a:rPr>
              <a:t>that would </a:t>
            </a:r>
            <a:r>
              <a:rPr lang="en-US" altLang="ko-KR" sz="4000" b="1" dirty="0" smtClean="0">
                <a:solidFill>
                  <a:srgbClr val="339933"/>
                </a:solidFill>
                <a:ea typeface="굴림" panose="020B0600000101010101" pitchFamily="50" charset="-127"/>
              </a:rPr>
              <a:t>best let you </a:t>
            </a:r>
            <a:r>
              <a:rPr lang="en-US" altLang="ko-KR" sz="4000" b="1" u="sng" dirty="0">
                <a:solidFill>
                  <a:srgbClr val="0066FF"/>
                </a:solidFill>
                <a:ea typeface="굴림" panose="020B0600000101010101" pitchFamily="50" charset="-127"/>
              </a:rPr>
              <a:t>STAND OUT</a:t>
            </a:r>
            <a:r>
              <a:rPr lang="en-US" altLang="ko-KR" sz="4800" b="1" dirty="0">
                <a:solidFill>
                  <a:srgbClr val="339933"/>
                </a:solidFill>
                <a:ea typeface="굴림" panose="020B0600000101010101" pitchFamily="50" charset="-127"/>
              </a:rPr>
              <a:t> </a:t>
            </a:r>
            <a:r>
              <a:rPr lang="en-US" altLang="ko-KR" sz="4000" b="1" dirty="0">
                <a:solidFill>
                  <a:srgbClr val="339933"/>
                </a:solidFill>
                <a:ea typeface="굴림" panose="020B0600000101010101" pitchFamily="50" charset="-127"/>
              </a:rPr>
              <a:t>at this job.</a:t>
            </a:r>
          </a:p>
        </p:txBody>
      </p:sp>
      <p:pic>
        <p:nvPicPr>
          <p:cNvPr id="9219" name="Picture 4" descr="http://triangulations.files.wordpress.com/2010/06/no-sign.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2286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5" descr="http://triangulations.files.wordpress.com/2010/06/no-sign.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5569" y="399257"/>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7" descr="http://www.clker.com/cliparts/e/3/9/7/1245686792938124914raemi_Check_mark.svg.med.png">
            <a:hlinkClick r:id="rId2"/>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6025" y="2981390"/>
            <a:ext cx="45720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9" descr="http://www.clker.com/cliparts/e/3/9/7/1245686792938124914raemi_Check_mark.svg.med.png">
            <a:hlinkClick r:id="rId2"/>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16745" y="2942225"/>
            <a:ext cx="533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Rectangle 12"/>
          <p:cNvSpPr>
            <a:spLocks noChangeArrowheads="1"/>
          </p:cNvSpPr>
          <p:nvPr/>
        </p:nvSpPr>
        <p:spPr bwMode="auto">
          <a:xfrm>
            <a:off x="1524000" y="20177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ko-KR">
                <a:ea typeface="굴림" panose="020B0600000101010101" pitchFamily="50" charset="-127"/>
              </a:rPr>
              <a:t> </a:t>
            </a:r>
          </a:p>
        </p:txBody>
      </p:sp>
      <p:sp>
        <p:nvSpPr>
          <p:cNvPr id="9226" name="Rectangle 13"/>
          <p:cNvSpPr>
            <a:spLocks noChangeArrowheads="1"/>
          </p:cNvSpPr>
          <p:nvPr/>
        </p:nvSpPr>
        <p:spPr bwMode="auto">
          <a:xfrm>
            <a:off x="1524000" y="2474914"/>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ko-KR" sz="2600" b="1">
              <a:ea typeface="굴림" panose="020B0600000101010101" pitchFamily="50" charset="-127"/>
            </a:endParaRPr>
          </a:p>
          <a:p>
            <a:endParaRPr lang="en-US" altLang="ko-KR">
              <a:ea typeface="굴림" panose="020B0600000101010101" pitchFamily="50" charset="-127"/>
            </a:endParaRPr>
          </a:p>
        </p:txBody>
      </p:sp>
      <p:pic>
        <p:nvPicPr>
          <p:cNvPr id="5135" name="Picture 15" descr="http://kevinjshannon.files.wordpress.com/2010/07/stand_out_in_a_crowd.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0" y="2774825"/>
            <a:ext cx="2000660" cy="2061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Picture 17" descr="http://imgs.sfgate.com/blogs/images/sfgate/sfmoms/2010/08/12/toobig_.jp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68978" y="147430"/>
            <a:ext cx="1902844" cy="2070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1620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1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슬라이드 번호 개체 틀 3"/>
          <p:cNvSpPr>
            <a:spLocks noGrp="1"/>
          </p:cNvSpPr>
          <p:nvPr>
            <p:ph type="sldNum" sz="quarter" idx="12"/>
          </p:nvPr>
        </p:nvSpPr>
        <p:spPr>
          <a:noFill/>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B160BD91-FF8D-4246-A26A-066E755EB835}" type="slidenum">
              <a:rPr lang="en-US" altLang="ko-KR" sz="1400"/>
              <a:pPr/>
              <a:t>15</a:t>
            </a:fld>
            <a:endParaRPr lang="en-US" altLang="ko-KR" sz="1400"/>
          </a:p>
        </p:txBody>
      </p:sp>
      <p:sp>
        <p:nvSpPr>
          <p:cNvPr id="10243" name="Rectangle 2"/>
          <p:cNvSpPr>
            <a:spLocks noChangeArrowheads="1"/>
          </p:cNvSpPr>
          <p:nvPr/>
        </p:nvSpPr>
        <p:spPr bwMode="auto">
          <a:xfrm>
            <a:off x="1811338" y="228601"/>
            <a:ext cx="8570912"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ko-KR" sz="4000" b="1" u="sng">
                <a:solidFill>
                  <a:schemeClr val="tx2"/>
                </a:solidFill>
                <a:latin typeface="Snap ITC" panose="04040A07060A02020202" pitchFamily="82" charset="0"/>
                <a:ea typeface="굴림" panose="020B0600000101010101" pitchFamily="50" charset="-127"/>
              </a:rPr>
              <a:t>DON’T SEND</a:t>
            </a:r>
            <a:r>
              <a:rPr lang="en-US" altLang="ko-KR" sz="6600" b="1">
                <a:solidFill>
                  <a:schemeClr val="tx2"/>
                </a:solidFill>
                <a:ea typeface="굴림" panose="020B0600000101010101" pitchFamily="50" charset="-127"/>
              </a:rPr>
              <a:t/>
            </a:r>
            <a:br>
              <a:rPr lang="en-US" altLang="ko-KR" sz="6600" b="1">
                <a:solidFill>
                  <a:schemeClr val="tx2"/>
                </a:solidFill>
                <a:ea typeface="굴림" panose="020B0600000101010101" pitchFamily="50" charset="-127"/>
              </a:rPr>
            </a:br>
            <a:r>
              <a:rPr lang="en-US" altLang="ko-KR" sz="4400">
                <a:solidFill>
                  <a:schemeClr val="tx2"/>
                </a:solidFill>
                <a:ea typeface="굴림" panose="020B0600000101010101" pitchFamily="50" charset="-127"/>
              </a:rPr>
              <a:t> </a:t>
            </a:r>
            <a:r>
              <a:rPr lang="en-US" altLang="ko-KR" sz="4400" b="1">
                <a:solidFill>
                  <a:srgbClr val="FF0000"/>
                </a:solidFill>
                <a:ea typeface="굴림" panose="020B0600000101010101" pitchFamily="50" charset="-127"/>
              </a:rPr>
              <a:t>A letter with the incorrect contact</a:t>
            </a:r>
          </a:p>
          <a:p>
            <a:pPr algn="ctr" eaLnBrk="1" hangingPunct="1"/>
            <a:r>
              <a:rPr lang="en-US" altLang="ko-KR" sz="4400" b="1">
                <a:solidFill>
                  <a:srgbClr val="FF0000"/>
                </a:solidFill>
                <a:ea typeface="굴림" panose="020B0600000101010101" pitchFamily="50" charset="-127"/>
              </a:rPr>
              <a:t>Or company</a:t>
            </a:r>
            <a:br>
              <a:rPr lang="en-US" altLang="ko-KR" sz="4400" b="1">
                <a:solidFill>
                  <a:srgbClr val="FF0000"/>
                </a:solidFill>
                <a:ea typeface="굴림" panose="020B0600000101010101" pitchFamily="50" charset="-127"/>
              </a:rPr>
            </a:br>
            <a:r>
              <a:rPr lang="en-US" altLang="ko-KR" sz="4400" b="1">
                <a:solidFill>
                  <a:srgbClr val="FF0000"/>
                </a:solidFill>
                <a:ea typeface="굴림" panose="020B0600000101010101" pitchFamily="50" charset="-127"/>
              </a:rPr>
              <a:t/>
            </a:r>
            <a:br>
              <a:rPr lang="en-US" altLang="ko-KR" sz="4400" b="1">
                <a:solidFill>
                  <a:srgbClr val="FF0000"/>
                </a:solidFill>
                <a:ea typeface="굴림" panose="020B0600000101010101" pitchFamily="50" charset="-127"/>
              </a:rPr>
            </a:br>
            <a:endParaRPr lang="en-US" altLang="ko-KR" sz="4400" b="1">
              <a:solidFill>
                <a:srgbClr val="FF0000"/>
              </a:solidFill>
              <a:ea typeface="굴림" panose="020B0600000101010101" pitchFamily="50" charset="-127"/>
            </a:endParaRPr>
          </a:p>
          <a:p>
            <a:pPr algn="ctr" eaLnBrk="1" hangingPunct="1"/>
            <a:r>
              <a:rPr lang="en-US" altLang="ko-KR" sz="4800" b="1" u="sng">
                <a:solidFill>
                  <a:schemeClr val="tx2"/>
                </a:solidFill>
                <a:latin typeface="Snap ITC" panose="04040A07060A02020202" pitchFamily="82" charset="0"/>
                <a:ea typeface="굴림" panose="020B0600000101010101" pitchFamily="50" charset="-127"/>
              </a:rPr>
              <a:t>DO</a:t>
            </a:r>
            <a:r>
              <a:rPr lang="en-US" altLang="ko-KR" sz="4400">
                <a:solidFill>
                  <a:schemeClr val="tx2"/>
                </a:solidFill>
                <a:ea typeface="굴림" panose="020B0600000101010101" pitchFamily="50" charset="-127"/>
                <a:hlinkClick r:id="rId2"/>
              </a:rPr>
              <a:t> </a:t>
            </a:r>
            <a:r>
              <a:rPr lang="en-US" altLang="ko-KR" sz="4400">
                <a:solidFill>
                  <a:schemeClr val="tx2"/>
                </a:solidFill>
                <a:ea typeface="굴림" panose="020B0600000101010101" pitchFamily="50" charset="-127"/>
              </a:rPr>
              <a:t/>
            </a:r>
            <a:br>
              <a:rPr lang="en-US" altLang="ko-KR" sz="4400">
                <a:solidFill>
                  <a:schemeClr val="tx2"/>
                </a:solidFill>
                <a:ea typeface="굴림" panose="020B0600000101010101" pitchFamily="50" charset="-127"/>
              </a:rPr>
            </a:br>
            <a:r>
              <a:rPr lang="en-US" altLang="ko-KR" sz="4400" b="1">
                <a:solidFill>
                  <a:srgbClr val="339933"/>
                </a:solidFill>
                <a:ea typeface="굴림" panose="020B0600000101010101" pitchFamily="50" charset="-127"/>
              </a:rPr>
              <a:t>Address it to the right person</a:t>
            </a:r>
          </a:p>
          <a:p>
            <a:pPr algn="ctr" eaLnBrk="1" hangingPunct="1"/>
            <a:r>
              <a:rPr lang="en-US" altLang="ko-KR" sz="4400" b="1">
                <a:solidFill>
                  <a:srgbClr val="339933"/>
                </a:solidFill>
                <a:ea typeface="굴림" panose="020B0600000101010101" pitchFamily="50" charset="-127"/>
              </a:rPr>
              <a:t>Make sure you use the right company name</a:t>
            </a:r>
            <a:endParaRPr lang="en-US" altLang="ko-KR" sz="4800" b="1">
              <a:solidFill>
                <a:srgbClr val="339933"/>
              </a:solidFill>
              <a:ea typeface="굴림" panose="020B0600000101010101" pitchFamily="50" charset="-127"/>
            </a:endParaRPr>
          </a:p>
        </p:txBody>
      </p:sp>
      <p:pic>
        <p:nvPicPr>
          <p:cNvPr id="10244" name="Picture 3" descr="http://triangulations.files.wordpress.com/2010/06/no-sign.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0" y="3048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 descr="http://triangulations.files.wordpress.com/2010/06/no-sign.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9600" y="3048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5" descr="http://www.clker.com/cliparts/e/3/9/7/1245686792938124914raemi_Check_mark.svg.med.png">
            <a:hlinkClick r:id="rId2"/>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4400" y="3733800"/>
            <a:ext cx="6096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6" descr="http://www.clker.com/cliparts/e/3/9/7/1245686792938124914raemi_Check_mark.svg.med.png">
            <a:hlinkClick r:id="rId2"/>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4200" y="3702050"/>
            <a:ext cx="6096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7" descr="http://www.clker.com/cliparts/e/3/9/7/1245686792938124914raemi_Check_mark.svg.med.png">
            <a:hlinkClick r:id="rId2"/>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2600" y="4343400"/>
            <a:ext cx="6096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8" descr="http://www.clker.com/cliparts/e/3/9/7/1245686792938124914raemi_Check_mark.svg.med.png">
            <a:hlinkClick r:id="rId2"/>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4953000"/>
            <a:ext cx="6858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2" descr="http://nbchardballtalk.files.wordpress.com/2012/06/jeff-manship-misspelling.jpg?w=348&amp;h=273">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24800" y="1676400"/>
            <a:ext cx="2743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9" name="Group 15"/>
          <p:cNvGrpSpPr>
            <a:grpSpLocks/>
          </p:cNvGrpSpPr>
          <p:nvPr/>
        </p:nvGrpSpPr>
        <p:grpSpPr bwMode="auto">
          <a:xfrm>
            <a:off x="1524000" y="1524000"/>
            <a:ext cx="9144000" cy="2743200"/>
            <a:chOff x="0" y="960"/>
            <a:chExt cx="5760" cy="1728"/>
          </a:xfrm>
        </p:grpSpPr>
        <p:pic>
          <p:nvPicPr>
            <p:cNvPr id="10252" name="Picture 10" descr="http://t0.gstatic.com/images?q=tbn:ANd9GcR0gm27Rgf-1pqddrmDQJa4VXiiO9dZkC5254n_50mEOgsD64dx">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960"/>
              <a:ext cx="1872"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13" descr="http://nbchardballtalk.files.wordpress.com/2012/06/jeff-manship-misspelling.jpg?w=348&amp;h=273">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 y="1056"/>
              <a:ext cx="1728" cy="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980531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슬라이드 번호 개체 틀 3"/>
          <p:cNvSpPr>
            <a:spLocks noGrp="1"/>
          </p:cNvSpPr>
          <p:nvPr>
            <p:ph type="sldNum" sz="quarter" idx="12"/>
          </p:nvPr>
        </p:nvSpPr>
        <p:spPr>
          <a:noFill/>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A8B7969A-696C-408D-BDB6-F2674F7D58B7}" type="slidenum">
              <a:rPr lang="en-US" altLang="ko-KR" sz="1400"/>
              <a:pPr/>
              <a:t>16</a:t>
            </a:fld>
            <a:endParaRPr lang="en-US" altLang="ko-KR" sz="1400"/>
          </a:p>
        </p:txBody>
      </p:sp>
      <p:sp>
        <p:nvSpPr>
          <p:cNvPr id="11267" name="Rectangle 2"/>
          <p:cNvSpPr>
            <a:spLocks noChangeArrowheads="1"/>
          </p:cNvSpPr>
          <p:nvPr/>
        </p:nvSpPr>
        <p:spPr bwMode="auto">
          <a:xfrm>
            <a:off x="1676400" y="0"/>
            <a:ext cx="8763000" cy="680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lang="en-US" altLang="ko-KR" sz="4000" b="1" u="sng">
                <a:latin typeface="Snap ITC" panose="04040A07060A02020202" pitchFamily="82" charset="0"/>
                <a:ea typeface="굴림" panose="020B0600000101010101" pitchFamily="50" charset="-127"/>
              </a:rPr>
              <a:t>DON’T USE</a:t>
            </a:r>
          </a:p>
          <a:p>
            <a:pPr algn="ctr" eaLnBrk="1" hangingPunct="1">
              <a:spcBef>
                <a:spcPct val="50000"/>
              </a:spcBef>
            </a:pPr>
            <a:r>
              <a:rPr lang="en-US" altLang="ko-KR" sz="3600" b="1">
                <a:solidFill>
                  <a:srgbClr val="FF0000"/>
                </a:solidFill>
                <a:ea typeface="굴림" panose="020B0600000101010101" pitchFamily="50" charset="-127"/>
              </a:rPr>
              <a:t>Informal greetings</a:t>
            </a:r>
          </a:p>
          <a:p>
            <a:pPr algn="ctr" eaLnBrk="1" hangingPunct="1">
              <a:spcBef>
                <a:spcPct val="50000"/>
              </a:spcBef>
            </a:pPr>
            <a:r>
              <a:rPr lang="en-US" altLang="ko-KR" sz="3600" b="1">
                <a:solidFill>
                  <a:srgbClr val="FF0000"/>
                </a:solidFill>
                <a:ea typeface="굴림" panose="020B0600000101010101" pitchFamily="50" charset="-127"/>
              </a:rPr>
              <a:t>Ex, Hey, What’s up? </a:t>
            </a:r>
            <a:r>
              <a:rPr lang="en-US" altLang="ko-KR" sz="3600">
                <a:solidFill>
                  <a:schemeClr val="tx2"/>
                </a:solidFill>
                <a:ea typeface="굴림" panose="020B0600000101010101" pitchFamily="50" charset="-127"/>
              </a:rPr>
              <a:t> </a:t>
            </a:r>
            <a:r>
              <a:rPr lang="en-US" altLang="ko-KR" sz="3600" b="1">
                <a:solidFill>
                  <a:srgbClr val="FF0000"/>
                </a:solidFill>
                <a:ea typeface="굴림" panose="020B0600000101010101" pitchFamily="50" charset="-127"/>
              </a:rPr>
              <a:t/>
            </a:r>
            <a:br>
              <a:rPr lang="en-US" altLang="ko-KR" sz="3600" b="1">
                <a:solidFill>
                  <a:srgbClr val="FF0000"/>
                </a:solidFill>
                <a:ea typeface="굴림" panose="020B0600000101010101" pitchFamily="50" charset="-127"/>
              </a:rPr>
            </a:br>
            <a:r>
              <a:rPr lang="en-US" altLang="ko-KR" sz="3600" b="1" u="sng">
                <a:latin typeface="Snap ITC" panose="04040A07060A02020202" pitchFamily="82" charset="0"/>
                <a:ea typeface="굴림" panose="020B0600000101010101" pitchFamily="50" charset="-127"/>
              </a:rPr>
              <a:t>DO USE</a:t>
            </a:r>
          </a:p>
          <a:p>
            <a:pPr algn="ctr" eaLnBrk="1" hangingPunct="1">
              <a:spcBef>
                <a:spcPct val="50000"/>
              </a:spcBef>
            </a:pPr>
            <a:r>
              <a:rPr lang="en-US" altLang="ko-KR" sz="3600" b="1">
                <a:solidFill>
                  <a:srgbClr val="339933"/>
                </a:solidFill>
                <a:ea typeface="굴림" panose="020B0600000101010101" pitchFamily="50" charset="-127"/>
              </a:rPr>
              <a:t>Dear Human Resources Manager</a:t>
            </a:r>
          </a:p>
          <a:p>
            <a:pPr algn="ctr" eaLnBrk="1" hangingPunct="1">
              <a:spcBef>
                <a:spcPct val="50000"/>
              </a:spcBef>
            </a:pPr>
            <a:r>
              <a:rPr lang="en-US" altLang="ko-KR" sz="3600" b="1">
                <a:solidFill>
                  <a:srgbClr val="339933"/>
                </a:solidFill>
                <a:ea typeface="굴림" panose="020B0600000101010101" pitchFamily="50" charset="-127"/>
              </a:rPr>
              <a:t>or</a:t>
            </a:r>
            <a:r>
              <a:rPr lang="en-US" altLang="ko-KR" sz="3600">
                <a:solidFill>
                  <a:srgbClr val="339933"/>
                </a:solidFill>
                <a:ea typeface="굴림" panose="020B0600000101010101" pitchFamily="50" charset="-127"/>
              </a:rPr>
              <a:t/>
            </a:r>
            <a:br>
              <a:rPr lang="en-US" altLang="ko-KR" sz="3600">
                <a:solidFill>
                  <a:srgbClr val="339933"/>
                </a:solidFill>
                <a:ea typeface="굴림" panose="020B0600000101010101" pitchFamily="50" charset="-127"/>
              </a:rPr>
            </a:br>
            <a:r>
              <a:rPr lang="en-US" altLang="ko-KR" sz="3600">
                <a:solidFill>
                  <a:srgbClr val="339933"/>
                </a:solidFill>
                <a:ea typeface="굴림" panose="020B0600000101010101" pitchFamily="50" charset="-127"/>
              </a:rPr>
              <a:t>                       </a:t>
            </a:r>
            <a:r>
              <a:rPr lang="en-US" altLang="ko-KR" sz="3600" b="1">
                <a:solidFill>
                  <a:srgbClr val="339933"/>
                </a:solidFill>
                <a:ea typeface="굴림" panose="020B0600000101010101" pitchFamily="50" charset="-127"/>
              </a:rPr>
              <a:t>a woman as </a:t>
            </a:r>
            <a:r>
              <a:rPr lang="en-US" altLang="ko-KR" sz="3600" b="1" u="sng">
                <a:solidFill>
                  <a:srgbClr val="339933"/>
                </a:solidFill>
                <a:ea typeface="굴림" panose="020B0600000101010101" pitchFamily="50" charset="-127"/>
              </a:rPr>
              <a:t>Ms.</a:t>
            </a:r>
            <a:r>
              <a:rPr lang="en-US" altLang="ko-KR" sz="3600" b="1">
                <a:solidFill>
                  <a:srgbClr val="339933"/>
                </a:solidFill>
                <a:ea typeface="굴림" panose="020B0600000101010101" pitchFamily="50" charset="-127"/>
              </a:rPr>
              <a:t> not Mrs.</a:t>
            </a:r>
          </a:p>
          <a:p>
            <a:pPr algn="ctr" eaLnBrk="1" hangingPunct="1">
              <a:spcBef>
                <a:spcPct val="50000"/>
              </a:spcBef>
            </a:pPr>
            <a:r>
              <a:rPr lang="en-US" altLang="ko-KR" sz="3600" b="1">
                <a:solidFill>
                  <a:srgbClr val="339933"/>
                </a:solidFill>
                <a:ea typeface="굴림" panose="020B0600000101010101" pitchFamily="50" charset="-127"/>
              </a:rPr>
              <a:t>Or </a:t>
            </a:r>
          </a:p>
          <a:p>
            <a:pPr algn="ctr" eaLnBrk="1" hangingPunct="1">
              <a:spcBef>
                <a:spcPct val="50000"/>
              </a:spcBef>
            </a:pPr>
            <a:r>
              <a:rPr lang="en-US" altLang="ko-KR" sz="3600" b="1">
                <a:solidFill>
                  <a:srgbClr val="339933"/>
                </a:solidFill>
                <a:ea typeface="굴림" panose="020B0600000101010101" pitchFamily="50" charset="-127"/>
              </a:rPr>
              <a:t>Dear Sir or Madam</a:t>
            </a:r>
          </a:p>
        </p:txBody>
      </p:sp>
      <p:pic>
        <p:nvPicPr>
          <p:cNvPr id="11268" name="Picture 3" descr="http://triangulations.files.wordpress.com/2010/06/no-sign.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76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4" descr="http://triangulations.files.wordpress.com/2010/06/no-sign.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76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5" descr="http://www.clker.com/cliparts/e/3/9/7/1245686792938124914raemi_Check_mark.svg.med.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18525" y="6099175"/>
            <a:ext cx="6096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6" descr="http://www.clker.com/cliparts/e/3/9/7/1245686792938124914raemi_Check_mark.svg.med.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2600" y="3016250"/>
            <a:ext cx="6096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7" descr="http://www.clker.com/cliparts/e/3/9/7/1245686792938124914raemi_Check_mark.svg.med.png">
            <a:hlinkClick r:id="rId4"/>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3962400"/>
            <a:ext cx="533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3" descr="http://smallbiztrends.com/wp-content/uploads/2010/03/business-women.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5051677"/>
            <a:ext cx="2255168" cy="1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74821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슬라이드 번호 개체 틀 4"/>
          <p:cNvSpPr>
            <a:spLocks noGrp="1"/>
          </p:cNvSpPr>
          <p:nvPr>
            <p:ph type="sldNum" sz="quarter" idx="12"/>
          </p:nvPr>
        </p:nvSpPr>
        <p:spPr>
          <a:noFill/>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67AD2B83-ABB9-4D29-ACCE-CCC5BFBFC705}" type="slidenum">
              <a:rPr lang="en-US" altLang="ko-KR" sz="1400"/>
              <a:pPr/>
              <a:t>17</a:t>
            </a:fld>
            <a:endParaRPr lang="en-US" altLang="ko-KR" sz="1400"/>
          </a:p>
        </p:txBody>
      </p:sp>
      <p:sp>
        <p:nvSpPr>
          <p:cNvPr id="12291" name="Rectangle 2"/>
          <p:cNvSpPr>
            <a:spLocks noGrp="1" noChangeArrowheads="1"/>
          </p:cNvSpPr>
          <p:nvPr>
            <p:ph type="title"/>
          </p:nvPr>
        </p:nvSpPr>
        <p:spPr>
          <a:xfrm>
            <a:off x="1905000" y="228600"/>
            <a:ext cx="8077200" cy="6400800"/>
          </a:xfrm>
        </p:spPr>
        <p:txBody>
          <a:bodyPr/>
          <a:lstStyle/>
          <a:p>
            <a:pPr eaLnBrk="1" hangingPunct="1"/>
            <a:r>
              <a:rPr lang="en-US" altLang="ko-KR" sz="4000" b="1" u="sng" dirty="0">
                <a:solidFill>
                  <a:schemeClr val="tx1"/>
                </a:solidFill>
                <a:latin typeface="Snap ITC" panose="04040A07060A02020202" pitchFamily="82" charset="0"/>
                <a:ea typeface="굴림" panose="020B0600000101010101" pitchFamily="50" charset="-127"/>
              </a:rPr>
              <a:t>DON’T</a:t>
            </a:r>
            <a:r>
              <a:rPr lang="en-US" altLang="ko-KR" sz="4800" b="1" u="sng" dirty="0">
                <a:solidFill>
                  <a:srgbClr val="FF0000"/>
                </a:solidFill>
                <a:ea typeface="굴림" panose="020B0600000101010101" pitchFamily="50" charset="-127"/>
              </a:rPr>
              <a:t> </a:t>
            </a:r>
            <a:br>
              <a:rPr lang="en-US" altLang="ko-KR" sz="4800" b="1" u="sng" dirty="0">
                <a:solidFill>
                  <a:srgbClr val="FF0000"/>
                </a:solidFill>
                <a:ea typeface="굴림" panose="020B0600000101010101" pitchFamily="50" charset="-127"/>
              </a:rPr>
            </a:br>
            <a:r>
              <a:rPr lang="en-US" altLang="ko-KR" sz="4000" b="1" u="sng" dirty="0">
                <a:solidFill>
                  <a:srgbClr val="FF0000"/>
                </a:solidFill>
                <a:ea typeface="굴림" panose="020B0600000101010101" pitchFamily="50" charset="-127"/>
              </a:rPr>
              <a:t>Have it too short or too long</a:t>
            </a:r>
            <a:r>
              <a:rPr lang="en-US" altLang="ko-KR" sz="4800" b="1" u="sng" dirty="0">
                <a:solidFill>
                  <a:srgbClr val="FF0000"/>
                </a:solidFill>
                <a:ea typeface="굴림" panose="020B0600000101010101" pitchFamily="50" charset="-127"/>
              </a:rPr>
              <a:t/>
            </a:r>
            <a:br>
              <a:rPr lang="en-US" altLang="ko-KR" sz="4800" b="1" u="sng" dirty="0">
                <a:solidFill>
                  <a:srgbClr val="FF0000"/>
                </a:solidFill>
                <a:ea typeface="굴림" panose="020B0600000101010101" pitchFamily="50" charset="-127"/>
              </a:rPr>
            </a:br>
            <a:r>
              <a:rPr lang="en-US" altLang="ko-KR" sz="4000" b="1" dirty="0">
                <a:solidFill>
                  <a:srgbClr val="FF0000"/>
                </a:solidFill>
                <a:ea typeface="굴림" panose="020B0600000101010101" pitchFamily="50" charset="-127"/>
              </a:rPr>
              <a:t>Too short =</a:t>
            </a:r>
            <a:r>
              <a:rPr lang="en-US" altLang="ko-KR" dirty="0" smtClean="0">
                <a:ea typeface="굴림" panose="020B0600000101010101" pitchFamily="50" charset="-127"/>
              </a:rPr>
              <a:t> </a:t>
            </a:r>
            <a:r>
              <a:rPr lang="en-US" altLang="ko-KR" b="1" u="sng" dirty="0" smtClean="0">
                <a:ea typeface="굴림" panose="020B0600000101010101" pitchFamily="50" charset="-127"/>
              </a:rPr>
              <a:t>No Enthusiasm</a:t>
            </a:r>
            <a:r>
              <a:rPr lang="en-US" altLang="ko-KR" dirty="0" smtClean="0">
                <a:ea typeface="굴림" panose="020B0600000101010101" pitchFamily="50" charset="-127"/>
              </a:rPr>
              <a:t/>
            </a:r>
            <a:br>
              <a:rPr lang="en-US" altLang="ko-KR" dirty="0" smtClean="0">
                <a:ea typeface="굴림" panose="020B0600000101010101" pitchFamily="50" charset="-127"/>
              </a:rPr>
            </a:br>
            <a:r>
              <a:rPr lang="en-US" altLang="ko-KR" sz="4000" b="1" dirty="0">
                <a:solidFill>
                  <a:srgbClr val="FF0000"/>
                </a:solidFill>
                <a:ea typeface="굴림" panose="020B0600000101010101" pitchFamily="50" charset="-127"/>
              </a:rPr>
              <a:t>Too long =</a:t>
            </a:r>
            <a:r>
              <a:rPr lang="en-US" altLang="ko-KR" sz="4000" dirty="0">
                <a:ea typeface="굴림" panose="020B0600000101010101" pitchFamily="50" charset="-127"/>
              </a:rPr>
              <a:t> </a:t>
            </a:r>
            <a:r>
              <a:rPr lang="en-US" altLang="ko-KR" b="1" u="sng" dirty="0" smtClean="0">
                <a:ea typeface="굴림" panose="020B0600000101010101" pitchFamily="50" charset="-127"/>
              </a:rPr>
              <a:t>Over bearing</a:t>
            </a:r>
            <a:r>
              <a:rPr lang="en-US" altLang="ko-KR" dirty="0" smtClean="0">
                <a:ea typeface="굴림" panose="020B0600000101010101" pitchFamily="50" charset="-127"/>
              </a:rPr>
              <a:t/>
            </a:r>
            <a:br>
              <a:rPr lang="en-US" altLang="ko-KR" dirty="0" smtClean="0">
                <a:ea typeface="굴림" panose="020B0600000101010101" pitchFamily="50" charset="-127"/>
              </a:rPr>
            </a:br>
            <a:r>
              <a:rPr lang="en-US" altLang="ko-KR" dirty="0" smtClean="0">
                <a:ea typeface="굴림" panose="020B0600000101010101" pitchFamily="50" charset="-127"/>
              </a:rPr>
              <a:t/>
            </a:r>
            <a:br>
              <a:rPr lang="en-US" altLang="ko-KR" dirty="0" smtClean="0">
                <a:ea typeface="굴림" panose="020B0600000101010101" pitchFamily="50" charset="-127"/>
              </a:rPr>
            </a:br>
            <a:r>
              <a:rPr lang="en-US" altLang="ko-KR" dirty="0" smtClean="0">
                <a:ea typeface="굴림" panose="020B0600000101010101" pitchFamily="50" charset="-127"/>
              </a:rPr>
              <a:t/>
            </a:r>
            <a:br>
              <a:rPr lang="en-US" altLang="ko-KR" dirty="0" smtClean="0">
                <a:ea typeface="굴림" panose="020B0600000101010101" pitchFamily="50" charset="-127"/>
              </a:rPr>
            </a:br>
            <a:r>
              <a:rPr lang="en-US" altLang="ko-KR" dirty="0" smtClean="0">
                <a:ea typeface="굴림" panose="020B0600000101010101" pitchFamily="50" charset="-127"/>
              </a:rPr>
              <a:t> </a:t>
            </a:r>
            <a:r>
              <a:rPr lang="en-US" altLang="ko-KR" sz="4800" b="1" u="sng" dirty="0">
                <a:solidFill>
                  <a:schemeClr val="tx1"/>
                </a:solidFill>
                <a:latin typeface="Snap ITC" panose="04040A07060A02020202" pitchFamily="82" charset="0"/>
                <a:ea typeface="굴림" panose="020B0600000101010101" pitchFamily="50" charset="-127"/>
              </a:rPr>
              <a:t>DO</a:t>
            </a:r>
            <a:r>
              <a:rPr lang="en-US" altLang="ko-KR" b="1" u="sng" dirty="0" smtClean="0">
                <a:solidFill>
                  <a:srgbClr val="339933"/>
                </a:solidFill>
                <a:ea typeface="굴림" panose="020B0600000101010101" pitchFamily="50" charset="-127"/>
              </a:rPr>
              <a:t> </a:t>
            </a:r>
            <a:br>
              <a:rPr lang="en-US" altLang="ko-KR" b="1" u="sng" dirty="0" smtClean="0">
                <a:solidFill>
                  <a:srgbClr val="339933"/>
                </a:solidFill>
                <a:ea typeface="굴림" panose="020B0600000101010101" pitchFamily="50" charset="-127"/>
              </a:rPr>
            </a:br>
            <a:r>
              <a:rPr lang="en-US" altLang="ko-KR" sz="4000" b="1" dirty="0" smtClean="0">
                <a:solidFill>
                  <a:srgbClr val="339933"/>
                </a:solidFill>
                <a:ea typeface="굴림" panose="020B0600000101010101" pitchFamily="50" charset="-127"/>
              </a:rPr>
              <a:t>No </a:t>
            </a:r>
            <a:r>
              <a:rPr lang="en-US" altLang="ko-KR" sz="4000" b="1" u="sng" dirty="0">
                <a:solidFill>
                  <a:srgbClr val="339933"/>
                </a:solidFill>
                <a:ea typeface="굴림" panose="020B0600000101010101" pitchFamily="50" charset="-127"/>
              </a:rPr>
              <a:t>longer</a:t>
            </a:r>
            <a:r>
              <a:rPr lang="en-US" altLang="ko-KR" sz="4000" b="1" dirty="0">
                <a:solidFill>
                  <a:srgbClr val="339933"/>
                </a:solidFill>
                <a:ea typeface="굴림" panose="020B0600000101010101" pitchFamily="50" charset="-127"/>
              </a:rPr>
              <a:t> than 3 to 5 </a:t>
            </a:r>
            <a:br>
              <a:rPr lang="en-US" altLang="ko-KR" sz="4000" b="1" dirty="0">
                <a:solidFill>
                  <a:srgbClr val="339933"/>
                </a:solidFill>
                <a:ea typeface="굴림" panose="020B0600000101010101" pitchFamily="50" charset="-127"/>
              </a:rPr>
            </a:br>
            <a:r>
              <a:rPr lang="en-US" altLang="ko-KR" sz="4000" b="1" dirty="0">
                <a:solidFill>
                  <a:srgbClr val="339933"/>
                </a:solidFill>
                <a:ea typeface="굴림" panose="020B0600000101010101" pitchFamily="50" charset="-127"/>
              </a:rPr>
              <a:t>paragraphs and no more than 6 lines in each one.</a:t>
            </a:r>
          </a:p>
        </p:txBody>
      </p:sp>
      <p:pic>
        <p:nvPicPr>
          <p:cNvPr id="12292" name="Picture 3" descr="http://www.clker.com/cliparts/e/3/9/7/1245686792938124914raemi_Check_mark.svg.med.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0287" y="3983915"/>
            <a:ext cx="6096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descr="http://www.clker.com/cliparts/e/3/9/7/1245686792938124914raemi_Check_mark.svg.med.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0111" y="3983915"/>
            <a:ext cx="6096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5" descr="http://triangulations.files.wordpress.com/2010/06/no-sign.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5400" y="35679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6" descr="http://triangulations.files.wordpress.com/2010/06/no-sign.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94673" y="35679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8" descr="http://teamfamilyfitness.com/wp-content/uploads/sites/35/2013/05/Enthusiasm-11.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78835" y="870150"/>
            <a:ext cx="2908365" cy="1918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05953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슬라이드 번호 개체 틀 3"/>
          <p:cNvSpPr>
            <a:spLocks noGrp="1"/>
          </p:cNvSpPr>
          <p:nvPr>
            <p:ph type="sldNum" sz="quarter" idx="12"/>
          </p:nvPr>
        </p:nvSpPr>
        <p:spPr>
          <a:noFill/>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C4A22E4B-D4E9-4BF5-8BDA-120318CBFDBA}" type="slidenum">
              <a:rPr lang="en-US" altLang="ko-KR" sz="1400"/>
              <a:pPr/>
              <a:t>18</a:t>
            </a:fld>
            <a:endParaRPr lang="en-US" altLang="ko-KR" sz="1400"/>
          </a:p>
        </p:txBody>
      </p:sp>
      <p:sp>
        <p:nvSpPr>
          <p:cNvPr id="13315" name="Text Box 4"/>
          <p:cNvSpPr txBox="1">
            <a:spLocks noChangeArrowheads="1"/>
          </p:cNvSpPr>
          <p:nvPr/>
        </p:nvSpPr>
        <p:spPr bwMode="auto">
          <a:xfrm>
            <a:off x="4648200" y="193676"/>
            <a:ext cx="6019800"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ko-KR" sz="1200">
                <a:latin typeface="inherit"/>
                <a:ea typeface="굴림" panose="020B0600000101010101" pitchFamily="50" charset="-127"/>
              </a:rPr>
              <a:t>First Name Last Name </a:t>
            </a:r>
            <a:br>
              <a:rPr lang="en-US" altLang="ko-KR" sz="1200">
                <a:latin typeface="inherit"/>
                <a:ea typeface="굴림" panose="020B0600000101010101" pitchFamily="50" charset="-127"/>
              </a:rPr>
            </a:br>
            <a:r>
              <a:rPr lang="en-US" altLang="ko-KR" sz="1200">
                <a:latin typeface="inherit"/>
                <a:ea typeface="굴림" panose="020B0600000101010101" pitchFamily="50" charset="-127"/>
              </a:rPr>
              <a:t>Address </a:t>
            </a:r>
            <a:br>
              <a:rPr lang="en-US" altLang="ko-KR" sz="1200">
                <a:latin typeface="inherit"/>
                <a:ea typeface="굴림" panose="020B0600000101010101" pitchFamily="50" charset="-127"/>
              </a:rPr>
            </a:br>
            <a:r>
              <a:rPr lang="en-US" altLang="ko-KR" sz="1200">
                <a:latin typeface="inherit"/>
                <a:ea typeface="굴림" panose="020B0600000101010101" pitchFamily="50" charset="-127"/>
              </a:rPr>
              <a:t>City, State, Zip Code </a:t>
            </a:r>
            <a:br>
              <a:rPr lang="en-US" altLang="ko-KR" sz="1200">
                <a:latin typeface="inherit"/>
                <a:ea typeface="굴림" panose="020B0600000101010101" pitchFamily="50" charset="-127"/>
              </a:rPr>
            </a:br>
            <a:r>
              <a:rPr lang="en-US" altLang="ko-KR" sz="1200">
                <a:latin typeface="inherit"/>
                <a:ea typeface="굴림" panose="020B0600000101010101" pitchFamily="50" charset="-127"/>
              </a:rPr>
              <a:t>Phone Number </a:t>
            </a:r>
            <a:br>
              <a:rPr lang="en-US" altLang="ko-KR" sz="1200">
                <a:latin typeface="inherit"/>
                <a:ea typeface="굴림" panose="020B0600000101010101" pitchFamily="50" charset="-127"/>
              </a:rPr>
            </a:br>
            <a:r>
              <a:rPr lang="en-US" altLang="ko-KR" sz="1200">
                <a:latin typeface="inherit"/>
                <a:ea typeface="굴림" panose="020B0600000101010101" pitchFamily="50" charset="-127"/>
              </a:rPr>
              <a:t>Cell Phone Number </a:t>
            </a:r>
            <a:br>
              <a:rPr lang="en-US" altLang="ko-KR" sz="1200">
                <a:latin typeface="inherit"/>
                <a:ea typeface="굴림" panose="020B0600000101010101" pitchFamily="50" charset="-127"/>
              </a:rPr>
            </a:br>
            <a:r>
              <a:rPr lang="en-US" altLang="ko-KR" sz="1200">
                <a:latin typeface="inherit"/>
                <a:ea typeface="굴림" panose="020B0600000101010101" pitchFamily="50" charset="-127"/>
              </a:rPr>
              <a:t>Email </a:t>
            </a:r>
          </a:p>
          <a:p>
            <a:pPr eaLnBrk="1" hangingPunct="1"/>
            <a:r>
              <a:rPr lang="en-US" altLang="ko-KR" sz="1200">
                <a:latin typeface="inherit"/>
                <a:ea typeface="굴림" panose="020B0600000101010101" pitchFamily="50" charset="-127"/>
              </a:rPr>
              <a:t/>
            </a:r>
            <a:br>
              <a:rPr lang="en-US" altLang="ko-KR" sz="1200">
                <a:latin typeface="inherit"/>
                <a:ea typeface="굴림" panose="020B0600000101010101" pitchFamily="50" charset="-127"/>
              </a:rPr>
            </a:br>
            <a:r>
              <a:rPr lang="en-US" altLang="ko-KR" sz="1200">
                <a:latin typeface="inherit"/>
                <a:ea typeface="굴림" panose="020B0600000101010101" pitchFamily="50" charset="-127"/>
              </a:rPr>
              <a:t/>
            </a:r>
            <a:br>
              <a:rPr lang="en-US" altLang="ko-KR" sz="1200">
                <a:latin typeface="inherit"/>
                <a:ea typeface="굴림" panose="020B0600000101010101" pitchFamily="50" charset="-127"/>
              </a:rPr>
            </a:br>
            <a:r>
              <a:rPr lang="en-US" altLang="ko-KR" sz="1200">
                <a:latin typeface="inherit"/>
                <a:ea typeface="굴림" panose="020B0600000101010101" pitchFamily="50" charset="-127"/>
              </a:rPr>
              <a:t>Name or</a:t>
            </a:r>
          </a:p>
          <a:p>
            <a:pPr eaLnBrk="1" hangingPunct="1"/>
            <a:r>
              <a:rPr lang="en-US" altLang="ko-KR" sz="1200">
                <a:latin typeface="inherit"/>
                <a:ea typeface="굴림" panose="020B0600000101010101" pitchFamily="50" charset="-127"/>
              </a:rPr>
              <a:t>Title or Human Resource Manager</a:t>
            </a:r>
            <a:br>
              <a:rPr lang="en-US" altLang="ko-KR" sz="1200">
                <a:latin typeface="inherit"/>
                <a:ea typeface="굴림" panose="020B0600000101010101" pitchFamily="50" charset="-127"/>
              </a:rPr>
            </a:br>
            <a:r>
              <a:rPr lang="en-US" altLang="ko-KR" sz="1200">
                <a:latin typeface="inherit"/>
                <a:ea typeface="굴림" panose="020B0600000101010101" pitchFamily="50" charset="-127"/>
              </a:rPr>
              <a:t>Company </a:t>
            </a:r>
            <a:br>
              <a:rPr lang="en-US" altLang="ko-KR" sz="1200">
                <a:latin typeface="inherit"/>
                <a:ea typeface="굴림" panose="020B0600000101010101" pitchFamily="50" charset="-127"/>
              </a:rPr>
            </a:br>
            <a:r>
              <a:rPr lang="en-US" altLang="ko-KR" sz="1200">
                <a:latin typeface="inherit"/>
                <a:ea typeface="굴림" panose="020B0600000101010101" pitchFamily="50" charset="-127"/>
              </a:rPr>
              <a:t>Address </a:t>
            </a:r>
            <a:br>
              <a:rPr lang="en-US" altLang="ko-KR" sz="1200">
                <a:latin typeface="inherit"/>
                <a:ea typeface="굴림" panose="020B0600000101010101" pitchFamily="50" charset="-127"/>
              </a:rPr>
            </a:br>
            <a:r>
              <a:rPr lang="en-US" altLang="ko-KR" sz="1200">
                <a:latin typeface="inherit"/>
                <a:ea typeface="굴림" panose="020B0600000101010101" pitchFamily="50" charset="-127"/>
              </a:rPr>
              <a:t>City, State, Zip Code </a:t>
            </a:r>
          </a:p>
          <a:p>
            <a:pPr eaLnBrk="1" hangingPunct="1"/>
            <a:endParaRPr lang="en-US" altLang="ko-KR" sz="1200">
              <a:latin typeface="inherit"/>
              <a:ea typeface="굴림" panose="020B0600000101010101" pitchFamily="50" charset="-127"/>
            </a:endParaRPr>
          </a:p>
          <a:p>
            <a:pPr eaLnBrk="1" hangingPunct="1"/>
            <a:r>
              <a:rPr lang="en-US" altLang="ko-KR" sz="1200">
                <a:latin typeface="inherit"/>
                <a:ea typeface="굴림" panose="020B0600000101010101" pitchFamily="50" charset="-127"/>
              </a:rPr>
              <a:t>Date </a:t>
            </a:r>
          </a:p>
          <a:p>
            <a:pPr eaLnBrk="1" hangingPunct="1"/>
            <a:endParaRPr lang="en-US" altLang="ko-KR" sz="1200">
              <a:latin typeface="inherit"/>
              <a:ea typeface="굴림" panose="020B0600000101010101" pitchFamily="50" charset="-127"/>
            </a:endParaRPr>
          </a:p>
          <a:p>
            <a:pPr eaLnBrk="1" hangingPunct="1"/>
            <a:r>
              <a:rPr lang="en-US" altLang="ko-KR" sz="1200">
                <a:latin typeface="inherit"/>
                <a:ea typeface="굴림" panose="020B0600000101010101" pitchFamily="50" charset="-127"/>
              </a:rPr>
              <a:t>Dear Hiring Manager, or Ms. Smith</a:t>
            </a:r>
          </a:p>
          <a:p>
            <a:pPr eaLnBrk="1" hangingPunct="1"/>
            <a:endParaRPr lang="en-US" altLang="ko-KR" sz="1200">
              <a:latin typeface="inherit"/>
              <a:ea typeface="굴림" panose="020B0600000101010101" pitchFamily="50" charset="-127"/>
            </a:endParaRPr>
          </a:p>
          <a:p>
            <a:pPr eaLnBrk="1" hangingPunct="1"/>
            <a:r>
              <a:rPr lang="en-US" altLang="ko-KR" sz="1200">
                <a:latin typeface="inherit"/>
                <a:ea typeface="굴림" panose="020B0600000101010101" pitchFamily="50" charset="-127"/>
              </a:rPr>
              <a:t>I am interested in the summer position at Super Store advertised in The Huntsville Times. </a:t>
            </a:r>
          </a:p>
          <a:p>
            <a:pPr eaLnBrk="1" hangingPunct="1"/>
            <a:endParaRPr lang="en-US" altLang="ko-KR" sz="1200">
              <a:latin typeface="inherit"/>
              <a:ea typeface="굴림" panose="020B0600000101010101" pitchFamily="50" charset="-127"/>
            </a:endParaRPr>
          </a:p>
          <a:p>
            <a:pPr eaLnBrk="1" hangingPunct="1"/>
            <a:r>
              <a:rPr lang="en-US" altLang="ko-KR" sz="1200">
                <a:latin typeface="inherit"/>
                <a:ea typeface="굴림" panose="020B0600000101010101" pitchFamily="50" charset="-127"/>
              </a:rPr>
              <a:t>I have excellent communication skills and an aptitude for customer service. My past experience as a volunteer at Huntsville Hospital made it necessary for me to focus on </a:t>
            </a:r>
            <a:r>
              <a:rPr lang="en-US" altLang="ko-KR" sz="1200">
                <a:solidFill>
                  <a:srgbClr val="339933"/>
                </a:solidFill>
                <a:latin typeface="inherit"/>
                <a:ea typeface="굴림" panose="020B0600000101010101" pitchFamily="50" charset="-127"/>
              </a:rPr>
              <a:t>providing</a:t>
            </a:r>
            <a:r>
              <a:rPr lang="en-US" altLang="ko-KR" sz="1200">
                <a:latin typeface="inherit"/>
                <a:ea typeface="굴림" panose="020B0600000101010101" pitchFamily="50" charset="-127"/>
              </a:rPr>
              <a:t> quality customer service, and also </a:t>
            </a:r>
            <a:r>
              <a:rPr lang="en-US" altLang="ko-KR" sz="1200">
                <a:solidFill>
                  <a:srgbClr val="339933"/>
                </a:solidFill>
                <a:latin typeface="inherit"/>
                <a:ea typeface="굴림" panose="020B0600000101010101" pitchFamily="50" charset="-127"/>
              </a:rPr>
              <a:t>enabled</a:t>
            </a:r>
            <a:r>
              <a:rPr lang="en-US" altLang="ko-KR" sz="1200">
                <a:latin typeface="inherit"/>
                <a:ea typeface="굴림" panose="020B0600000101010101" pitchFamily="50" charset="-127"/>
              </a:rPr>
              <a:t> me to work with all types of people. </a:t>
            </a:r>
          </a:p>
          <a:p>
            <a:pPr eaLnBrk="1" hangingPunct="1"/>
            <a:endParaRPr lang="en-US" altLang="ko-KR" sz="1200">
              <a:latin typeface="inherit"/>
              <a:ea typeface="굴림" panose="020B0600000101010101" pitchFamily="50" charset="-127"/>
            </a:endParaRPr>
          </a:p>
          <a:p>
            <a:pPr eaLnBrk="1" hangingPunct="1"/>
            <a:r>
              <a:rPr lang="en-US" altLang="ko-KR" sz="1200">
                <a:latin typeface="inherit"/>
                <a:ea typeface="굴림" panose="020B0600000101010101" pitchFamily="50" charset="-127"/>
              </a:rPr>
              <a:t>I believe that my communication skills, customer service abilities, and positive work ethic would make me an asset to your store. </a:t>
            </a:r>
          </a:p>
          <a:p>
            <a:pPr eaLnBrk="1" hangingPunct="1"/>
            <a:endParaRPr lang="en-US" altLang="ko-KR" sz="1200">
              <a:latin typeface="inherit"/>
              <a:ea typeface="굴림" panose="020B0600000101010101" pitchFamily="50" charset="-127"/>
            </a:endParaRPr>
          </a:p>
          <a:p>
            <a:pPr eaLnBrk="1" hangingPunct="1"/>
            <a:r>
              <a:rPr lang="en-US" altLang="ko-KR" sz="1200">
                <a:latin typeface="inherit"/>
                <a:ea typeface="굴림" panose="020B0600000101010101" pitchFamily="50" charset="-127"/>
              </a:rPr>
              <a:t>Thank you for your consideration. I can be reached at email address or 256-222-2222. I look forward to hearing from you soon. </a:t>
            </a:r>
          </a:p>
          <a:p>
            <a:pPr eaLnBrk="1" hangingPunct="1"/>
            <a:endParaRPr lang="en-US" altLang="ko-KR" sz="1200">
              <a:latin typeface="inherit"/>
              <a:ea typeface="굴림" panose="020B0600000101010101" pitchFamily="50" charset="-127"/>
            </a:endParaRPr>
          </a:p>
          <a:p>
            <a:pPr eaLnBrk="1" hangingPunct="1"/>
            <a:r>
              <a:rPr lang="en-US" altLang="ko-KR" sz="1200">
                <a:latin typeface="inherit"/>
                <a:ea typeface="굴림" panose="020B0600000101010101" pitchFamily="50" charset="-127"/>
              </a:rPr>
              <a:t>Sincerely, </a:t>
            </a:r>
          </a:p>
          <a:p>
            <a:pPr eaLnBrk="1" hangingPunct="1"/>
            <a:endParaRPr lang="en-US" altLang="ko-KR" sz="1200">
              <a:latin typeface="inherit"/>
              <a:ea typeface="굴림" panose="020B0600000101010101" pitchFamily="50" charset="-127"/>
            </a:endParaRPr>
          </a:p>
          <a:p>
            <a:pPr eaLnBrk="1" hangingPunct="1"/>
            <a:r>
              <a:rPr lang="en-US" altLang="ko-KR" sz="1200" i="1">
                <a:latin typeface="inherit"/>
                <a:ea typeface="굴림" panose="020B0600000101010101" pitchFamily="50" charset="-127"/>
              </a:rPr>
              <a:t>Your Signature </a:t>
            </a:r>
            <a:br>
              <a:rPr lang="en-US" altLang="ko-KR" sz="1200" i="1">
                <a:latin typeface="inherit"/>
                <a:ea typeface="굴림" panose="020B0600000101010101" pitchFamily="50" charset="-127"/>
              </a:rPr>
            </a:br>
            <a:r>
              <a:rPr lang="en-US" altLang="ko-KR" sz="1200">
                <a:latin typeface="inherit"/>
                <a:ea typeface="굴림" panose="020B0600000101010101" pitchFamily="50" charset="-127"/>
              </a:rPr>
              <a:t/>
            </a:r>
            <a:br>
              <a:rPr lang="en-US" altLang="ko-KR" sz="1200">
                <a:latin typeface="inherit"/>
                <a:ea typeface="굴림" panose="020B0600000101010101" pitchFamily="50" charset="-127"/>
              </a:rPr>
            </a:br>
            <a:r>
              <a:rPr lang="en-US" altLang="ko-KR" sz="1200">
                <a:latin typeface="inherit"/>
                <a:ea typeface="굴림" panose="020B0600000101010101" pitchFamily="50" charset="-127"/>
              </a:rPr>
              <a:t>Your Typed Name </a:t>
            </a:r>
          </a:p>
          <a:p>
            <a:pPr eaLnBrk="1" hangingPunct="1"/>
            <a:endParaRPr lang="en-US" altLang="ko-KR" sz="1200">
              <a:ea typeface="굴림" panose="020B0600000101010101" pitchFamily="50" charset="-127"/>
            </a:endParaRPr>
          </a:p>
        </p:txBody>
      </p:sp>
      <p:sp>
        <p:nvSpPr>
          <p:cNvPr id="13316" name="Text Box 2"/>
          <p:cNvSpPr txBox="1">
            <a:spLocks noChangeArrowheads="1"/>
          </p:cNvSpPr>
          <p:nvPr/>
        </p:nvSpPr>
        <p:spPr bwMode="auto">
          <a:xfrm>
            <a:off x="1981200" y="1905000"/>
            <a:ext cx="1905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ko-KR" sz="1400" b="1">
                <a:latin typeface="inherit"/>
                <a:ea typeface="굴림" panose="020B0600000101010101" pitchFamily="50" charset="-127"/>
              </a:rPr>
              <a:t>Employer Contact </a:t>
            </a:r>
          </a:p>
          <a:p>
            <a:pPr eaLnBrk="1" hangingPunct="1"/>
            <a:r>
              <a:rPr lang="en-US" altLang="ko-KR" sz="1400" b="1">
                <a:latin typeface="inherit"/>
                <a:ea typeface="굴림" panose="020B0600000101010101" pitchFamily="50" charset="-127"/>
              </a:rPr>
              <a:t>Information</a:t>
            </a:r>
          </a:p>
        </p:txBody>
      </p:sp>
      <p:sp>
        <p:nvSpPr>
          <p:cNvPr id="13317" name="Text Box 5"/>
          <p:cNvSpPr txBox="1">
            <a:spLocks noChangeArrowheads="1"/>
          </p:cNvSpPr>
          <p:nvPr/>
        </p:nvSpPr>
        <p:spPr bwMode="auto">
          <a:xfrm>
            <a:off x="1981200" y="457200"/>
            <a:ext cx="182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ko-KR" sz="1400" b="1">
                <a:ea typeface="굴림" panose="020B0600000101010101" pitchFamily="50" charset="-127"/>
              </a:rPr>
              <a:t>Your Contact Info</a:t>
            </a:r>
          </a:p>
        </p:txBody>
      </p:sp>
      <p:sp>
        <p:nvSpPr>
          <p:cNvPr id="13318" name="Line 6"/>
          <p:cNvSpPr>
            <a:spLocks noChangeShapeType="1"/>
          </p:cNvSpPr>
          <p:nvPr/>
        </p:nvSpPr>
        <p:spPr bwMode="auto">
          <a:xfrm>
            <a:off x="4038600" y="609600"/>
            <a:ext cx="2667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13319" name="Line 8"/>
          <p:cNvSpPr>
            <a:spLocks noChangeShapeType="1"/>
          </p:cNvSpPr>
          <p:nvPr/>
        </p:nvSpPr>
        <p:spPr bwMode="auto">
          <a:xfrm>
            <a:off x="3429000" y="2133600"/>
            <a:ext cx="1066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13320" name="Text Box 9"/>
          <p:cNvSpPr txBox="1">
            <a:spLocks noChangeArrowheads="1"/>
          </p:cNvSpPr>
          <p:nvPr/>
        </p:nvSpPr>
        <p:spPr bwMode="auto">
          <a:xfrm>
            <a:off x="2057401" y="2743200"/>
            <a:ext cx="1273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ko-KR" sz="1400" b="1">
                <a:ea typeface="굴림" panose="020B0600000101010101" pitchFamily="50" charset="-127"/>
              </a:rPr>
              <a:t>Date</a:t>
            </a:r>
          </a:p>
        </p:txBody>
      </p:sp>
      <p:sp>
        <p:nvSpPr>
          <p:cNvPr id="13321" name="Line 10"/>
          <p:cNvSpPr>
            <a:spLocks noChangeShapeType="1"/>
          </p:cNvSpPr>
          <p:nvPr/>
        </p:nvSpPr>
        <p:spPr bwMode="auto">
          <a:xfrm>
            <a:off x="2895600" y="2895600"/>
            <a:ext cx="1676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13322" name="Text Box 11"/>
          <p:cNvSpPr txBox="1">
            <a:spLocks noChangeArrowheads="1"/>
          </p:cNvSpPr>
          <p:nvPr/>
        </p:nvSpPr>
        <p:spPr bwMode="auto">
          <a:xfrm>
            <a:off x="1828801" y="3124200"/>
            <a:ext cx="1806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ko-KR" sz="1400" b="1">
                <a:ea typeface="굴림" panose="020B0600000101010101" pitchFamily="50" charset="-127"/>
              </a:rPr>
              <a:t>Greeting</a:t>
            </a:r>
          </a:p>
        </p:txBody>
      </p:sp>
      <p:sp>
        <p:nvSpPr>
          <p:cNvPr id="13323" name="Line 12"/>
          <p:cNvSpPr>
            <a:spLocks noChangeShapeType="1"/>
          </p:cNvSpPr>
          <p:nvPr/>
        </p:nvSpPr>
        <p:spPr bwMode="auto">
          <a:xfrm>
            <a:off x="2819400" y="3276600"/>
            <a:ext cx="1676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13324" name="AutoShape 13"/>
          <p:cNvSpPr>
            <a:spLocks noChangeArrowheads="1"/>
          </p:cNvSpPr>
          <p:nvPr/>
        </p:nvSpPr>
        <p:spPr bwMode="auto">
          <a:xfrm>
            <a:off x="6781800" y="228600"/>
            <a:ext cx="1828800" cy="1295400"/>
          </a:xfrm>
          <a:prstGeom prst="flowChart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ko-KR" altLang="en-US">
              <a:ea typeface="굴림" panose="020B0600000101010101" pitchFamily="50" charset="-127"/>
            </a:endParaRPr>
          </a:p>
        </p:txBody>
      </p:sp>
      <p:sp>
        <p:nvSpPr>
          <p:cNvPr id="13325" name="AutoShape 14"/>
          <p:cNvSpPr>
            <a:spLocks noChangeArrowheads="1"/>
          </p:cNvSpPr>
          <p:nvPr/>
        </p:nvSpPr>
        <p:spPr bwMode="auto">
          <a:xfrm>
            <a:off x="4572000" y="1676400"/>
            <a:ext cx="3124200" cy="1066800"/>
          </a:xfrm>
          <a:prstGeom prst="flowChartProcess">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ko-KR" altLang="en-US">
              <a:ea typeface="굴림" panose="020B0600000101010101" pitchFamily="50" charset="-127"/>
            </a:endParaRPr>
          </a:p>
        </p:txBody>
      </p:sp>
      <p:sp>
        <p:nvSpPr>
          <p:cNvPr id="13326" name="AutoShape 15"/>
          <p:cNvSpPr>
            <a:spLocks noChangeArrowheads="1"/>
          </p:cNvSpPr>
          <p:nvPr/>
        </p:nvSpPr>
        <p:spPr bwMode="auto">
          <a:xfrm>
            <a:off x="4572000" y="2819400"/>
            <a:ext cx="685800" cy="228600"/>
          </a:xfrm>
          <a:prstGeom prst="flowChart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ko-KR" altLang="en-US">
              <a:ea typeface="굴림" panose="020B0600000101010101" pitchFamily="50" charset="-127"/>
            </a:endParaRPr>
          </a:p>
        </p:txBody>
      </p:sp>
      <p:sp>
        <p:nvSpPr>
          <p:cNvPr id="13327" name="AutoShape 16"/>
          <p:cNvSpPr>
            <a:spLocks noChangeArrowheads="1"/>
          </p:cNvSpPr>
          <p:nvPr/>
        </p:nvSpPr>
        <p:spPr bwMode="auto">
          <a:xfrm>
            <a:off x="4572000" y="3048000"/>
            <a:ext cx="3124200" cy="381000"/>
          </a:xfrm>
          <a:prstGeom prst="flowChart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ko-KR" altLang="en-US">
              <a:ea typeface="굴림" panose="020B0600000101010101" pitchFamily="50" charset="-127"/>
            </a:endParaRPr>
          </a:p>
        </p:txBody>
      </p:sp>
      <p:sp>
        <p:nvSpPr>
          <p:cNvPr id="13328" name="AutoShape 17"/>
          <p:cNvSpPr>
            <a:spLocks noChangeArrowheads="1"/>
          </p:cNvSpPr>
          <p:nvPr/>
        </p:nvSpPr>
        <p:spPr bwMode="auto">
          <a:xfrm>
            <a:off x="4572000" y="3505200"/>
            <a:ext cx="5867400" cy="304800"/>
          </a:xfrm>
          <a:prstGeom prst="flowChart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ko-KR" altLang="en-US">
              <a:ea typeface="굴림" panose="020B0600000101010101" pitchFamily="50" charset="-127"/>
            </a:endParaRPr>
          </a:p>
        </p:txBody>
      </p:sp>
      <p:sp>
        <p:nvSpPr>
          <p:cNvPr id="13329" name="AutoShape 18"/>
          <p:cNvSpPr>
            <a:spLocks noChangeArrowheads="1"/>
          </p:cNvSpPr>
          <p:nvPr/>
        </p:nvSpPr>
        <p:spPr bwMode="auto">
          <a:xfrm>
            <a:off x="4572000" y="3886200"/>
            <a:ext cx="5867400" cy="1219200"/>
          </a:xfrm>
          <a:prstGeom prst="flowChart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ko-KR" altLang="en-US">
              <a:ea typeface="굴림" panose="020B0600000101010101" pitchFamily="50" charset="-127"/>
            </a:endParaRPr>
          </a:p>
        </p:txBody>
      </p:sp>
      <p:sp>
        <p:nvSpPr>
          <p:cNvPr id="13330" name="AutoShape 19"/>
          <p:cNvSpPr>
            <a:spLocks noChangeArrowheads="1"/>
          </p:cNvSpPr>
          <p:nvPr/>
        </p:nvSpPr>
        <p:spPr bwMode="auto">
          <a:xfrm>
            <a:off x="4572000" y="5181600"/>
            <a:ext cx="5867400" cy="457200"/>
          </a:xfrm>
          <a:prstGeom prst="flowChart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ko-KR" altLang="en-US">
              <a:ea typeface="굴림" panose="020B0600000101010101" pitchFamily="50" charset="-127"/>
            </a:endParaRPr>
          </a:p>
        </p:txBody>
      </p:sp>
      <p:sp>
        <p:nvSpPr>
          <p:cNvPr id="13331" name="AutoShape 20"/>
          <p:cNvSpPr>
            <a:spLocks noChangeArrowheads="1"/>
          </p:cNvSpPr>
          <p:nvPr/>
        </p:nvSpPr>
        <p:spPr bwMode="auto">
          <a:xfrm>
            <a:off x="4572000" y="5715000"/>
            <a:ext cx="2133600" cy="914400"/>
          </a:xfrm>
          <a:prstGeom prst="flowChart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ko-KR" altLang="en-US">
              <a:ea typeface="굴림" panose="020B0600000101010101" pitchFamily="50" charset="-127"/>
            </a:endParaRPr>
          </a:p>
        </p:txBody>
      </p:sp>
      <p:sp>
        <p:nvSpPr>
          <p:cNvPr id="13332" name="Text Box 21"/>
          <p:cNvSpPr txBox="1">
            <a:spLocks noChangeArrowheads="1"/>
          </p:cNvSpPr>
          <p:nvPr/>
        </p:nvSpPr>
        <p:spPr bwMode="auto">
          <a:xfrm>
            <a:off x="1905000" y="3505200"/>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ko-KR" sz="1400" b="1">
                <a:ea typeface="굴림" panose="020B0600000101010101" pitchFamily="50" charset="-127"/>
              </a:rPr>
              <a:t>Introduction</a:t>
            </a:r>
          </a:p>
        </p:txBody>
      </p:sp>
      <p:sp>
        <p:nvSpPr>
          <p:cNvPr id="13333" name="Line 22"/>
          <p:cNvSpPr>
            <a:spLocks noChangeShapeType="1"/>
          </p:cNvSpPr>
          <p:nvPr/>
        </p:nvSpPr>
        <p:spPr bwMode="auto">
          <a:xfrm>
            <a:off x="3048000" y="3657600"/>
            <a:ext cx="1447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13334" name="Text Box 23"/>
          <p:cNvSpPr txBox="1">
            <a:spLocks noChangeArrowheads="1"/>
          </p:cNvSpPr>
          <p:nvPr/>
        </p:nvSpPr>
        <p:spPr bwMode="auto">
          <a:xfrm>
            <a:off x="1905000" y="42672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ko-KR" sz="1400" b="1">
                <a:ea typeface="굴림" panose="020B0600000101010101" pitchFamily="50" charset="-127"/>
              </a:rPr>
              <a:t>What you offer them</a:t>
            </a:r>
          </a:p>
        </p:txBody>
      </p:sp>
      <p:sp>
        <p:nvSpPr>
          <p:cNvPr id="13335" name="Line 24"/>
          <p:cNvSpPr>
            <a:spLocks noChangeShapeType="1"/>
          </p:cNvSpPr>
          <p:nvPr/>
        </p:nvSpPr>
        <p:spPr bwMode="auto">
          <a:xfrm>
            <a:off x="3733800" y="44196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13336" name="Text Box 25"/>
          <p:cNvSpPr txBox="1">
            <a:spLocks noChangeArrowheads="1"/>
          </p:cNvSpPr>
          <p:nvPr/>
        </p:nvSpPr>
        <p:spPr bwMode="auto">
          <a:xfrm>
            <a:off x="1828800" y="5181600"/>
            <a:ext cx="1905000"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lang="en-US" altLang="ko-KR" sz="1400" b="1">
                <a:ea typeface="굴림" panose="020B0600000101010101" pitchFamily="50" charset="-127"/>
              </a:rPr>
              <a:t>What happens now</a:t>
            </a:r>
          </a:p>
          <a:p>
            <a:pPr algn="ctr" eaLnBrk="1" hangingPunct="1">
              <a:spcBef>
                <a:spcPct val="50000"/>
              </a:spcBef>
            </a:pPr>
            <a:r>
              <a:rPr lang="en-US" altLang="ko-KR" sz="1400" b="1">
                <a:ea typeface="굴림" panose="020B0600000101010101" pitchFamily="50" charset="-127"/>
              </a:rPr>
              <a:t>and close</a:t>
            </a:r>
          </a:p>
        </p:txBody>
      </p:sp>
      <p:sp>
        <p:nvSpPr>
          <p:cNvPr id="13337" name="Line 27"/>
          <p:cNvSpPr>
            <a:spLocks noChangeShapeType="1"/>
          </p:cNvSpPr>
          <p:nvPr/>
        </p:nvSpPr>
        <p:spPr bwMode="auto">
          <a:xfrm>
            <a:off x="3581400" y="541020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13338" name="Line 28"/>
          <p:cNvSpPr>
            <a:spLocks noChangeShapeType="1"/>
          </p:cNvSpPr>
          <p:nvPr/>
        </p:nvSpPr>
        <p:spPr bwMode="auto">
          <a:xfrm>
            <a:off x="3352800" y="5715000"/>
            <a:ext cx="9144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13339" name="Rectangle 29"/>
          <p:cNvSpPr>
            <a:spLocks noChangeArrowheads="1"/>
          </p:cNvSpPr>
          <p:nvPr/>
        </p:nvSpPr>
        <p:spPr bwMode="auto">
          <a:xfrm>
            <a:off x="1752600" y="152400"/>
            <a:ext cx="1143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ko-KR" sz="1600" b="1">
                <a:solidFill>
                  <a:srgbClr val="FF0000"/>
                </a:solidFill>
                <a:ea typeface="굴림" panose="020B0600000101010101" pitchFamily="50" charset="-127"/>
              </a:rPr>
              <a:t>SAMPLE</a:t>
            </a:r>
          </a:p>
        </p:txBody>
      </p:sp>
    </p:spTree>
    <p:extLst>
      <p:ext uri="{BB962C8B-B14F-4D97-AF65-F5344CB8AC3E}">
        <p14:creationId xmlns:p14="http://schemas.microsoft.com/office/powerpoint/2010/main" val="3055573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슬라이드 번호 개체 틀 3"/>
          <p:cNvSpPr>
            <a:spLocks noGrp="1"/>
          </p:cNvSpPr>
          <p:nvPr>
            <p:ph type="sldNum" sz="quarter" idx="12"/>
          </p:nvPr>
        </p:nvSpPr>
        <p:spPr>
          <a:noFill/>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98B00B76-03CE-4AEA-87C2-7C5A8BC570E8}" type="slidenum">
              <a:rPr lang="en-US" altLang="ko-KR" sz="1400"/>
              <a:pPr/>
              <a:t>19</a:t>
            </a:fld>
            <a:endParaRPr lang="en-US" altLang="ko-KR" sz="1400"/>
          </a:p>
        </p:txBody>
      </p:sp>
      <p:sp>
        <p:nvSpPr>
          <p:cNvPr id="14339" name="Text Box 2"/>
          <p:cNvSpPr txBox="1">
            <a:spLocks noChangeArrowheads="1"/>
          </p:cNvSpPr>
          <p:nvPr/>
        </p:nvSpPr>
        <p:spPr bwMode="auto">
          <a:xfrm>
            <a:off x="5872163" y="41910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endParaRPr lang="ko-KR" altLang="ko-KR" b="1">
              <a:ea typeface="굴림" panose="020B0600000101010101" pitchFamily="50" charset="-127"/>
            </a:endParaRPr>
          </a:p>
        </p:txBody>
      </p:sp>
      <p:sp>
        <p:nvSpPr>
          <p:cNvPr id="14340" name="Text Box 3"/>
          <p:cNvSpPr txBox="1">
            <a:spLocks noChangeArrowheads="1"/>
          </p:cNvSpPr>
          <p:nvPr/>
        </p:nvSpPr>
        <p:spPr bwMode="auto">
          <a:xfrm>
            <a:off x="2133600" y="762000"/>
            <a:ext cx="80772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ko-KR" b="1">
                <a:solidFill>
                  <a:srgbClr val="0066FF"/>
                </a:solidFill>
                <a:ea typeface="굴림" panose="020B0600000101010101" pitchFamily="50" charset="-127"/>
              </a:rPr>
              <a:t>THINGS TO REMEMBER</a:t>
            </a:r>
          </a:p>
          <a:p>
            <a:pPr algn="ctr" eaLnBrk="1" hangingPunct="1"/>
            <a:endParaRPr lang="en-US" altLang="ko-KR" b="1">
              <a:solidFill>
                <a:srgbClr val="0066FF"/>
              </a:solidFill>
              <a:ea typeface="굴림" panose="020B0600000101010101" pitchFamily="50" charset="-127"/>
            </a:endParaRPr>
          </a:p>
          <a:p>
            <a:pPr eaLnBrk="1" hangingPunct="1">
              <a:buFontTx/>
              <a:buChar char="•"/>
            </a:pPr>
            <a:r>
              <a:rPr lang="en-US" altLang="ko-KR">
                <a:ea typeface="굴림" panose="020B0600000101010101" pitchFamily="50" charset="-127"/>
              </a:rPr>
              <a:t>Cover Letters are Important</a:t>
            </a:r>
            <a:endParaRPr lang="en-US" altLang="ko-KR" sz="1800">
              <a:ea typeface="굴림" panose="020B0600000101010101" pitchFamily="50" charset="-127"/>
            </a:endParaRPr>
          </a:p>
          <a:p>
            <a:pPr eaLnBrk="1" hangingPunct="1">
              <a:buFontTx/>
              <a:buChar char="•"/>
            </a:pPr>
            <a:r>
              <a:rPr lang="en-US" altLang="ko-KR">
                <a:ea typeface="굴림" panose="020B0600000101010101" pitchFamily="50" charset="-127"/>
              </a:rPr>
              <a:t>Include Keywords</a:t>
            </a:r>
          </a:p>
          <a:p>
            <a:pPr eaLnBrk="1" hangingPunct="1">
              <a:buFontTx/>
              <a:buChar char="•"/>
            </a:pPr>
            <a:r>
              <a:rPr lang="en-US" altLang="ko-KR">
                <a:ea typeface="굴림" panose="020B0600000101010101" pitchFamily="50" charset="-127"/>
              </a:rPr>
              <a:t>Follow the Do’s and Don’ts for Cover Letter Content</a:t>
            </a:r>
          </a:p>
        </p:txBody>
      </p:sp>
      <p:pic>
        <p:nvPicPr>
          <p:cNvPr id="14341" name="Picture 5" descr="http://cms.leoncountyfl.gov/portals/0/solidwaste/images/don'tforget.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1" y="3276601"/>
            <a:ext cx="2182813"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9464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Resume vs. CV</a:t>
            </a:r>
            <a:endParaRPr lang="ko-KR" altLang="en-US"/>
          </a:p>
        </p:txBody>
      </p:sp>
      <p:sp>
        <p:nvSpPr>
          <p:cNvPr id="3" name="내용 개체 틀 2"/>
          <p:cNvSpPr>
            <a:spLocks noGrp="1"/>
          </p:cNvSpPr>
          <p:nvPr>
            <p:ph idx="1"/>
          </p:nvPr>
        </p:nvSpPr>
        <p:spPr/>
        <p:txBody>
          <a:bodyPr/>
          <a:lstStyle/>
          <a:p>
            <a:r>
              <a:rPr lang="en-US" altLang="ko-KR" dirty="0" smtClean="0"/>
              <a:t>What is the difference between a resume and a CV?</a:t>
            </a:r>
            <a:endParaRPr lang="ko-KR" altLang="en-US" dirty="0"/>
          </a:p>
        </p:txBody>
      </p:sp>
      <p:pic>
        <p:nvPicPr>
          <p:cNvPr id="2050" name="Picture 2" descr="https://www.apexcareerservices.com/wp-content/uploads/How-to-write-a-good-Resume.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55118" y="3690406"/>
            <a:ext cx="2761796" cy="274645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890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sp>
        <p:nvSpPr>
          <p:cNvPr id="3" name="내용 개체 틀 2"/>
          <p:cNvSpPr>
            <a:spLocks noGrp="1"/>
          </p:cNvSpPr>
          <p:nvPr>
            <p:ph idx="1"/>
          </p:nvPr>
        </p:nvSpPr>
        <p:spPr/>
        <p:txBody>
          <a:bodyPr/>
          <a:lstStyle/>
          <a:p>
            <a:r>
              <a:rPr lang="en-US" altLang="ko-KR" dirty="0"/>
              <a:t>http://www.youthcentral.vic.gov.au/jobs-careers/applying-for-jobs/cover-letter-no-work-experience</a:t>
            </a:r>
            <a:endParaRPr lang="en-US" altLang="ko-KR" dirty="0" smtClean="0"/>
          </a:p>
          <a:p>
            <a:endParaRPr lang="en-US" altLang="ko-KR" dirty="0"/>
          </a:p>
          <a:p>
            <a:r>
              <a:rPr lang="en-US" altLang="ko-KR" dirty="0" smtClean="0"/>
              <a:t>http</a:t>
            </a:r>
            <a:r>
              <a:rPr lang="en-US" altLang="ko-KR" dirty="0"/>
              <a:t>://www.totaljobs.com/careers-advice/cv-and-cover-letter/cover-letter-examples-graduate</a:t>
            </a:r>
            <a:endParaRPr lang="ko-KR" altLang="en-US"/>
          </a:p>
        </p:txBody>
      </p:sp>
    </p:spTree>
    <p:extLst>
      <p:ext uri="{BB962C8B-B14F-4D97-AF65-F5344CB8AC3E}">
        <p14:creationId xmlns:p14="http://schemas.microsoft.com/office/powerpoint/2010/main" val="4221417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sp>
        <p:nvSpPr>
          <p:cNvPr id="3" name="내용 개체 틀 2"/>
          <p:cNvSpPr>
            <a:spLocks noGrp="1"/>
          </p:cNvSpPr>
          <p:nvPr>
            <p:ph idx="1"/>
          </p:nvPr>
        </p:nvSpPr>
        <p:spPr/>
        <p:txBody>
          <a:bodyPr/>
          <a:lstStyle/>
          <a:p>
            <a:endParaRPr lang="ko-KR" altLang="en-US"/>
          </a:p>
        </p:txBody>
      </p:sp>
    </p:spTree>
    <p:extLst>
      <p:ext uri="{BB962C8B-B14F-4D97-AF65-F5344CB8AC3E}">
        <p14:creationId xmlns:p14="http://schemas.microsoft.com/office/powerpoint/2010/main" val="398998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Summary</a:t>
            </a:r>
            <a:endParaRPr lang="ko-KR" altLang="en-US"/>
          </a:p>
        </p:txBody>
      </p:sp>
      <p:sp>
        <p:nvSpPr>
          <p:cNvPr id="3" name="내용 개체 틀 2"/>
          <p:cNvSpPr>
            <a:spLocks noGrp="1"/>
          </p:cNvSpPr>
          <p:nvPr>
            <p:ph idx="1"/>
          </p:nvPr>
        </p:nvSpPr>
        <p:spPr/>
        <p:txBody>
          <a:bodyPr/>
          <a:lstStyle/>
          <a:p>
            <a:endParaRPr lang="ko-KR" altLang="en-US"/>
          </a:p>
        </p:txBody>
      </p:sp>
      <p:pic>
        <p:nvPicPr>
          <p:cNvPr id="1028" name="Picture 4" descr="http://grantfoundation.net/wp-content/uploads/2015/07/difference-between-cv-and-resume-mllqghoa.png"/>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t="14646" b="60401"/>
          <a:stretch/>
        </p:blipFill>
        <p:spPr bwMode="auto">
          <a:xfrm>
            <a:off x="0" y="1930400"/>
            <a:ext cx="7305523" cy="16906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grantfoundation.net/wp-content/uploads/2015/07/difference-between-cv-and-resume-mllqghoa.png"/>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t="39461" b="30586"/>
          <a:stretch/>
        </p:blipFill>
        <p:spPr bwMode="auto">
          <a:xfrm>
            <a:off x="1636558" y="4507452"/>
            <a:ext cx="7305523" cy="2029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309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Examples</a:t>
            </a:r>
            <a:endParaRPr lang="ko-KR" altLang="en-US"/>
          </a:p>
        </p:txBody>
      </p:sp>
      <p:sp>
        <p:nvSpPr>
          <p:cNvPr id="3" name="내용 개체 틀 2"/>
          <p:cNvSpPr>
            <a:spLocks noGrp="1"/>
          </p:cNvSpPr>
          <p:nvPr>
            <p:ph idx="1"/>
          </p:nvPr>
        </p:nvSpPr>
        <p:spPr/>
        <p:txBody>
          <a:bodyPr/>
          <a:lstStyle/>
          <a:p>
            <a:endParaRPr lang="ko-KR" altLang="en-US"/>
          </a:p>
        </p:txBody>
      </p:sp>
      <p:pic>
        <p:nvPicPr>
          <p:cNvPr id="3074" name="Picture 2" descr="http://www.optometryceo.com/wp-content/uploads/2012/11/Sample-CV_Resume.jpg"/>
          <p:cNvPicPr>
            <a:picLocks noChangeAspect="1" noChangeArrowheads="1"/>
          </p:cNvPicPr>
          <p:nvPr/>
        </p:nvPicPr>
        <p:blipFill rotWithShape="1">
          <a:blip r:embed="rId2">
            <a:extLst>
              <a:ext uri="{28A0092B-C50C-407E-A947-70E740481C1C}">
                <a14:useLocalDpi xmlns:a14="http://schemas.microsoft.com/office/drawing/2010/main" val="0"/>
              </a:ext>
            </a:extLst>
          </a:blip>
          <a:srcRect l="9914" t="11457" r="6507" b="11125"/>
          <a:stretch/>
        </p:blipFill>
        <p:spPr bwMode="auto">
          <a:xfrm>
            <a:off x="0" y="0"/>
            <a:ext cx="12369800" cy="697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688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sp>
        <p:nvSpPr>
          <p:cNvPr id="3" name="내용 개체 틀 2"/>
          <p:cNvSpPr>
            <a:spLocks noGrp="1"/>
          </p:cNvSpPr>
          <p:nvPr>
            <p:ph idx="1"/>
          </p:nvPr>
        </p:nvSpPr>
        <p:spPr/>
        <p:txBody>
          <a:bodyPr/>
          <a:lstStyle/>
          <a:p>
            <a:endParaRPr lang="ko-KR" altLang="en-US" dirty="0"/>
          </a:p>
        </p:txBody>
      </p:sp>
      <p:pic>
        <p:nvPicPr>
          <p:cNvPr id="1028" name="Picture 4" descr="http://seameo-rccn.org/wp-content/uploads/2015/06/simple-resume-examples-1nwhebzd.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11411" y="95608"/>
            <a:ext cx="4474198" cy="6412768"/>
          </a:xfrm>
          <a:prstGeom prst="rect">
            <a:avLst/>
          </a:prstGeom>
          <a:noFill/>
          <a:extLst>
            <a:ext uri="{909E8E84-426E-40DD-AFC4-6F175D3DCCD1}">
              <a14:hiddenFill xmlns:a14="http://schemas.microsoft.com/office/drawing/2010/main">
                <a:solidFill>
                  <a:srgbClr val="FFFFFF"/>
                </a:solidFill>
              </a14:hiddenFill>
            </a:ext>
          </a:extLst>
        </p:spPr>
      </p:pic>
      <p:pic>
        <p:nvPicPr>
          <p:cNvPr id="4" name="그림 3"/>
          <p:cNvPicPr>
            <a:picLocks noChangeAspect="1"/>
          </p:cNvPicPr>
          <p:nvPr/>
        </p:nvPicPr>
        <p:blipFill rotWithShape="1">
          <a:blip r:embed="rId3">
            <a:clrChange>
              <a:clrFrom>
                <a:srgbClr val="FFFFFF"/>
              </a:clrFrom>
              <a:clrTo>
                <a:srgbClr val="FFFFFF">
                  <a:alpha val="0"/>
                </a:srgbClr>
              </a:clrTo>
            </a:clrChange>
          </a:blip>
          <a:srcRect l="30000" t="21683" r="28518" b="6360"/>
          <a:stretch/>
        </p:blipFill>
        <p:spPr>
          <a:xfrm>
            <a:off x="557735" y="95608"/>
            <a:ext cx="4734077" cy="6305192"/>
          </a:xfrm>
          <a:prstGeom prst="rect">
            <a:avLst/>
          </a:prstGeom>
        </p:spPr>
      </p:pic>
    </p:spTree>
    <p:extLst>
      <p:ext uri="{BB962C8B-B14F-4D97-AF65-F5344CB8AC3E}">
        <p14:creationId xmlns:p14="http://schemas.microsoft.com/office/powerpoint/2010/main" val="1750506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George’s CV sample</a:t>
            </a:r>
            <a:endParaRPr lang="ko-KR" altLang="en-US"/>
          </a:p>
        </p:txBody>
      </p:sp>
      <p:sp>
        <p:nvSpPr>
          <p:cNvPr id="3" name="내용 개체 틀 2"/>
          <p:cNvSpPr>
            <a:spLocks noGrp="1"/>
          </p:cNvSpPr>
          <p:nvPr>
            <p:ph idx="1"/>
          </p:nvPr>
        </p:nvSpPr>
        <p:spPr/>
        <p:txBody>
          <a:bodyPr/>
          <a:lstStyle/>
          <a:p>
            <a:endParaRPr lang="ko-KR" altLang="en-US"/>
          </a:p>
        </p:txBody>
      </p:sp>
    </p:spTree>
    <p:extLst>
      <p:ext uri="{BB962C8B-B14F-4D97-AF65-F5344CB8AC3E}">
        <p14:creationId xmlns:p14="http://schemas.microsoft.com/office/powerpoint/2010/main" val="4281100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Creating a Resume/ CV</a:t>
            </a:r>
            <a:endParaRPr lang="ko-KR" altLang="en-US"/>
          </a:p>
        </p:txBody>
      </p:sp>
      <p:sp>
        <p:nvSpPr>
          <p:cNvPr id="3" name="내용 개체 틀 2"/>
          <p:cNvSpPr>
            <a:spLocks noGrp="1"/>
          </p:cNvSpPr>
          <p:nvPr>
            <p:ph idx="1"/>
          </p:nvPr>
        </p:nvSpPr>
        <p:spPr/>
        <p:txBody>
          <a:bodyPr/>
          <a:lstStyle/>
          <a:p>
            <a:r>
              <a:rPr lang="en-US" altLang="ko-KR" dirty="0" smtClean="0">
                <a:hlinkClick r:id="rId2"/>
              </a:rPr>
              <a:t>www.cvmkr.com</a:t>
            </a:r>
            <a:endParaRPr lang="en-US" altLang="ko-KR" dirty="0" smtClean="0"/>
          </a:p>
          <a:p>
            <a:r>
              <a:rPr lang="en-US" altLang="ko-KR" dirty="0">
                <a:hlinkClick r:id="rId3"/>
              </a:rPr>
              <a:t>https://</a:t>
            </a:r>
            <a:r>
              <a:rPr lang="en-US" altLang="ko-KR" dirty="0" smtClean="0">
                <a:hlinkClick r:id="rId3"/>
              </a:rPr>
              <a:t>templates.office.com/en-CA/TM00002110?auth=1</a:t>
            </a:r>
            <a:endParaRPr lang="en-US" altLang="ko-KR" dirty="0" smtClean="0"/>
          </a:p>
          <a:p>
            <a:r>
              <a:rPr lang="en-US" altLang="ko-KR" dirty="0">
                <a:hlinkClick r:id="rId4"/>
              </a:rPr>
              <a:t>http://</a:t>
            </a:r>
            <a:r>
              <a:rPr lang="en-US" altLang="ko-KR" dirty="0" smtClean="0">
                <a:hlinkClick r:id="rId4"/>
              </a:rPr>
              <a:t>www.gotresumebuilder.com</a:t>
            </a:r>
            <a:endParaRPr lang="en-US" altLang="ko-KR" dirty="0" smtClean="0"/>
          </a:p>
          <a:p>
            <a:endParaRPr lang="en-US" altLang="ko-KR" dirty="0" smtClean="0"/>
          </a:p>
          <a:p>
            <a:endParaRPr lang="en-US" altLang="ko-KR" dirty="0" smtClean="0"/>
          </a:p>
          <a:p>
            <a:endParaRPr lang="ko-KR" altLang="en-US" dirty="0"/>
          </a:p>
        </p:txBody>
      </p:sp>
    </p:spTree>
    <p:extLst>
      <p:ext uri="{BB962C8B-B14F-4D97-AF65-F5344CB8AC3E}">
        <p14:creationId xmlns:p14="http://schemas.microsoft.com/office/powerpoint/2010/main" val="41716672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err="1" smtClean="0"/>
              <a:t>Linkedin</a:t>
            </a:r>
            <a:endParaRPr lang="ko-KR" altLang="en-US"/>
          </a:p>
        </p:txBody>
      </p:sp>
      <p:sp>
        <p:nvSpPr>
          <p:cNvPr id="3" name="내용 개체 틀 2"/>
          <p:cNvSpPr>
            <a:spLocks noGrp="1"/>
          </p:cNvSpPr>
          <p:nvPr>
            <p:ph idx="1"/>
          </p:nvPr>
        </p:nvSpPr>
        <p:spPr/>
        <p:txBody>
          <a:bodyPr/>
          <a:lstStyle/>
          <a:p>
            <a:endParaRPr lang="ko-KR" altLang="en-US"/>
          </a:p>
        </p:txBody>
      </p:sp>
      <p:pic>
        <p:nvPicPr>
          <p:cNvPr id="5126" name="Picture 6" descr="http://www.erlang-factory.com/static/img/linkedin_logo_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4300" y="2048337"/>
            <a:ext cx="4105275" cy="410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870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Cover Letter</a:t>
            </a:r>
            <a:endParaRPr lang="ko-KR" altLang="en-US"/>
          </a:p>
        </p:txBody>
      </p:sp>
      <p:sp>
        <p:nvSpPr>
          <p:cNvPr id="3" name="내용 개체 틀 2"/>
          <p:cNvSpPr>
            <a:spLocks noGrp="1"/>
          </p:cNvSpPr>
          <p:nvPr>
            <p:ph idx="1"/>
          </p:nvPr>
        </p:nvSpPr>
        <p:spPr/>
        <p:txBody>
          <a:bodyPr/>
          <a:lstStyle/>
          <a:p>
            <a:r>
              <a:rPr lang="en-US" altLang="ko-KR" dirty="0" smtClean="0"/>
              <a:t>What is a cover letter?</a:t>
            </a:r>
            <a:endParaRPr lang="en-US" altLang="ko-KR" dirty="0"/>
          </a:p>
          <a:p>
            <a:r>
              <a:rPr lang="en-US" altLang="ko-KR" dirty="0" smtClean="0"/>
              <a:t>Why is it important?</a:t>
            </a:r>
          </a:p>
        </p:txBody>
      </p:sp>
    </p:spTree>
    <p:extLst>
      <p:ext uri="{BB962C8B-B14F-4D97-AF65-F5344CB8AC3E}">
        <p14:creationId xmlns:p14="http://schemas.microsoft.com/office/powerpoint/2010/main" val="2488164285"/>
      </p:ext>
    </p:extLst>
  </p:cSld>
  <p:clrMapOvr>
    <a:masterClrMapping/>
  </p:clrMapOvr>
</p:sld>
</file>

<file path=ppt/theme/theme1.xml><?xml version="1.0" encoding="utf-8"?>
<a:theme xmlns:a="http://schemas.openxmlformats.org/drawingml/2006/main" name="패싯">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160</TotalTime>
  <Words>290</Words>
  <Application>Microsoft Office PowerPoint</Application>
  <PresentationFormat>와이드스크린</PresentationFormat>
  <Paragraphs>107</Paragraphs>
  <Slides>21</Slides>
  <Notes>0</Notes>
  <HiddenSlides>0</HiddenSlides>
  <MMClips>0</MMClips>
  <ScaleCrop>false</ScaleCrop>
  <HeadingPairs>
    <vt:vector size="6" baseType="variant">
      <vt:variant>
        <vt:lpstr>사용한 글꼴</vt:lpstr>
      </vt:variant>
      <vt:variant>
        <vt:i4>11</vt:i4>
      </vt:variant>
      <vt:variant>
        <vt:lpstr>테마</vt:lpstr>
      </vt:variant>
      <vt:variant>
        <vt:i4>1</vt:i4>
      </vt:variant>
      <vt:variant>
        <vt:lpstr>슬라이드 제목</vt:lpstr>
      </vt:variant>
      <vt:variant>
        <vt:i4>21</vt:i4>
      </vt:variant>
    </vt:vector>
  </HeadingPairs>
  <TitlesOfParts>
    <vt:vector size="33" baseType="lpstr">
      <vt:lpstr>HY그래픽M</vt:lpstr>
      <vt:lpstr>굴림</vt:lpstr>
      <vt:lpstr>맑은 고딕</vt:lpstr>
      <vt:lpstr>Arial</vt:lpstr>
      <vt:lpstr>Bauhaus 93</vt:lpstr>
      <vt:lpstr>inherit</vt:lpstr>
      <vt:lpstr>Snap ITC</vt:lpstr>
      <vt:lpstr>Stencil</vt:lpstr>
      <vt:lpstr>Times New Roman</vt:lpstr>
      <vt:lpstr>Trebuchet MS</vt:lpstr>
      <vt:lpstr>Wingdings 3</vt:lpstr>
      <vt:lpstr>패싯</vt:lpstr>
      <vt:lpstr>Social Media for your Career</vt:lpstr>
      <vt:lpstr>Resume vs. CV</vt:lpstr>
      <vt:lpstr>Summary</vt:lpstr>
      <vt:lpstr>Examples</vt:lpstr>
      <vt:lpstr>PowerPoint 프레젠테이션</vt:lpstr>
      <vt:lpstr>George’s CV sample</vt:lpstr>
      <vt:lpstr>Creating a Resume/ CV</vt:lpstr>
      <vt:lpstr>Linkedin</vt:lpstr>
      <vt:lpstr>Cover Letter</vt:lpstr>
      <vt:lpstr>WHY A COVER LETTER?</vt:lpstr>
      <vt:lpstr>PowerPoint 프레젠테이션</vt:lpstr>
      <vt:lpstr>PowerPoint 프레젠테이션</vt:lpstr>
      <vt:lpstr>Do’s and        Don’ts  of writing a  cover letter</vt:lpstr>
      <vt:lpstr>  DON’T SEND    A Generic cover letter    This is not one size fits all!!            DO MENTION       The Job you are applying for      Skills, Experiences and Qualities that would best let you STAND OUT at this job.</vt:lpstr>
      <vt:lpstr>PowerPoint 프레젠테이션</vt:lpstr>
      <vt:lpstr>PowerPoint 프레젠테이션</vt:lpstr>
      <vt:lpstr>DON’T  Have it too short or too long Too short = No Enthusiasm Too long = Over bearing    DO  No longer than 3 to 5  paragraphs and no more than 6 lines in each one.</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Social Media</dc:title>
  <dc:creator>인문대200</dc:creator>
  <cp:lastModifiedBy>인문대200</cp:lastModifiedBy>
  <cp:revision>11</cp:revision>
  <dcterms:created xsi:type="dcterms:W3CDTF">2015-09-16T00:20:41Z</dcterms:created>
  <dcterms:modified xsi:type="dcterms:W3CDTF">2015-09-30T00:22:57Z</dcterms:modified>
</cp:coreProperties>
</file>