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303" r:id="rId3"/>
    <p:sldId id="267" r:id="rId4"/>
    <p:sldId id="257" r:id="rId5"/>
    <p:sldId id="272" r:id="rId6"/>
    <p:sldId id="262" r:id="rId7"/>
    <p:sldId id="275" r:id="rId8"/>
    <p:sldId id="306" r:id="rId9"/>
    <p:sldId id="307" r:id="rId10"/>
    <p:sldId id="276" r:id="rId11"/>
    <p:sldId id="305" r:id="rId12"/>
    <p:sldId id="312" r:id="rId13"/>
    <p:sldId id="308" r:id="rId14"/>
    <p:sldId id="309" r:id="rId15"/>
    <p:sldId id="310" r:id="rId16"/>
    <p:sldId id="311" r:id="rId17"/>
    <p:sldId id="268" r:id="rId18"/>
    <p:sldId id="297" r:id="rId19"/>
    <p:sldId id="313" r:id="rId20"/>
    <p:sldId id="314" r:id="rId21"/>
    <p:sldId id="315" r:id="rId22"/>
    <p:sldId id="298" r:id="rId23"/>
    <p:sldId id="258" r:id="rId24"/>
    <p:sldId id="316" r:id="rId25"/>
    <p:sldId id="299" r:id="rId26"/>
    <p:sldId id="300" r:id="rId27"/>
    <p:sldId id="30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684" autoAdjust="0"/>
    <p:restoredTop sz="94660"/>
  </p:normalViewPr>
  <p:slideViewPr>
    <p:cSldViewPr snapToGrid="0">
      <p:cViewPr varScale="1">
        <p:scale>
          <a:sx n="71" d="100"/>
          <a:sy n="71" d="100"/>
        </p:scale>
        <p:origin x="60" y="6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352314-B2F2-4803-87C4-37E22064D3D9}" type="datetimeFigureOut">
              <a:rPr lang="en-CA" smtClean="0"/>
              <a:t>2023-06-12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3E5C5C4-9A17-4628-B73B-8F1B9BC06D57}" type="slidenum">
              <a:rPr lang="en-CA" smtClean="0"/>
              <a:t>‹#›</a:t>
            </a:fld>
            <a:endParaRPr lang="en-CA"/>
          </a:p>
        </p:txBody>
      </p:sp>
    </p:spTree>
    <p:extLst>
      <p:ext uri="{BB962C8B-B14F-4D97-AF65-F5344CB8AC3E}">
        <p14:creationId xmlns:p14="http://schemas.microsoft.com/office/powerpoint/2010/main" val="98151316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352314-B2F2-4803-87C4-37E22064D3D9}" type="datetimeFigureOut">
              <a:rPr lang="en-CA" smtClean="0"/>
              <a:t>2023-06-12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3E5C5C4-9A17-4628-B73B-8F1B9BC06D57}" type="slidenum">
              <a:rPr lang="en-CA" smtClean="0"/>
              <a:t>‹#›</a:t>
            </a:fld>
            <a:endParaRPr lang="en-CA"/>
          </a:p>
        </p:txBody>
      </p:sp>
    </p:spTree>
    <p:extLst>
      <p:ext uri="{BB962C8B-B14F-4D97-AF65-F5344CB8AC3E}">
        <p14:creationId xmlns:p14="http://schemas.microsoft.com/office/powerpoint/2010/main" val="152058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F0352314-B2F2-4803-87C4-37E22064D3D9}" type="datetimeFigureOut">
              <a:rPr lang="en-CA" smtClean="0"/>
              <a:t>2023-06-12</a:t>
            </a:fld>
            <a:endParaRPr lang="en-CA"/>
          </a:p>
        </p:txBody>
      </p:sp>
      <p:sp>
        <p:nvSpPr>
          <p:cNvPr id="5" name="Footer Placeholder 4"/>
          <p:cNvSpPr>
            <a:spLocks noGrp="1"/>
          </p:cNvSpPr>
          <p:nvPr>
            <p:ph type="ftr" sz="quarter" idx="11"/>
          </p:nvPr>
        </p:nvSpPr>
        <p:spPr>
          <a:xfrm>
            <a:off x="3776135" y="6422854"/>
            <a:ext cx="4279669" cy="365125"/>
          </a:xfrm>
        </p:spPr>
        <p:txBody>
          <a:bodyPr/>
          <a:lstStyle/>
          <a:p>
            <a:endParaRPr lang="en-CA"/>
          </a:p>
        </p:txBody>
      </p:sp>
      <p:sp>
        <p:nvSpPr>
          <p:cNvPr id="6" name="Slide Number Placeholder 5"/>
          <p:cNvSpPr>
            <a:spLocks noGrp="1"/>
          </p:cNvSpPr>
          <p:nvPr>
            <p:ph type="sldNum" sz="quarter" idx="12"/>
          </p:nvPr>
        </p:nvSpPr>
        <p:spPr>
          <a:xfrm>
            <a:off x="8073048" y="6422854"/>
            <a:ext cx="879759" cy="365125"/>
          </a:xfrm>
        </p:spPr>
        <p:txBody>
          <a:bodyPr/>
          <a:lstStyle/>
          <a:p>
            <a:fld id="{53E5C5C4-9A17-4628-B73B-8F1B9BC06D57}" type="slidenum">
              <a:rPr lang="en-CA" smtClean="0"/>
              <a:t>‹#›</a:t>
            </a:fld>
            <a:endParaRPr lang="en-CA"/>
          </a:p>
        </p:txBody>
      </p:sp>
    </p:spTree>
    <p:extLst>
      <p:ext uri="{BB962C8B-B14F-4D97-AF65-F5344CB8AC3E}">
        <p14:creationId xmlns:p14="http://schemas.microsoft.com/office/powerpoint/2010/main" val="1110455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352314-B2F2-4803-87C4-37E22064D3D9}" type="datetimeFigureOut">
              <a:rPr lang="en-CA" smtClean="0"/>
              <a:t>2023-06-12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3E5C5C4-9A17-4628-B73B-8F1B9BC06D57}" type="slidenum">
              <a:rPr lang="en-CA" smtClean="0"/>
              <a:t>‹#›</a:t>
            </a:fld>
            <a:endParaRPr lang="en-CA"/>
          </a:p>
        </p:txBody>
      </p:sp>
    </p:spTree>
    <p:extLst>
      <p:ext uri="{BB962C8B-B14F-4D97-AF65-F5344CB8AC3E}">
        <p14:creationId xmlns:p14="http://schemas.microsoft.com/office/powerpoint/2010/main" val="877490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F0352314-B2F2-4803-87C4-37E22064D3D9}" type="datetimeFigureOut">
              <a:rPr lang="en-CA" smtClean="0"/>
              <a:t>2023-06-12</a:t>
            </a:fld>
            <a:endParaRPr lang="en-CA"/>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C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53E5C5C4-9A17-4628-B73B-8F1B9BC06D57}" type="slidenum">
              <a:rPr lang="en-CA" smtClean="0"/>
              <a:t>‹#›</a:t>
            </a:fld>
            <a:endParaRPr lang="en-CA"/>
          </a:p>
        </p:txBody>
      </p:sp>
    </p:spTree>
    <p:extLst>
      <p:ext uri="{BB962C8B-B14F-4D97-AF65-F5344CB8AC3E}">
        <p14:creationId xmlns:p14="http://schemas.microsoft.com/office/powerpoint/2010/main" val="425629174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352314-B2F2-4803-87C4-37E22064D3D9}" type="datetimeFigureOut">
              <a:rPr lang="en-CA" smtClean="0"/>
              <a:t>2023-06-12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3E5C5C4-9A17-4628-B73B-8F1B9BC06D57}" type="slidenum">
              <a:rPr lang="en-CA" smtClean="0"/>
              <a:t>‹#›</a:t>
            </a:fld>
            <a:endParaRPr lang="en-CA"/>
          </a:p>
        </p:txBody>
      </p:sp>
    </p:spTree>
    <p:extLst>
      <p:ext uri="{BB962C8B-B14F-4D97-AF65-F5344CB8AC3E}">
        <p14:creationId xmlns:p14="http://schemas.microsoft.com/office/powerpoint/2010/main" val="1418916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352314-B2F2-4803-87C4-37E22064D3D9}" type="datetimeFigureOut">
              <a:rPr lang="en-CA" smtClean="0"/>
              <a:t>2023-06-12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3E5C5C4-9A17-4628-B73B-8F1B9BC06D57}" type="slidenum">
              <a:rPr lang="en-CA" smtClean="0"/>
              <a:t>‹#›</a:t>
            </a:fld>
            <a:endParaRPr lang="en-CA"/>
          </a:p>
        </p:txBody>
      </p:sp>
    </p:spTree>
    <p:extLst>
      <p:ext uri="{BB962C8B-B14F-4D97-AF65-F5344CB8AC3E}">
        <p14:creationId xmlns:p14="http://schemas.microsoft.com/office/powerpoint/2010/main" val="753748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352314-B2F2-4803-87C4-37E22064D3D9}" type="datetimeFigureOut">
              <a:rPr lang="en-CA" smtClean="0"/>
              <a:t>2023-06-12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3E5C5C4-9A17-4628-B73B-8F1B9BC06D57}" type="slidenum">
              <a:rPr lang="en-CA" smtClean="0"/>
              <a:t>‹#›</a:t>
            </a:fld>
            <a:endParaRPr lang="en-CA"/>
          </a:p>
        </p:txBody>
      </p:sp>
    </p:spTree>
    <p:extLst>
      <p:ext uri="{BB962C8B-B14F-4D97-AF65-F5344CB8AC3E}">
        <p14:creationId xmlns:p14="http://schemas.microsoft.com/office/powerpoint/2010/main" val="1354006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352314-B2F2-4803-87C4-37E22064D3D9}" type="datetimeFigureOut">
              <a:rPr lang="en-CA" smtClean="0"/>
              <a:t>2023-06-12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3E5C5C4-9A17-4628-B73B-8F1B9BC06D57}" type="slidenum">
              <a:rPr lang="en-CA" smtClean="0"/>
              <a:t>‹#›</a:t>
            </a:fld>
            <a:endParaRPr lang="en-CA"/>
          </a:p>
        </p:txBody>
      </p:sp>
    </p:spTree>
    <p:extLst>
      <p:ext uri="{BB962C8B-B14F-4D97-AF65-F5344CB8AC3E}">
        <p14:creationId xmlns:p14="http://schemas.microsoft.com/office/powerpoint/2010/main" val="4036620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0352314-B2F2-4803-87C4-37E22064D3D9}" type="datetimeFigureOut">
              <a:rPr lang="en-CA" smtClean="0"/>
              <a:t>2023-06-12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3E5C5C4-9A17-4628-B73B-8F1B9BC06D57}" type="slidenum">
              <a:rPr lang="en-CA" smtClean="0"/>
              <a:t>‹#›</a:t>
            </a:fld>
            <a:endParaRPr lang="en-CA"/>
          </a:p>
        </p:txBody>
      </p:sp>
    </p:spTree>
    <p:extLst>
      <p:ext uri="{BB962C8B-B14F-4D97-AF65-F5344CB8AC3E}">
        <p14:creationId xmlns:p14="http://schemas.microsoft.com/office/powerpoint/2010/main" val="949202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0352314-B2F2-4803-87C4-37E22064D3D9}" type="datetimeFigureOut">
              <a:rPr lang="en-CA" smtClean="0"/>
              <a:t>2023-06-12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3E5C5C4-9A17-4628-B73B-8F1B9BC06D57}" type="slidenum">
              <a:rPr lang="en-CA" smtClean="0"/>
              <a:t>‹#›</a:t>
            </a:fld>
            <a:endParaRPr lang="en-CA"/>
          </a:p>
        </p:txBody>
      </p:sp>
    </p:spTree>
    <p:extLst>
      <p:ext uri="{BB962C8B-B14F-4D97-AF65-F5344CB8AC3E}">
        <p14:creationId xmlns:p14="http://schemas.microsoft.com/office/powerpoint/2010/main" val="208236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F0352314-B2F2-4803-87C4-37E22064D3D9}" type="datetimeFigureOut">
              <a:rPr lang="en-CA" smtClean="0"/>
              <a:t>2023-06-12</a:t>
            </a:fld>
            <a:endParaRPr lang="en-CA"/>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CA"/>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53E5C5C4-9A17-4628-B73B-8F1B9BC06D57}" type="slidenum">
              <a:rPr lang="en-CA" smtClean="0"/>
              <a:t>‹#›</a:t>
            </a:fld>
            <a:endParaRPr lang="en-CA"/>
          </a:p>
        </p:txBody>
      </p:sp>
    </p:spTree>
    <p:extLst>
      <p:ext uri="{BB962C8B-B14F-4D97-AF65-F5344CB8AC3E}">
        <p14:creationId xmlns:p14="http://schemas.microsoft.com/office/powerpoint/2010/main" val="1543605037"/>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Newer%20Examples/Qualitative%20Findings%20Thematically%20Presented.docx" TargetMode="External"/><Relationship Id="rId1" Type="http://schemas.openxmlformats.org/officeDocument/2006/relationships/slideLayout" Target="../slideLayouts/slideLayout2.xml"/><Relationship Id="rId5" Type="http://schemas.openxmlformats.org/officeDocument/2006/relationships/hyperlink" Target="Newer%20Examples/S0346251X21001962.pdf" TargetMode="External"/><Relationship Id="rId4" Type="http://schemas.openxmlformats.org/officeDocument/2006/relationships/hyperlink" Target="Newer%20Examples/Kim%20J.H.%202006%20Fro%20Whom%20the%20School%20Bell%20Tolls.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Presenting and discussing findings</a:t>
            </a:r>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2723730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433CA2-BA14-4CC1-8C2B-7D1DF010E55F}"/>
              </a:ext>
            </a:extLst>
          </p:cNvPr>
          <p:cNvSpPr>
            <a:spLocks noGrp="1"/>
          </p:cNvSpPr>
          <p:nvPr>
            <p:ph type="ctrTitle"/>
          </p:nvPr>
        </p:nvSpPr>
        <p:spPr/>
        <p:txBody>
          <a:bodyPr/>
          <a:lstStyle/>
          <a:p>
            <a:r>
              <a:rPr lang="en-CA" dirty="0"/>
              <a:t>Quantitative results</a:t>
            </a:r>
          </a:p>
        </p:txBody>
      </p:sp>
      <p:sp>
        <p:nvSpPr>
          <p:cNvPr id="5" name="Subtitle 4">
            <a:extLst>
              <a:ext uri="{FF2B5EF4-FFF2-40B4-BE49-F238E27FC236}">
                <a16:creationId xmlns:a16="http://schemas.microsoft.com/office/drawing/2014/main" id="{8CC46A9B-6775-4051-AEB1-01F01922A600}"/>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3478590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3EA6F-391B-4E6A-88F3-3414C59FD29F}"/>
              </a:ext>
            </a:extLst>
          </p:cNvPr>
          <p:cNvSpPr>
            <a:spLocks noGrp="1"/>
          </p:cNvSpPr>
          <p:nvPr>
            <p:ph type="title"/>
          </p:nvPr>
        </p:nvSpPr>
        <p:spPr/>
        <p:txBody>
          <a:bodyPr/>
          <a:lstStyle/>
          <a:p>
            <a:r>
              <a:rPr lang="en-US" dirty="0"/>
              <a:t>Types of quantitative studies</a:t>
            </a:r>
          </a:p>
        </p:txBody>
      </p:sp>
      <p:sp>
        <p:nvSpPr>
          <p:cNvPr id="3" name="Content Placeholder 2">
            <a:extLst>
              <a:ext uri="{FF2B5EF4-FFF2-40B4-BE49-F238E27FC236}">
                <a16:creationId xmlns:a16="http://schemas.microsoft.com/office/drawing/2014/main" id="{BAE433BB-C800-45C9-819A-2CA9C6A4CBCB}"/>
              </a:ext>
            </a:extLst>
          </p:cNvPr>
          <p:cNvSpPr>
            <a:spLocks noGrp="1"/>
          </p:cNvSpPr>
          <p:nvPr>
            <p:ph idx="1"/>
          </p:nvPr>
        </p:nvSpPr>
        <p:spPr/>
        <p:txBody>
          <a:bodyPr/>
          <a:lstStyle/>
          <a:p>
            <a:endParaRPr lang="en-US" dirty="0"/>
          </a:p>
          <a:p>
            <a:r>
              <a:rPr lang="en-US" dirty="0"/>
              <a:t>Descriptive  - ( percentage, mean, median, mode, frequency, range)</a:t>
            </a:r>
          </a:p>
          <a:p>
            <a:r>
              <a:rPr lang="en-US" dirty="0"/>
              <a:t>Correlation – ( relationship between variables)</a:t>
            </a:r>
          </a:p>
          <a:p>
            <a:r>
              <a:rPr lang="en-US" dirty="0"/>
              <a:t>Experimental – ( controlling variables, cause and effect, treatment result)</a:t>
            </a:r>
          </a:p>
        </p:txBody>
      </p:sp>
    </p:spTree>
    <p:extLst>
      <p:ext uri="{BB962C8B-B14F-4D97-AF65-F5344CB8AC3E}">
        <p14:creationId xmlns:p14="http://schemas.microsoft.com/office/powerpoint/2010/main" val="1871626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DADDBB-CC3A-C814-55B5-E9C3E03A13DD}"/>
              </a:ext>
            </a:extLst>
          </p:cNvPr>
          <p:cNvPicPr>
            <a:picLocks noChangeAspect="1"/>
          </p:cNvPicPr>
          <p:nvPr/>
        </p:nvPicPr>
        <p:blipFill rotWithShape="1">
          <a:blip r:embed="rId2"/>
          <a:srcRect l="31074" t="12833" r="28037" b="4999"/>
          <a:stretch/>
        </p:blipFill>
        <p:spPr>
          <a:xfrm>
            <a:off x="4149090" y="880110"/>
            <a:ext cx="4206240" cy="5634990"/>
          </a:xfrm>
          <a:prstGeom prst="rect">
            <a:avLst/>
          </a:prstGeom>
        </p:spPr>
      </p:pic>
    </p:spTree>
    <p:extLst>
      <p:ext uri="{BB962C8B-B14F-4D97-AF65-F5344CB8AC3E}">
        <p14:creationId xmlns:p14="http://schemas.microsoft.com/office/powerpoint/2010/main" val="3875762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2C000-1DB5-74F9-803D-6B12950269AF}"/>
              </a:ext>
            </a:extLst>
          </p:cNvPr>
          <p:cNvSpPr>
            <a:spLocks noGrp="1"/>
          </p:cNvSpPr>
          <p:nvPr>
            <p:ph type="title"/>
          </p:nvPr>
        </p:nvSpPr>
        <p:spPr>
          <a:xfrm>
            <a:off x="1202919" y="284176"/>
            <a:ext cx="9784080" cy="1508760"/>
          </a:xfrm>
        </p:spPr>
        <p:txBody>
          <a:bodyPr>
            <a:normAutofit/>
          </a:bodyPr>
          <a:lstStyle/>
          <a:p>
            <a:r>
              <a:rPr lang="en-US" dirty="0"/>
              <a:t>Results from Correlation</a:t>
            </a:r>
          </a:p>
        </p:txBody>
      </p:sp>
      <p:pic>
        <p:nvPicPr>
          <p:cNvPr id="5" name="Picture 4" descr="A screenshot of a computer&#10;&#10;Description automatically generated">
            <a:extLst>
              <a:ext uri="{FF2B5EF4-FFF2-40B4-BE49-F238E27FC236}">
                <a16:creationId xmlns:a16="http://schemas.microsoft.com/office/drawing/2014/main" id="{9E8A1194-C016-8678-9ABD-CD03D3A0CC92}"/>
              </a:ext>
            </a:extLst>
          </p:cNvPr>
          <p:cNvPicPr>
            <a:picLocks noChangeAspect="1"/>
          </p:cNvPicPr>
          <p:nvPr/>
        </p:nvPicPr>
        <p:blipFill rotWithShape="1">
          <a:blip r:embed="rId2"/>
          <a:srcRect l="18544" t="47869" r="18139" b="26281"/>
          <a:stretch/>
        </p:blipFill>
        <p:spPr>
          <a:xfrm>
            <a:off x="2097740" y="3845859"/>
            <a:ext cx="8191080" cy="2232212"/>
          </a:xfrm>
          <a:prstGeom prst="rect">
            <a:avLst/>
          </a:prstGeom>
        </p:spPr>
      </p:pic>
      <p:sp>
        <p:nvSpPr>
          <p:cNvPr id="3" name="Content Placeholder 2">
            <a:extLst>
              <a:ext uri="{FF2B5EF4-FFF2-40B4-BE49-F238E27FC236}">
                <a16:creationId xmlns:a16="http://schemas.microsoft.com/office/drawing/2014/main" id="{93D82AC8-8125-BE60-802F-C45AF144E1ED}"/>
              </a:ext>
            </a:extLst>
          </p:cNvPr>
          <p:cNvSpPr>
            <a:spLocks noGrp="1"/>
          </p:cNvSpPr>
          <p:nvPr>
            <p:ph idx="1"/>
          </p:nvPr>
        </p:nvSpPr>
        <p:spPr>
          <a:xfrm>
            <a:off x="627529" y="2045110"/>
            <a:ext cx="10359469" cy="4172810"/>
          </a:xfrm>
        </p:spPr>
        <p:txBody>
          <a:bodyPr>
            <a:normAutofit/>
          </a:bodyPr>
          <a:lstStyle/>
          <a:p>
            <a:r>
              <a:rPr lang="en-US" sz="1500" b="0" i="0" u="none" strike="noStrike" baseline="0" dirty="0">
                <a:latin typeface="SRASans1.0-Book"/>
              </a:rPr>
              <a:t>The relationship between perceived control of internal states (as measured by the PCOISS) and perceived stress (as measured by the Perceived Stress Scale) was investigated using Pearson product-moment correlation coefficient. Preliminary analyses were performed to ensure no violation of the assumptions of normality, linearity and homoscedasticity. There was a strong, negative correlation between the two variables, </a:t>
            </a:r>
            <a:r>
              <a:rPr lang="en-US" sz="1500" b="0" i="1" u="none" strike="noStrike" baseline="0" dirty="0">
                <a:latin typeface="SRASans1.0-Italic"/>
              </a:rPr>
              <a:t>r </a:t>
            </a:r>
            <a:r>
              <a:rPr lang="en-US" sz="1500" b="0" i="0" u="none" strike="noStrike" baseline="0" dirty="0">
                <a:latin typeface="SRASans1.0-Book"/>
              </a:rPr>
              <a:t>= –.58, </a:t>
            </a:r>
            <a:r>
              <a:rPr lang="en-US" sz="1500" b="0" i="1" u="none" strike="noStrike" baseline="0" dirty="0">
                <a:latin typeface="SRASans1.0-Italic"/>
              </a:rPr>
              <a:t>n </a:t>
            </a:r>
            <a:r>
              <a:rPr lang="en-US" sz="1500" b="0" i="0" u="none" strike="noStrike" baseline="0" dirty="0">
                <a:latin typeface="SRASans1.0-Book"/>
              </a:rPr>
              <a:t>= 426, </a:t>
            </a:r>
            <a:r>
              <a:rPr lang="en-US" sz="1500" b="0" i="1" u="none" strike="noStrike" baseline="0" dirty="0">
                <a:latin typeface="SRASans1.0-Italic"/>
              </a:rPr>
              <a:t>p </a:t>
            </a:r>
            <a:r>
              <a:rPr lang="en-US" sz="1500" b="0" i="0" u="none" strike="noStrike" baseline="0" dirty="0">
                <a:latin typeface="SRASans1.0-Book"/>
              </a:rPr>
              <a:t>&lt; .001, with high levels of perceived control associated with lower levels of perceived stress.</a:t>
            </a:r>
            <a:endParaRPr lang="en-US" sz="1500" dirty="0"/>
          </a:p>
        </p:txBody>
      </p:sp>
    </p:spTree>
    <p:extLst>
      <p:ext uri="{BB962C8B-B14F-4D97-AF65-F5344CB8AC3E}">
        <p14:creationId xmlns:p14="http://schemas.microsoft.com/office/powerpoint/2010/main" val="3708363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2C000-1DB5-74F9-803D-6B12950269AF}"/>
              </a:ext>
            </a:extLst>
          </p:cNvPr>
          <p:cNvSpPr>
            <a:spLocks noGrp="1"/>
          </p:cNvSpPr>
          <p:nvPr>
            <p:ph type="title"/>
          </p:nvPr>
        </p:nvSpPr>
        <p:spPr>
          <a:xfrm>
            <a:off x="1202919" y="284176"/>
            <a:ext cx="9784080" cy="1508760"/>
          </a:xfrm>
        </p:spPr>
        <p:txBody>
          <a:bodyPr>
            <a:normAutofit/>
          </a:bodyPr>
          <a:lstStyle/>
          <a:p>
            <a:r>
              <a:rPr lang="en-US" dirty="0"/>
              <a:t>Results from Correlation</a:t>
            </a:r>
          </a:p>
        </p:txBody>
      </p:sp>
      <p:pic>
        <p:nvPicPr>
          <p:cNvPr id="5" name="Picture 4" descr="A screenshot of a computer&#10;&#10;Description automatically generated">
            <a:extLst>
              <a:ext uri="{FF2B5EF4-FFF2-40B4-BE49-F238E27FC236}">
                <a16:creationId xmlns:a16="http://schemas.microsoft.com/office/drawing/2014/main" id="{9E8A1194-C016-8678-9ABD-CD03D3A0CC92}"/>
              </a:ext>
            </a:extLst>
          </p:cNvPr>
          <p:cNvPicPr>
            <a:picLocks noChangeAspect="1"/>
          </p:cNvPicPr>
          <p:nvPr/>
        </p:nvPicPr>
        <p:blipFill rotWithShape="1">
          <a:blip r:embed="rId2"/>
          <a:srcRect l="18544" t="47869" r="18139" b="26281"/>
          <a:stretch/>
        </p:blipFill>
        <p:spPr>
          <a:xfrm>
            <a:off x="2097740" y="3845859"/>
            <a:ext cx="8191080" cy="2232212"/>
          </a:xfrm>
          <a:prstGeom prst="rect">
            <a:avLst/>
          </a:prstGeom>
        </p:spPr>
      </p:pic>
      <p:sp>
        <p:nvSpPr>
          <p:cNvPr id="3" name="Content Placeholder 2">
            <a:extLst>
              <a:ext uri="{FF2B5EF4-FFF2-40B4-BE49-F238E27FC236}">
                <a16:creationId xmlns:a16="http://schemas.microsoft.com/office/drawing/2014/main" id="{93D82AC8-8125-BE60-802F-C45AF144E1ED}"/>
              </a:ext>
            </a:extLst>
          </p:cNvPr>
          <p:cNvSpPr>
            <a:spLocks noGrp="1"/>
          </p:cNvSpPr>
          <p:nvPr>
            <p:ph idx="1"/>
          </p:nvPr>
        </p:nvSpPr>
        <p:spPr>
          <a:xfrm>
            <a:off x="627529" y="2045110"/>
            <a:ext cx="10359469" cy="4172810"/>
          </a:xfrm>
        </p:spPr>
        <p:txBody>
          <a:bodyPr>
            <a:normAutofit/>
          </a:bodyPr>
          <a:lstStyle/>
          <a:p>
            <a:r>
              <a:rPr lang="en-US" sz="1500" b="0" i="0" u="none" strike="noStrike" baseline="0" dirty="0">
                <a:latin typeface="SRASans1.0-Book"/>
              </a:rPr>
              <a:t>The relationship between perceived control of internal states (as measured by the PCOISS) and perceived stress (as measured by the Perceived Stress Scale) was investigated using Pearson product-moment correlation coefficient. Preliminary analyses were performed to ensure no violation of the assumptions of normality, linearity and homoscedasticity. There was a strong, negative correlation between the two variables, </a:t>
            </a:r>
            <a:r>
              <a:rPr lang="en-US" sz="1500" b="0" i="1" u="none" strike="noStrike" baseline="0" dirty="0">
                <a:latin typeface="SRASans1.0-Italic"/>
              </a:rPr>
              <a:t>r </a:t>
            </a:r>
            <a:r>
              <a:rPr lang="en-US" sz="1500" b="0" i="0" u="none" strike="noStrike" baseline="0" dirty="0">
                <a:latin typeface="SRASans1.0-Book"/>
              </a:rPr>
              <a:t>= –.58, </a:t>
            </a:r>
            <a:r>
              <a:rPr lang="en-US" sz="1500" b="0" i="1" u="none" strike="noStrike" baseline="0" dirty="0">
                <a:latin typeface="SRASans1.0-Italic"/>
              </a:rPr>
              <a:t>n </a:t>
            </a:r>
            <a:r>
              <a:rPr lang="en-US" sz="1500" b="0" i="0" u="none" strike="noStrike" baseline="0" dirty="0">
                <a:latin typeface="SRASans1.0-Book"/>
              </a:rPr>
              <a:t>= 426, </a:t>
            </a:r>
            <a:r>
              <a:rPr lang="en-US" sz="1500" b="0" i="1" u="none" strike="noStrike" baseline="0" dirty="0">
                <a:latin typeface="SRASans1.0-Italic"/>
              </a:rPr>
              <a:t>p </a:t>
            </a:r>
            <a:r>
              <a:rPr lang="en-US" sz="1500" b="0" i="0" u="none" strike="noStrike" baseline="0" dirty="0">
                <a:latin typeface="SRASans1.0-Book"/>
              </a:rPr>
              <a:t>&lt; .001, with high levels of perceived control associated with lower levels of perceived stress.</a:t>
            </a:r>
            <a:endParaRPr lang="en-US" sz="1500" dirty="0"/>
          </a:p>
        </p:txBody>
      </p:sp>
    </p:spTree>
    <p:extLst>
      <p:ext uri="{BB962C8B-B14F-4D97-AF65-F5344CB8AC3E}">
        <p14:creationId xmlns:p14="http://schemas.microsoft.com/office/powerpoint/2010/main" val="1825239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29E31-9991-A817-DBC4-4D6D921D7AF8}"/>
              </a:ext>
            </a:extLst>
          </p:cNvPr>
          <p:cNvSpPr>
            <a:spLocks noGrp="1"/>
          </p:cNvSpPr>
          <p:nvPr>
            <p:ph type="title"/>
          </p:nvPr>
        </p:nvSpPr>
        <p:spPr/>
        <p:txBody>
          <a:bodyPr/>
          <a:lstStyle/>
          <a:p>
            <a:r>
              <a:rPr lang="en-US" dirty="0"/>
              <a:t>Independent Sample t-test</a:t>
            </a:r>
          </a:p>
        </p:txBody>
      </p:sp>
      <p:sp>
        <p:nvSpPr>
          <p:cNvPr id="3" name="Content Placeholder 2">
            <a:extLst>
              <a:ext uri="{FF2B5EF4-FFF2-40B4-BE49-F238E27FC236}">
                <a16:creationId xmlns:a16="http://schemas.microsoft.com/office/drawing/2014/main" id="{0DA4451A-3D36-3E76-AFAA-DC15458D00DE}"/>
              </a:ext>
            </a:extLst>
          </p:cNvPr>
          <p:cNvSpPr>
            <a:spLocks noGrp="1"/>
          </p:cNvSpPr>
          <p:nvPr>
            <p:ph idx="1"/>
          </p:nvPr>
        </p:nvSpPr>
        <p:spPr/>
        <p:txBody>
          <a:bodyPr/>
          <a:lstStyle/>
          <a:p>
            <a:pPr algn="l"/>
            <a:r>
              <a:rPr lang="en-US" sz="1800" b="0" i="0" u="none" strike="noStrike" baseline="0" dirty="0">
                <a:latin typeface="SRASans1.0-Book"/>
              </a:rPr>
              <a:t>An independent-samples t-test was conducted to compare the self-esteem scores for males and females. There was no significant difference in scores for males (</a:t>
            </a:r>
            <a:r>
              <a:rPr lang="en-US" sz="1800" b="0" i="1" u="none" strike="noStrike" baseline="0" dirty="0">
                <a:latin typeface="SRASans1.0-Italic"/>
              </a:rPr>
              <a:t>M </a:t>
            </a:r>
            <a:r>
              <a:rPr lang="en-US" sz="1800" b="0" i="0" u="none" strike="noStrike" baseline="0" dirty="0">
                <a:latin typeface="SRASans1.0-Book"/>
              </a:rPr>
              <a:t>= 34.02, </a:t>
            </a:r>
            <a:r>
              <a:rPr lang="en-US" sz="1800" b="0" i="1" u="none" strike="noStrike" baseline="0" dirty="0">
                <a:latin typeface="SRASans1.0-Italic"/>
              </a:rPr>
              <a:t>SD </a:t>
            </a:r>
            <a:r>
              <a:rPr lang="en-US" sz="1800" b="0" i="0" u="none" strike="noStrike" baseline="0" dirty="0">
                <a:latin typeface="SRASans1.0-Book"/>
              </a:rPr>
              <a:t>= 4.91) and females (</a:t>
            </a:r>
            <a:r>
              <a:rPr lang="en-US" sz="1800" b="0" i="1" u="none" strike="noStrike" baseline="0" dirty="0">
                <a:latin typeface="SRASans1.0-Italic"/>
              </a:rPr>
              <a:t>M </a:t>
            </a:r>
            <a:r>
              <a:rPr lang="en-US" sz="1800" b="0" i="0" u="none" strike="noStrike" baseline="0" dirty="0">
                <a:latin typeface="SRASans1.0-Book"/>
              </a:rPr>
              <a:t>= 33.17, </a:t>
            </a:r>
            <a:r>
              <a:rPr lang="en-US" sz="1800" b="0" i="1" u="none" strike="noStrike" baseline="0" dirty="0">
                <a:latin typeface="SRASans1.0-Italic"/>
              </a:rPr>
              <a:t>SD </a:t>
            </a:r>
            <a:r>
              <a:rPr lang="en-US" sz="1800" b="0" i="0" u="none" strike="noStrike" baseline="0" dirty="0">
                <a:latin typeface="SRASans1.0-Book"/>
              </a:rPr>
              <a:t>= 5.71; </a:t>
            </a:r>
            <a:r>
              <a:rPr lang="en-US" sz="1800" b="0" i="1" u="none" strike="noStrike" baseline="0" dirty="0">
                <a:latin typeface="SRASans1.0-Italic"/>
              </a:rPr>
              <a:t>t </a:t>
            </a:r>
            <a:r>
              <a:rPr lang="en-US" sz="1800" b="0" i="0" u="none" strike="noStrike" baseline="0" dirty="0">
                <a:latin typeface="SRASans1.0-Book"/>
              </a:rPr>
              <a:t>(434) = 1.62, </a:t>
            </a:r>
            <a:r>
              <a:rPr lang="en-US" sz="1800" b="0" i="1" u="none" strike="noStrike" baseline="0" dirty="0">
                <a:latin typeface="SRASans1.0-Italic"/>
              </a:rPr>
              <a:t>p </a:t>
            </a:r>
            <a:r>
              <a:rPr lang="en-US" sz="1800" b="0" i="0" u="none" strike="noStrike" baseline="0" dirty="0">
                <a:latin typeface="SRASans1.0-Book"/>
              </a:rPr>
              <a:t>= .11, two-tailed). The magnitude of the differences in the means (mean difference = .85, 95% </a:t>
            </a:r>
            <a:r>
              <a:rPr lang="en-US" sz="1800" b="0" i="1" u="none" strike="noStrike" baseline="0" dirty="0">
                <a:latin typeface="SRASans1.0-Italic"/>
              </a:rPr>
              <a:t>CI: </a:t>
            </a:r>
            <a:r>
              <a:rPr lang="en-US" sz="1800" b="0" i="0" u="none" strike="noStrike" baseline="0" dirty="0">
                <a:latin typeface="SRASans1.0-Book"/>
              </a:rPr>
              <a:t>–1.80 to 1.87) was very small (eta squared = .006).</a:t>
            </a:r>
            <a:endParaRPr lang="en-US" dirty="0"/>
          </a:p>
        </p:txBody>
      </p:sp>
      <p:pic>
        <p:nvPicPr>
          <p:cNvPr id="5" name="Picture 4">
            <a:extLst>
              <a:ext uri="{FF2B5EF4-FFF2-40B4-BE49-F238E27FC236}">
                <a16:creationId xmlns:a16="http://schemas.microsoft.com/office/drawing/2014/main" id="{7528E8C2-44E0-A8A9-169C-C0C7D0080DA4}"/>
              </a:ext>
            </a:extLst>
          </p:cNvPr>
          <p:cNvPicPr>
            <a:picLocks noChangeAspect="1"/>
          </p:cNvPicPr>
          <p:nvPr/>
        </p:nvPicPr>
        <p:blipFill rotWithShape="1">
          <a:blip r:embed="rId2"/>
          <a:srcRect l="20963" t="50000" r="18259" b="9333"/>
          <a:stretch/>
        </p:blipFill>
        <p:spPr>
          <a:xfrm>
            <a:off x="3108960" y="3429000"/>
            <a:ext cx="6252210" cy="2788920"/>
          </a:xfrm>
          <a:prstGeom prst="rect">
            <a:avLst/>
          </a:prstGeom>
        </p:spPr>
      </p:pic>
    </p:spTree>
    <p:extLst>
      <p:ext uri="{BB962C8B-B14F-4D97-AF65-F5344CB8AC3E}">
        <p14:creationId xmlns:p14="http://schemas.microsoft.com/office/powerpoint/2010/main" val="1590483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5083-74AC-4E76-3BB4-E68F23124332}"/>
              </a:ext>
            </a:extLst>
          </p:cNvPr>
          <p:cNvSpPr>
            <a:spLocks noGrp="1"/>
          </p:cNvSpPr>
          <p:nvPr>
            <p:ph type="title"/>
          </p:nvPr>
        </p:nvSpPr>
        <p:spPr/>
        <p:txBody>
          <a:bodyPr/>
          <a:lstStyle/>
          <a:p>
            <a:r>
              <a:rPr lang="en-US" dirty="0"/>
              <a:t>Paired samples t-test</a:t>
            </a:r>
          </a:p>
        </p:txBody>
      </p:sp>
      <p:pic>
        <p:nvPicPr>
          <p:cNvPr id="5" name="Content Placeholder 4">
            <a:extLst>
              <a:ext uri="{FF2B5EF4-FFF2-40B4-BE49-F238E27FC236}">
                <a16:creationId xmlns:a16="http://schemas.microsoft.com/office/drawing/2014/main" id="{984357FE-4D28-D104-F90E-05EC39331467}"/>
              </a:ext>
            </a:extLst>
          </p:cNvPr>
          <p:cNvPicPr>
            <a:picLocks noGrp="1" noChangeAspect="1"/>
          </p:cNvPicPr>
          <p:nvPr>
            <p:ph idx="1"/>
          </p:nvPr>
        </p:nvPicPr>
        <p:blipFill rotWithShape="1">
          <a:blip r:embed="rId2"/>
          <a:srcRect l="20609" t="39675" r="19799" b="33155"/>
          <a:stretch/>
        </p:blipFill>
        <p:spPr>
          <a:xfrm>
            <a:off x="2617470" y="4063365"/>
            <a:ext cx="7408126" cy="2251710"/>
          </a:xfrm>
        </p:spPr>
      </p:pic>
      <p:sp>
        <p:nvSpPr>
          <p:cNvPr id="6" name="Content Placeholder 2">
            <a:extLst>
              <a:ext uri="{FF2B5EF4-FFF2-40B4-BE49-F238E27FC236}">
                <a16:creationId xmlns:a16="http://schemas.microsoft.com/office/drawing/2014/main" id="{6FF9321C-D12D-3061-B4F6-579AC4AB4491}"/>
              </a:ext>
            </a:extLst>
          </p:cNvPr>
          <p:cNvSpPr txBox="1">
            <a:spLocks/>
          </p:cNvSpPr>
          <p:nvPr/>
        </p:nvSpPr>
        <p:spPr>
          <a:xfrm>
            <a:off x="1202919" y="2011680"/>
            <a:ext cx="9784080" cy="4206240"/>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algn="l"/>
            <a:r>
              <a:rPr lang="en-US" sz="1800" b="0" i="0" u="none" strike="noStrike" baseline="0" dirty="0">
                <a:latin typeface="SRASans1.0-Book"/>
              </a:rPr>
              <a:t>A paired-samples t-test was conducted to evaluate the impact of the intervention on students’ scores on the Fear of Statistics Test (FOST). There was a statistically significant decrease in FOST scores from Time 1 (</a:t>
            </a:r>
            <a:r>
              <a:rPr lang="en-US" sz="1800" b="0" i="1" u="none" strike="noStrike" baseline="0" dirty="0">
                <a:latin typeface="SRASans1.0-Italic"/>
              </a:rPr>
              <a:t>M </a:t>
            </a:r>
            <a:r>
              <a:rPr lang="en-US" sz="1800" b="0" i="0" u="none" strike="noStrike" baseline="0" dirty="0">
                <a:latin typeface="SRASans1.0-Book"/>
              </a:rPr>
              <a:t>= 40.17, </a:t>
            </a:r>
            <a:r>
              <a:rPr lang="en-US" sz="1800" b="0" i="1" u="none" strike="noStrike" baseline="0" dirty="0">
                <a:latin typeface="SRASans1.0-Italic"/>
              </a:rPr>
              <a:t>SD </a:t>
            </a:r>
            <a:r>
              <a:rPr lang="en-US" sz="1800" b="0" i="0" u="none" strike="noStrike" baseline="0" dirty="0">
                <a:latin typeface="SRASans1.0-Book"/>
              </a:rPr>
              <a:t>= 5.16) to Time 2 (</a:t>
            </a:r>
            <a:r>
              <a:rPr lang="en-US" sz="1800" b="0" i="1" u="none" strike="noStrike" baseline="0" dirty="0">
                <a:latin typeface="SRASans1.0-Italic"/>
              </a:rPr>
              <a:t>M </a:t>
            </a:r>
            <a:r>
              <a:rPr lang="en-US" sz="1800" b="0" i="0" u="none" strike="noStrike" baseline="0" dirty="0">
                <a:latin typeface="SRASans1.0-Book"/>
              </a:rPr>
              <a:t>= 37.5, </a:t>
            </a:r>
            <a:r>
              <a:rPr lang="en-US" sz="1800" b="0" i="1" u="none" strike="noStrike" baseline="0" dirty="0">
                <a:latin typeface="SRASans1.0-Italic"/>
              </a:rPr>
              <a:t>SD </a:t>
            </a:r>
            <a:r>
              <a:rPr lang="en-US" sz="1800" b="0" i="0" u="none" strike="noStrike" baseline="0" dirty="0">
                <a:latin typeface="SRASans1.0-Book"/>
              </a:rPr>
              <a:t>= 5.15), </a:t>
            </a:r>
            <a:r>
              <a:rPr lang="en-US" sz="1800" b="0" i="1" u="none" strike="noStrike" baseline="0" dirty="0">
                <a:latin typeface="SRASans1.0-Italic"/>
              </a:rPr>
              <a:t>t </a:t>
            </a:r>
            <a:r>
              <a:rPr lang="en-US" sz="1800" b="0" i="0" u="none" strike="noStrike" baseline="0" dirty="0">
                <a:latin typeface="SRASans1.0-Book"/>
              </a:rPr>
              <a:t>(29) = 5.39, p &lt; .001 (two-tailed). The mean decrease in FOST scores was2.67 with a 95% confidence interval ranging from 1.66 to 3.68. The eta squared statistic (.50) indicated a large effect size.</a:t>
            </a:r>
            <a:endParaRPr lang="en-US" dirty="0"/>
          </a:p>
        </p:txBody>
      </p:sp>
    </p:spTree>
    <p:extLst>
      <p:ext uri="{BB962C8B-B14F-4D97-AF65-F5344CB8AC3E}">
        <p14:creationId xmlns:p14="http://schemas.microsoft.com/office/powerpoint/2010/main" val="3337335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Discussion </a:t>
            </a:r>
            <a:r>
              <a:rPr lang="en-CA" dirty="0" err="1"/>
              <a:t>SEction</a:t>
            </a:r>
            <a:endParaRPr lang="en-CA" dirty="0"/>
          </a:p>
        </p:txBody>
      </p:sp>
      <p:sp>
        <p:nvSpPr>
          <p:cNvPr id="3" name="Content Placeholder 2"/>
          <p:cNvSpPr>
            <a:spLocks noGrp="1"/>
          </p:cNvSpPr>
          <p:nvPr>
            <p:ph idx="1"/>
          </p:nvPr>
        </p:nvSpPr>
        <p:spPr/>
        <p:txBody>
          <a:bodyPr/>
          <a:lstStyle/>
          <a:p>
            <a:endParaRPr lang="en-CA"/>
          </a:p>
        </p:txBody>
      </p:sp>
      <p:pic>
        <p:nvPicPr>
          <p:cNvPr id="8194" name="Picture 2" descr="Image result for discu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7583" y="2105601"/>
            <a:ext cx="5774751" cy="4331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264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CF166-B357-42B9-A481-AC5006A82003}"/>
              </a:ext>
            </a:extLst>
          </p:cNvPr>
          <p:cNvSpPr>
            <a:spLocks noGrp="1"/>
          </p:cNvSpPr>
          <p:nvPr>
            <p:ph type="title"/>
          </p:nvPr>
        </p:nvSpPr>
        <p:spPr/>
        <p:txBody>
          <a:bodyPr/>
          <a:lstStyle/>
          <a:p>
            <a:r>
              <a:rPr lang="en-CA" dirty="0"/>
              <a:t>overview</a:t>
            </a:r>
          </a:p>
        </p:txBody>
      </p:sp>
      <p:sp>
        <p:nvSpPr>
          <p:cNvPr id="3" name="Content Placeholder 2">
            <a:extLst>
              <a:ext uri="{FF2B5EF4-FFF2-40B4-BE49-F238E27FC236}">
                <a16:creationId xmlns:a16="http://schemas.microsoft.com/office/drawing/2014/main" id="{BF4CEF55-7A38-4021-BE94-591EC48001AE}"/>
              </a:ext>
            </a:extLst>
          </p:cNvPr>
          <p:cNvSpPr>
            <a:spLocks noGrp="1"/>
          </p:cNvSpPr>
          <p:nvPr>
            <p:ph idx="1"/>
          </p:nvPr>
        </p:nvSpPr>
        <p:spPr/>
        <p:txBody>
          <a:bodyPr>
            <a:normAutofit lnSpcReduction="10000"/>
          </a:bodyPr>
          <a:lstStyle/>
          <a:p>
            <a:endParaRPr lang="en-CA" dirty="0"/>
          </a:p>
          <a:p>
            <a:r>
              <a:rPr lang="en-CA" dirty="0"/>
              <a:t>The Discussion is considered the heart of the paper.</a:t>
            </a:r>
          </a:p>
          <a:p>
            <a:endParaRPr lang="en-CA" dirty="0"/>
          </a:p>
          <a:p>
            <a:r>
              <a:rPr lang="en-CA" dirty="0"/>
              <a:t>It is the place where you interpret your findings and explain what your findings/results mean. </a:t>
            </a:r>
          </a:p>
          <a:p>
            <a:endParaRPr lang="en-CA" dirty="0"/>
          </a:p>
          <a:p>
            <a:r>
              <a:rPr lang="en-CA" dirty="0"/>
              <a:t> It is the place where you link the findings of your study back to your literature review and to point out what is similar, different, or novel in your findings. </a:t>
            </a:r>
          </a:p>
          <a:p>
            <a:endParaRPr lang="en-CA" dirty="0"/>
          </a:p>
          <a:p>
            <a:r>
              <a:rPr lang="en-CA" dirty="0"/>
              <a:t>It is the place where you can add your own voice to the paper. </a:t>
            </a:r>
          </a:p>
          <a:p>
            <a:endParaRPr lang="en-CA" dirty="0"/>
          </a:p>
        </p:txBody>
      </p:sp>
    </p:spTree>
    <p:extLst>
      <p:ext uri="{BB962C8B-B14F-4D97-AF65-F5344CB8AC3E}">
        <p14:creationId xmlns:p14="http://schemas.microsoft.com/office/powerpoint/2010/main" val="1360981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B8167-F66D-DCBE-ACCD-4B72F0C622F9}"/>
              </a:ext>
            </a:extLst>
          </p:cNvPr>
          <p:cNvSpPr>
            <a:spLocks noGrp="1"/>
          </p:cNvSpPr>
          <p:nvPr>
            <p:ph type="title"/>
          </p:nvPr>
        </p:nvSpPr>
        <p:spPr/>
        <p:txBody>
          <a:bodyPr/>
          <a:lstStyle/>
          <a:p>
            <a:r>
              <a:rPr lang="en-US" dirty="0"/>
              <a:t>Discussion Samp</a:t>
            </a:r>
          </a:p>
        </p:txBody>
      </p:sp>
      <p:sp>
        <p:nvSpPr>
          <p:cNvPr id="3" name="Content Placeholder 2">
            <a:extLst>
              <a:ext uri="{FF2B5EF4-FFF2-40B4-BE49-F238E27FC236}">
                <a16:creationId xmlns:a16="http://schemas.microsoft.com/office/drawing/2014/main" id="{CF088D51-3020-BC34-78F5-AFE4B435D37C}"/>
              </a:ext>
            </a:extLst>
          </p:cNvPr>
          <p:cNvSpPr>
            <a:spLocks noGrp="1"/>
          </p:cNvSpPr>
          <p:nvPr>
            <p:ph idx="1"/>
          </p:nvPr>
        </p:nvSpPr>
        <p:spPr/>
        <p:txBody>
          <a:bodyPr/>
          <a:lstStyle/>
          <a:p>
            <a:pPr algn="l"/>
            <a:r>
              <a:rPr lang="en-US" sz="1800" b="0" i="0" u="none" strike="noStrike" baseline="0" dirty="0">
                <a:latin typeface="TimesNewRomanPSMT"/>
              </a:rPr>
              <a:t>In all participants’ wellbeing, the pandemic served as a critical incident setting </a:t>
            </a:r>
            <a:r>
              <a:rPr lang="en-US" sz="1800" b="0" i="0" u="none" strike="noStrike" baseline="0" dirty="0">
                <a:latin typeface="Times New Roman" panose="02020603050405020304" pitchFamily="18" charset="0"/>
              </a:rPr>
              <a:t>new environmental conditions within the system which affected its trajectory, depending also on initial conditions and existent attractor states. In the earlier stages of the pandemic, the abrupt transition to online teaching and start of l</a:t>
            </a:r>
            <a:r>
              <a:rPr lang="en-US" sz="1800" b="0" i="0" u="none" strike="noStrike" baseline="0" dirty="0">
                <a:latin typeface="TimesNewRomanPSMT"/>
              </a:rPr>
              <a:t>ockdown brought a huge shock to each participant’s system, which went </a:t>
            </a:r>
            <a:r>
              <a:rPr lang="en-US" sz="1800" b="0" i="0" u="none" strike="noStrike" baseline="0" dirty="0">
                <a:latin typeface="Times New Roman" panose="02020603050405020304" pitchFamily="18" charset="0"/>
              </a:rPr>
              <a:t>through an initial period of volatility and chaos. </a:t>
            </a:r>
            <a:r>
              <a:rPr lang="en-US" sz="1800" b="0" i="0" u="none" strike="noStrike" baseline="0" dirty="0">
                <a:highlight>
                  <a:srgbClr val="0000FF"/>
                </a:highlight>
                <a:latin typeface="Times New Roman" panose="02020603050405020304" pitchFamily="18" charset="0"/>
              </a:rPr>
              <a:t>This is in line with </a:t>
            </a:r>
            <a:r>
              <a:rPr lang="en-US" sz="1800" b="0" i="0" u="none" strike="noStrike" baseline="0" dirty="0" err="1">
                <a:highlight>
                  <a:srgbClr val="0000FF"/>
                </a:highlight>
                <a:latin typeface="Times New Roman" panose="02020603050405020304" pitchFamily="18" charset="0"/>
              </a:rPr>
              <a:t>Kostoulas</a:t>
            </a:r>
            <a:r>
              <a:rPr lang="en-US" sz="1800" dirty="0">
                <a:highlight>
                  <a:srgbClr val="0000FF"/>
                </a:highlight>
                <a:latin typeface="Times New Roman" panose="02020603050405020304" pitchFamily="18" charset="0"/>
              </a:rPr>
              <a:t> </a:t>
            </a:r>
            <a:r>
              <a:rPr lang="en-US" sz="1800" b="0" i="0" u="none" strike="noStrike" baseline="0" dirty="0">
                <a:highlight>
                  <a:srgbClr val="0000FF"/>
                </a:highlight>
                <a:latin typeface="TimesNewRomanPSMT"/>
              </a:rPr>
              <a:t>and </a:t>
            </a:r>
            <a:r>
              <a:rPr lang="en-US" sz="1800" b="0" i="0" u="none" strike="noStrike" baseline="0" dirty="0" err="1">
                <a:highlight>
                  <a:srgbClr val="0000FF"/>
                </a:highlight>
                <a:latin typeface="TimesNewRomanPSMT"/>
              </a:rPr>
              <a:t>Lämmerer</a:t>
            </a:r>
            <a:r>
              <a:rPr lang="en-US" sz="1800" b="0" i="0" u="none" strike="noStrike" baseline="0" dirty="0">
                <a:highlight>
                  <a:srgbClr val="0000FF"/>
                </a:highlight>
                <a:latin typeface="TimesNewRomanPSMT"/>
              </a:rPr>
              <a:t> (2020) who consider that, “a large perturbation, such as a </a:t>
            </a:r>
            <a:r>
              <a:rPr lang="en-US" sz="1800" b="0" i="0" u="none" strike="noStrike" baseline="0" dirty="0">
                <a:highlight>
                  <a:srgbClr val="0000FF"/>
                </a:highlight>
                <a:latin typeface="Times New Roman" panose="02020603050405020304" pitchFamily="18" charset="0"/>
              </a:rPr>
              <a:t>professional crisis or a major transition, might lead to a radical restructuring </a:t>
            </a:r>
            <a:r>
              <a:rPr lang="en-US" sz="1800" b="0" i="0" u="none" strike="noStrike" baseline="0" dirty="0" err="1">
                <a:highlight>
                  <a:srgbClr val="0000FF"/>
                </a:highlight>
                <a:latin typeface="Times New Roman" panose="02020603050405020304" pitchFamily="18" charset="0"/>
              </a:rPr>
              <a:t>of</a:t>
            </a:r>
            <a:r>
              <a:rPr lang="en-US" sz="1800" b="0" i="0" u="none" strike="noStrike" baseline="0" dirty="0" err="1">
                <a:highlight>
                  <a:srgbClr val="0000FF"/>
                </a:highlight>
                <a:latin typeface="TimesNewRomanPSMT"/>
              </a:rPr>
              <a:t>the</a:t>
            </a:r>
            <a:r>
              <a:rPr lang="en-US" sz="1800" b="0" i="0" u="none" strike="noStrike" baseline="0" dirty="0">
                <a:highlight>
                  <a:srgbClr val="0000FF"/>
                </a:highlight>
                <a:latin typeface="TimesNewRomanPSMT"/>
              </a:rPr>
              <a:t> system” (p. 95).</a:t>
            </a:r>
          </a:p>
          <a:p>
            <a:pPr algn="l"/>
            <a:endParaRPr lang="en-US" sz="1800" dirty="0">
              <a:highlight>
                <a:srgbClr val="0000FF"/>
              </a:highlight>
              <a:latin typeface="TimesNewRomanPSMT"/>
            </a:endParaRPr>
          </a:p>
          <a:p>
            <a:pPr algn="l"/>
            <a:endParaRPr lang="en-US" sz="1800" dirty="0">
              <a:highlight>
                <a:srgbClr val="0000FF"/>
              </a:highlight>
              <a:latin typeface="TimesNewRomanPSMT"/>
            </a:endParaRPr>
          </a:p>
          <a:p>
            <a:pPr algn="l"/>
            <a:endParaRPr lang="en-US" dirty="0">
              <a:highlight>
                <a:srgbClr val="0000FF"/>
              </a:highlight>
            </a:endParaRPr>
          </a:p>
        </p:txBody>
      </p:sp>
    </p:spTree>
    <p:extLst>
      <p:ext uri="{BB962C8B-B14F-4D97-AF65-F5344CB8AC3E}">
        <p14:creationId xmlns:p14="http://schemas.microsoft.com/office/powerpoint/2010/main" val="1261030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01C8C-3D5A-44D9-8F8F-126FA0AB0432}"/>
              </a:ext>
            </a:extLst>
          </p:cNvPr>
          <p:cNvSpPr>
            <a:spLocks noGrp="1"/>
          </p:cNvSpPr>
          <p:nvPr>
            <p:ph type="title"/>
          </p:nvPr>
        </p:nvSpPr>
        <p:spPr/>
        <p:txBody>
          <a:bodyPr/>
          <a:lstStyle/>
          <a:p>
            <a:r>
              <a:rPr lang="en-US" dirty="0"/>
              <a:t>Thesis Chapters</a:t>
            </a:r>
          </a:p>
        </p:txBody>
      </p:sp>
      <p:sp>
        <p:nvSpPr>
          <p:cNvPr id="3" name="Content Placeholder 2">
            <a:extLst>
              <a:ext uri="{FF2B5EF4-FFF2-40B4-BE49-F238E27FC236}">
                <a16:creationId xmlns:a16="http://schemas.microsoft.com/office/drawing/2014/main" id="{CBFBAFC5-E247-462E-9EF0-98D51D5B936E}"/>
              </a:ext>
            </a:extLst>
          </p:cNvPr>
          <p:cNvSpPr>
            <a:spLocks noGrp="1"/>
          </p:cNvSpPr>
          <p:nvPr>
            <p:ph idx="1"/>
          </p:nvPr>
        </p:nvSpPr>
        <p:spPr/>
        <p:txBody>
          <a:bodyPr/>
          <a:lstStyle/>
          <a:p>
            <a:pPr marL="0" indent="0">
              <a:buNone/>
            </a:pPr>
            <a:r>
              <a:rPr lang="en-US" dirty="0"/>
              <a:t>Chapter 1  - Introduction </a:t>
            </a:r>
          </a:p>
          <a:p>
            <a:pPr marL="0" indent="0">
              <a:buNone/>
            </a:pPr>
            <a:r>
              <a:rPr lang="en-US" dirty="0"/>
              <a:t>Chapter 2 – Literature Review</a:t>
            </a:r>
          </a:p>
          <a:p>
            <a:pPr marL="0" indent="0">
              <a:buNone/>
            </a:pPr>
            <a:r>
              <a:rPr lang="en-US" dirty="0"/>
              <a:t>Chapter 3 – Research Methodology and Design</a:t>
            </a:r>
          </a:p>
          <a:p>
            <a:pPr marL="0" indent="0">
              <a:buNone/>
            </a:pPr>
            <a:r>
              <a:rPr lang="en-US" sz="3000" b="1" dirty="0"/>
              <a:t>Chapter 4 – Findings</a:t>
            </a:r>
          </a:p>
          <a:p>
            <a:pPr marL="0" indent="0">
              <a:buNone/>
            </a:pPr>
            <a:r>
              <a:rPr lang="en-US" sz="3000" b="1" dirty="0"/>
              <a:t>Chapter 5 – Discussion</a:t>
            </a:r>
          </a:p>
          <a:p>
            <a:pPr marL="0" indent="0">
              <a:buNone/>
            </a:pPr>
            <a:r>
              <a:rPr lang="en-US" dirty="0"/>
              <a:t>Chapter 6 – Conclusion </a:t>
            </a:r>
          </a:p>
          <a:p>
            <a:pPr marL="0" indent="0">
              <a:buNone/>
            </a:pPr>
            <a:r>
              <a:rPr lang="en-US" dirty="0"/>
              <a:t>References</a:t>
            </a:r>
          </a:p>
          <a:p>
            <a:pPr marL="0" indent="0">
              <a:buNone/>
            </a:pPr>
            <a:r>
              <a:rPr lang="en-US" dirty="0"/>
              <a:t>Appendices</a:t>
            </a:r>
          </a:p>
        </p:txBody>
      </p:sp>
    </p:spTree>
    <p:extLst>
      <p:ext uri="{BB962C8B-B14F-4D97-AF65-F5344CB8AC3E}">
        <p14:creationId xmlns:p14="http://schemas.microsoft.com/office/powerpoint/2010/main" val="818123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D48C2-5BAB-1084-3854-EA8B8213F93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A3C333F-F00C-1DC6-E0CF-8100C54724CB}"/>
              </a:ext>
            </a:extLst>
          </p:cNvPr>
          <p:cNvSpPr>
            <a:spLocks noGrp="1"/>
          </p:cNvSpPr>
          <p:nvPr>
            <p:ph idx="1"/>
          </p:nvPr>
        </p:nvSpPr>
        <p:spPr/>
        <p:txBody>
          <a:bodyPr/>
          <a:lstStyle/>
          <a:p>
            <a:r>
              <a:rPr lang="en-US" sz="1800" b="0" i="0" dirty="0">
                <a:effectLst/>
                <a:latin typeface="Times New Roman" panose="02020603050405020304" pitchFamily="18" charset="0"/>
              </a:rPr>
              <a:t>In relation to this study’s first research question—What perceived difficulties do Korean public elementary English teachers face in regard to English pronunciation instruction?—the findings highlighted various shared difficulties amongst participants. Similar to the research conducted by Jenkins (2005), </a:t>
            </a:r>
            <a:r>
              <a:rPr lang="en-US" sz="1800" b="0" i="0" dirty="0" err="1">
                <a:effectLst/>
                <a:latin typeface="Times New Roman" panose="02020603050405020304" pitchFamily="18" charset="0"/>
              </a:rPr>
              <a:t>Coşkun</a:t>
            </a:r>
            <a:r>
              <a:rPr lang="en-US" sz="1800" b="0" i="0" dirty="0">
                <a:effectLst/>
                <a:latin typeface="Times New Roman" panose="02020603050405020304" pitchFamily="18" charset="0"/>
              </a:rPr>
              <a:t> (2011), and Lee and Kim (2021), the participants’ responses seemed to indicate they hold their own native-speaking model prejudice toward English pronunciation, and therefore, regard their pronunciation as inferior despite being quite intelligible overall. Although participants may have their own pronunciation difficulties, as they themselves are still learners of the language, feelings of having inferior pronunciation to native speakers of the language seems to be an overarching issue where no matter how intelligible their pronunciation is they still perceive it to be poor.</a:t>
            </a:r>
            <a:endParaRPr lang="en-US" dirty="0"/>
          </a:p>
        </p:txBody>
      </p:sp>
    </p:spTree>
    <p:extLst>
      <p:ext uri="{BB962C8B-B14F-4D97-AF65-F5344CB8AC3E}">
        <p14:creationId xmlns:p14="http://schemas.microsoft.com/office/powerpoint/2010/main" val="1106310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0E9DD-9A02-3885-A2A3-78FA01EC6D1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F471E17-3879-6C0E-13FE-D14073D5D999}"/>
              </a:ext>
            </a:extLst>
          </p:cNvPr>
          <p:cNvSpPr>
            <a:spLocks noGrp="1"/>
          </p:cNvSpPr>
          <p:nvPr>
            <p:ph idx="1"/>
          </p:nvPr>
        </p:nvSpPr>
        <p:spPr/>
        <p:txBody>
          <a:bodyPr/>
          <a:lstStyle/>
          <a:p>
            <a:pPr algn="l"/>
            <a:r>
              <a:rPr lang="en-US" sz="1800" b="0" i="0" u="none" strike="noStrike" baseline="0" dirty="0">
                <a:latin typeface="AdvPSNBAS-R"/>
              </a:rPr>
              <a:t>Listeners’ stronger performances on materials spoken with American or British accents might be explained on the basis of listener familiarity with particular accents (see </a:t>
            </a:r>
            <a:r>
              <a:rPr lang="en-US" sz="1800" b="0" i="0" u="none" strike="noStrike" baseline="0" dirty="0" err="1">
                <a:latin typeface="AdvPSNBAS-R"/>
              </a:rPr>
              <a:t>Gass</a:t>
            </a:r>
            <a:r>
              <a:rPr lang="en-US" sz="1800" b="0" i="0" u="none" strike="noStrike" baseline="0" dirty="0">
                <a:latin typeface="AdvPSNBAS-R"/>
              </a:rPr>
              <a:t> &amp; Varonis, 1984). For example, it can reasonably be assumed that the participants in our study would have had the greatest exposure to these two most dominant models, whereas their experience with the other varieties would be much less, except in cases where a given listener was a speaker of one of those varieties (see Major, Fitzmaurice, </a:t>
            </a:r>
            <a:r>
              <a:rPr lang="en-US" sz="1800" b="0" i="0" u="none" strike="noStrike" baseline="0" dirty="0" err="1">
                <a:latin typeface="AdvPSNBAS-R"/>
              </a:rPr>
              <a:t>Bunta</a:t>
            </a:r>
            <a:r>
              <a:rPr lang="en-US" sz="1800" b="0" i="0" u="none" strike="noStrike" baseline="0" dirty="0">
                <a:latin typeface="AdvPSNBAS-R"/>
              </a:rPr>
              <a:t>, &amp; Balasubramanian, 2005). The only contradiction to this pattern was the listeners’ relatively superior comprehension of passages produced with an Indian accent.</a:t>
            </a:r>
            <a:endParaRPr lang="en-US" dirty="0"/>
          </a:p>
        </p:txBody>
      </p:sp>
    </p:spTree>
    <p:extLst>
      <p:ext uri="{BB962C8B-B14F-4D97-AF65-F5344CB8AC3E}">
        <p14:creationId xmlns:p14="http://schemas.microsoft.com/office/powerpoint/2010/main" val="615601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6D823-F411-45DF-8AA4-E7485A4F1FDE}"/>
              </a:ext>
            </a:extLst>
          </p:cNvPr>
          <p:cNvSpPr>
            <a:spLocks noGrp="1"/>
          </p:cNvSpPr>
          <p:nvPr>
            <p:ph type="title"/>
          </p:nvPr>
        </p:nvSpPr>
        <p:spPr/>
        <p:txBody>
          <a:bodyPr/>
          <a:lstStyle/>
          <a:p>
            <a:r>
              <a:rPr lang="en-CA" dirty="0"/>
              <a:t>A good discussion section also… </a:t>
            </a:r>
          </a:p>
        </p:txBody>
      </p:sp>
      <p:sp>
        <p:nvSpPr>
          <p:cNvPr id="3" name="Content Placeholder 2">
            <a:extLst>
              <a:ext uri="{FF2B5EF4-FFF2-40B4-BE49-F238E27FC236}">
                <a16:creationId xmlns:a16="http://schemas.microsoft.com/office/drawing/2014/main" id="{5957379D-060A-473E-8C6A-6EADEF431AFE}"/>
              </a:ext>
            </a:extLst>
          </p:cNvPr>
          <p:cNvSpPr>
            <a:spLocks noGrp="1"/>
          </p:cNvSpPr>
          <p:nvPr>
            <p:ph idx="1"/>
          </p:nvPr>
        </p:nvSpPr>
        <p:spPr/>
        <p:txBody>
          <a:bodyPr/>
          <a:lstStyle/>
          <a:p>
            <a:endParaRPr lang="en-CA" dirty="0"/>
          </a:p>
          <a:p>
            <a:endParaRPr lang="en-CA" dirty="0"/>
          </a:p>
          <a:p>
            <a:r>
              <a:rPr lang="en-CA" dirty="0"/>
              <a:t>Discusses insights/ implications</a:t>
            </a:r>
          </a:p>
          <a:p>
            <a:endParaRPr lang="en-CA" dirty="0"/>
          </a:p>
          <a:p>
            <a:pPr lvl="1"/>
            <a:r>
              <a:rPr lang="en-CA" dirty="0"/>
              <a:t>For various stakeholders in the context the study was conducted (you can talk about more global implications in the conclusion)</a:t>
            </a:r>
          </a:p>
          <a:p>
            <a:pPr lvl="1"/>
            <a:endParaRPr lang="en-CA" dirty="0"/>
          </a:p>
          <a:p>
            <a:r>
              <a:rPr lang="en-CA" dirty="0"/>
              <a:t>Provides recommendations for the field based on the results/findings. </a:t>
            </a:r>
          </a:p>
          <a:p>
            <a:endParaRPr lang="en-CA" dirty="0"/>
          </a:p>
        </p:txBody>
      </p:sp>
    </p:spTree>
    <p:extLst>
      <p:ext uri="{BB962C8B-B14F-4D97-AF65-F5344CB8AC3E}">
        <p14:creationId xmlns:p14="http://schemas.microsoft.com/office/powerpoint/2010/main" val="3431380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Discussion</a:t>
            </a:r>
          </a:p>
        </p:txBody>
      </p:sp>
      <p:sp>
        <p:nvSpPr>
          <p:cNvPr id="3" name="Content Placeholder 2"/>
          <p:cNvSpPr>
            <a:spLocks noGrp="1"/>
          </p:cNvSpPr>
          <p:nvPr>
            <p:ph idx="1"/>
          </p:nvPr>
        </p:nvSpPr>
        <p:spPr/>
        <p:txBody>
          <a:bodyPr/>
          <a:lstStyle/>
          <a:p>
            <a:endParaRPr lang="en-CA" dirty="0"/>
          </a:p>
          <a:p>
            <a:r>
              <a:rPr lang="en-CA" dirty="0"/>
              <a:t>What do the findings mean in relation to my research question(s)?</a:t>
            </a:r>
          </a:p>
          <a:p>
            <a:endParaRPr lang="en-CA" dirty="0"/>
          </a:p>
          <a:p>
            <a:r>
              <a:rPr lang="en-CA" dirty="0"/>
              <a:t>How do the findings relate the literature review?</a:t>
            </a:r>
          </a:p>
          <a:p>
            <a:endParaRPr lang="en-CA" dirty="0"/>
          </a:p>
          <a:p>
            <a:r>
              <a:rPr lang="en-CA" dirty="0"/>
              <a:t>What are the implications of your findings for the field and for whom?</a:t>
            </a:r>
          </a:p>
          <a:p>
            <a:endParaRPr lang="en-CA" dirty="0"/>
          </a:p>
          <a:p>
            <a:pPr marL="0" indent="0">
              <a:buNone/>
            </a:pPr>
            <a:r>
              <a:rPr lang="en-CA" b="1" dirty="0"/>
              <a:t>Tip: in the discussion I suggest keeping the implications local and in the conclusion section expanding the implications to a more global scale. </a:t>
            </a:r>
          </a:p>
        </p:txBody>
      </p:sp>
    </p:spTree>
    <p:extLst>
      <p:ext uri="{BB962C8B-B14F-4D97-AF65-F5344CB8AC3E}">
        <p14:creationId xmlns:p14="http://schemas.microsoft.com/office/powerpoint/2010/main" val="2726428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5A7D8-A869-F3F5-4499-ED11ED47EF32}"/>
              </a:ext>
            </a:extLst>
          </p:cNvPr>
          <p:cNvSpPr>
            <a:spLocks noGrp="1"/>
          </p:cNvSpPr>
          <p:nvPr>
            <p:ph type="title"/>
          </p:nvPr>
        </p:nvSpPr>
        <p:spPr/>
        <p:txBody>
          <a:bodyPr/>
          <a:lstStyle/>
          <a:p>
            <a:r>
              <a:rPr lang="en-US" dirty="0"/>
              <a:t>Implications</a:t>
            </a:r>
          </a:p>
        </p:txBody>
      </p:sp>
      <p:sp>
        <p:nvSpPr>
          <p:cNvPr id="3" name="Content Placeholder 2">
            <a:extLst>
              <a:ext uri="{FF2B5EF4-FFF2-40B4-BE49-F238E27FC236}">
                <a16:creationId xmlns:a16="http://schemas.microsoft.com/office/drawing/2014/main" id="{23137332-9822-4234-F01A-C47FBC14321B}"/>
              </a:ext>
            </a:extLst>
          </p:cNvPr>
          <p:cNvSpPr>
            <a:spLocks noGrp="1"/>
          </p:cNvSpPr>
          <p:nvPr>
            <p:ph idx="1"/>
          </p:nvPr>
        </p:nvSpPr>
        <p:spPr/>
        <p:txBody>
          <a:bodyPr/>
          <a:lstStyle/>
          <a:p>
            <a:r>
              <a:rPr lang="en-US" sz="1800" b="0" i="0" dirty="0">
                <a:effectLst/>
                <a:latin typeface="Times New Roman" panose="02020603050405020304" pitchFamily="18" charset="0"/>
              </a:rPr>
              <a:t>The </a:t>
            </a:r>
            <a:r>
              <a:rPr lang="en-US" sz="1800" b="1" i="0" dirty="0">
                <a:effectLst/>
                <a:highlight>
                  <a:srgbClr val="0000FF"/>
                </a:highlight>
                <a:latin typeface="Times New Roman" panose="02020603050405020304" pitchFamily="18" charset="0"/>
              </a:rPr>
              <a:t>first major implication </a:t>
            </a:r>
            <a:r>
              <a:rPr lang="en-US" sz="1800" b="0" i="0" dirty="0">
                <a:effectLst/>
                <a:latin typeface="Times New Roman" panose="02020603050405020304" pitchFamily="18" charset="0"/>
              </a:rPr>
              <a:t>of the difficulties described is the need to refocus stakeholders’ ideas of what good pronunciation is and who is best to teach it. The findings of this study, which are consistent with those of Lee and Kim (2021), indicate that despite the teachers having quite intelligible pronunciation, their perception that native speakers are superior to non-native speakers can cause them to feel their own pronunciation is not sufficient to teach it. </a:t>
            </a:r>
          </a:p>
          <a:p>
            <a:endParaRPr lang="en-US" sz="1800" dirty="0">
              <a:latin typeface="Times New Roman" panose="02020603050405020304" pitchFamily="18" charset="0"/>
            </a:endParaRPr>
          </a:p>
          <a:p>
            <a:r>
              <a:rPr lang="en-US" sz="1800" b="1" i="0" dirty="0">
                <a:effectLst/>
                <a:highlight>
                  <a:srgbClr val="0000FF"/>
                </a:highlight>
                <a:latin typeface="Times New Roman" panose="02020603050405020304" pitchFamily="18" charset="0"/>
              </a:rPr>
              <a:t>Another key implication of this study is </a:t>
            </a:r>
            <a:r>
              <a:rPr lang="en-US" sz="1800" b="0" i="0" dirty="0">
                <a:effectLst/>
                <a:latin typeface="Times New Roman" panose="02020603050405020304" pitchFamily="18" charset="0"/>
              </a:rPr>
              <a:t>importance of encouraging Korean elementary English teachers to recognize their potential as excellent models and instructors of English pronunciation, thereby altering the possible self-perception of being inferior to native speakers. Thus, they may benefit from focused attention on cognition development and identity construction in pre- and in-service teacher education programs (see </a:t>
            </a:r>
            <a:r>
              <a:rPr lang="en-US" sz="1800" b="0" i="0" dirty="0" err="1">
                <a:effectLst/>
                <a:latin typeface="Times New Roman" panose="02020603050405020304" pitchFamily="18" charset="0"/>
              </a:rPr>
              <a:t>Burri</a:t>
            </a:r>
            <a:r>
              <a:rPr lang="en-US" sz="1800" b="0" i="0" dirty="0">
                <a:effectLst/>
                <a:latin typeface="Times New Roman" panose="02020603050405020304" pitchFamily="18" charset="0"/>
              </a:rPr>
              <a:t> et al., 2017).</a:t>
            </a:r>
            <a:endParaRPr lang="en-US" dirty="0"/>
          </a:p>
        </p:txBody>
      </p:sp>
    </p:spTree>
    <p:extLst>
      <p:ext uri="{BB962C8B-B14F-4D97-AF65-F5344CB8AC3E}">
        <p14:creationId xmlns:p14="http://schemas.microsoft.com/office/powerpoint/2010/main" val="1206775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DBB27-16CC-487D-B96A-4FB728D23CAF}"/>
              </a:ext>
            </a:extLst>
          </p:cNvPr>
          <p:cNvSpPr>
            <a:spLocks noGrp="1"/>
          </p:cNvSpPr>
          <p:nvPr>
            <p:ph type="title"/>
          </p:nvPr>
        </p:nvSpPr>
        <p:spPr/>
        <p:txBody>
          <a:bodyPr>
            <a:normAutofit fontScale="90000"/>
          </a:bodyPr>
          <a:lstStyle/>
          <a:p>
            <a:r>
              <a:rPr lang="en-CA" sz="4400"/>
              <a:t>common mistakes people make when writing their discussion section</a:t>
            </a:r>
            <a:endParaRPr lang="en-CA" sz="4400" dirty="0"/>
          </a:p>
        </p:txBody>
      </p:sp>
      <p:sp>
        <p:nvSpPr>
          <p:cNvPr id="3" name="Content Placeholder 2">
            <a:extLst>
              <a:ext uri="{FF2B5EF4-FFF2-40B4-BE49-F238E27FC236}">
                <a16:creationId xmlns:a16="http://schemas.microsoft.com/office/drawing/2014/main" id="{537B3D2F-F880-437D-A79A-17A409AEDA97}"/>
              </a:ext>
            </a:extLst>
          </p:cNvPr>
          <p:cNvSpPr>
            <a:spLocks noGrp="1"/>
          </p:cNvSpPr>
          <p:nvPr>
            <p:ph idx="1"/>
          </p:nvPr>
        </p:nvSpPr>
        <p:spPr>
          <a:xfrm>
            <a:off x="1202918" y="2011680"/>
            <a:ext cx="10474731" cy="4206240"/>
          </a:xfrm>
        </p:spPr>
        <p:txBody>
          <a:bodyPr/>
          <a:lstStyle/>
          <a:p>
            <a:r>
              <a:rPr lang="en-CA" dirty="0"/>
              <a:t>Simply repeating their results section, with little reference to existing literature.</a:t>
            </a:r>
          </a:p>
          <a:p>
            <a:r>
              <a:rPr lang="en-CA" dirty="0"/>
              <a:t>Making conclusions or interpretations that  are going beyond the data — you need to be able to differentiate between strong and weak results (do not exaggerate your findings).</a:t>
            </a:r>
          </a:p>
          <a:p>
            <a:r>
              <a:rPr lang="en-CA" dirty="0"/>
              <a:t>Focusing too much on the limitations of the study, which can make readers question the relevance of the work. In contrast, some can completely forget to acknowledge the limitations of their study.</a:t>
            </a:r>
          </a:p>
          <a:p>
            <a:r>
              <a:rPr lang="en-CA" dirty="0"/>
              <a:t>Repeating what was already said in the introduction or literature review without linking it to the results.</a:t>
            </a:r>
          </a:p>
          <a:p>
            <a:r>
              <a:rPr lang="en-CA" dirty="0"/>
              <a:t>Providing no implications of the study.</a:t>
            </a:r>
          </a:p>
          <a:p>
            <a:r>
              <a:rPr lang="en-CA" dirty="0"/>
              <a:t>Introducing topics that were not covered by the study’s results/findings.</a:t>
            </a:r>
          </a:p>
          <a:p>
            <a:endParaRPr lang="en-CA" dirty="0"/>
          </a:p>
        </p:txBody>
      </p:sp>
      <p:sp>
        <p:nvSpPr>
          <p:cNvPr id="5" name="Rectangle 4">
            <a:extLst>
              <a:ext uri="{FF2B5EF4-FFF2-40B4-BE49-F238E27FC236}">
                <a16:creationId xmlns:a16="http://schemas.microsoft.com/office/drawing/2014/main" id="{1DEA1D32-7F80-4BD3-97A9-EF9366A9C00C}"/>
              </a:ext>
            </a:extLst>
          </p:cNvPr>
          <p:cNvSpPr/>
          <p:nvPr/>
        </p:nvSpPr>
        <p:spPr>
          <a:xfrm>
            <a:off x="7267254" y="6389158"/>
            <a:ext cx="4924746" cy="369332"/>
          </a:xfrm>
          <a:prstGeom prst="rect">
            <a:avLst/>
          </a:prstGeom>
        </p:spPr>
        <p:txBody>
          <a:bodyPr wrap="none">
            <a:spAutoFit/>
          </a:bodyPr>
          <a:lstStyle/>
          <a:p>
            <a:r>
              <a:rPr lang="en-CA" dirty="0"/>
              <a:t>https://unstick.me/write-good-discussion-section/</a:t>
            </a:r>
          </a:p>
        </p:txBody>
      </p:sp>
    </p:spTree>
    <p:extLst>
      <p:ext uri="{BB962C8B-B14F-4D97-AF65-F5344CB8AC3E}">
        <p14:creationId xmlns:p14="http://schemas.microsoft.com/office/powerpoint/2010/main" val="1249912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7B05F-A6C6-4F53-8378-6533DE52B815}"/>
              </a:ext>
            </a:extLst>
          </p:cNvPr>
          <p:cNvSpPr>
            <a:spLocks noGrp="1"/>
          </p:cNvSpPr>
          <p:nvPr>
            <p:ph type="title"/>
          </p:nvPr>
        </p:nvSpPr>
        <p:spPr/>
        <p:txBody>
          <a:bodyPr/>
          <a:lstStyle/>
          <a:p>
            <a:r>
              <a:rPr lang="en-CA" dirty="0"/>
              <a:t>A possible sequence</a:t>
            </a:r>
          </a:p>
        </p:txBody>
      </p:sp>
      <p:sp>
        <p:nvSpPr>
          <p:cNvPr id="3" name="Content Placeholder 2">
            <a:extLst>
              <a:ext uri="{FF2B5EF4-FFF2-40B4-BE49-F238E27FC236}">
                <a16:creationId xmlns:a16="http://schemas.microsoft.com/office/drawing/2014/main" id="{AB856237-7B88-462A-927D-3F871DCD74C3}"/>
              </a:ext>
            </a:extLst>
          </p:cNvPr>
          <p:cNvSpPr>
            <a:spLocks noGrp="1"/>
          </p:cNvSpPr>
          <p:nvPr>
            <p:ph idx="1"/>
          </p:nvPr>
        </p:nvSpPr>
        <p:spPr/>
        <p:txBody>
          <a:bodyPr/>
          <a:lstStyle/>
          <a:p>
            <a:endParaRPr lang="en-CA" dirty="0"/>
          </a:p>
          <a:p>
            <a:pPr marL="457200" indent="-457200">
              <a:buFont typeface="+mj-lt"/>
              <a:buAutoNum type="arabicPeriod"/>
            </a:pPr>
            <a:r>
              <a:rPr lang="en-CA" dirty="0"/>
              <a:t>refer to your research question(s)</a:t>
            </a:r>
          </a:p>
          <a:p>
            <a:pPr marL="457200" indent="-457200">
              <a:buFont typeface="+mj-lt"/>
              <a:buAutoNum type="arabicPeriod"/>
            </a:pPr>
            <a:r>
              <a:rPr lang="en-CA" dirty="0"/>
              <a:t>provide the answer</a:t>
            </a:r>
          </a:p>
          <a:p>
            <a:pPr marL="457200" indent="-457200">
              <a:buFont typeface="+mj-lt"/>
              <a:buAutoNum type="arabicPeriod"/>
            </a:pPr>
            <a:r>
              <a:rPr lang="en-CA" dirty="0"/>
              <a:t>justify it with relevant results</a:t>
            </a:r>
          </a:p>
          <a:p>
            <a:pPr marL="457200" indent="-457200">
              <a:buFont typeface="+mj-lt"/>
              <a:buAutoNum type="arabicPeriod"/>
            </a:pPr>
            <a:r>
              <a:rPr lang="en-CA" dirty="0"/>
              <a:t>link your work to the work of others (what you have included in the literature review) – DO NOT include new studies here unless you are doing a grounded theory study!</a:t>
            </a:r>
          </a:p>
          <a:p>
            <a:pPr marL="457200" indent="-457200">
              <a:buFont typeface="+mj-lt"/>
              <a:buAutoNum type="arabicPeriod"/>
            </a:pPr>
            <a:r>
              <a:rPr lang="en-CA" dirty="0"/>
              <a:t>talk about what the implications of the findings are and for whom locally</a:t>
            </a:r>
          </a:p>
        </p:txBody>
      </p:sp>
    </p:spTree>
    <p:extLst>
      <p:ext uri="{BB962C8B-B14F-4D97-AF65-F5344CB8AC3E}">
        <p14:creationId xmlns:p14="http://schemas.microsoft.com/office/powerpoint/2010/main" val="28424427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970C9-65A4-4326-B514-3B0C82705BCD}"/>
              </a:ext>
            </a:extLst>
          </p:cNvPr>
          <p:cNvSpPr>
            <a:spLocks noGrp="1"/>
          </p:cNvSpPr>
          <p:nvPr>
            <p:ph type="title"/>
          </p:nvPr>
        </p:nvSpPr>
        <p:spPr/>
        <p:txBody>
          <a:bodyPr/>
          <a:lstStyle/>
          <a:p>
            <a:r>
              <a:rPr lang="en-CA" dirty="0"/>
              <a:t>Tip</a:t>
            </a:r>
          </a:p>
        </p:txBody>
      </p:sp>
      <p:sp>
        <p:nvSpPr>
          <p:cNvPr id="3" name="Content Placeholder 2">
            <a:extLst>
              <a:ext uri="{FF2B5EF4-FFF2-40B4-BE49-F238E27FC236}">
                <a16:creationId xmlns:a16="http://schemas.microsoft.com/office/drawing/2014/main" id="{FE30917A-48DA-4730-A5D3-D56EEE00A0FD}"/>
              </a:ext>
            </a:extLst>
          </p:cNvPr>
          <p:cNvSpPr>
            <a:spLocks noGrp="1"/>
          </p:cNvSpPr>
          <p:nvPr>
            <p:ph idx="1"/>
          </p:nvPr>
        </p:nvSpPr>
        <p:spPr/>
        <p:txBody>
          <a:bodyPr/>
          <a:lstStyle/>
          <a:p>
            <a:r>
              <a:rPr lang="en-CA" dirty="0"/>
              <a:t>Look at studies that are similar to your own</a:t>
            </a:r>
          </a:p>
          <a:p>
            <a:endParaRPr lang="en-CA" dirty="0"/>
          </a:p>
          <a:p>
            <a:r>
              <a:rPr lang="en-CA" dirty="0"/>
              <a:t>Look at their results and discussion sections</a:t>
            </a:r>
          </a:p>
          <a:p>
            <a:endParaRPr lang="en-CA" dirty="0"/>
          </a:p>
          <a:p>
            <a:r>
              <a:rPr lang="en-CA" dirty="0"/>
              <a:t>Use that as a template for your writing your own results and discussion.</a:t>
            </a:r>
          </a:p>
        </p:txBody>
      </p:sp>
    </p:spTree>
    <p:extLst>
      <p:ext uri="{BB962C8B-B14F-4D97-AF65-F5344CB8AC3E}">
        <p14:creationId xmlns:p14="http://schemas.microsoft.com/office/powerpoint/2010/main" val="2958798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findings</a:t>
            </a:r>
          </a:p>
        </p:txBody>
      </p:sp>
      <p:sp>
        <p:nvSpPr>
          <p:cNvPr id="3" name="Content Placeholder 2"/>
          <p:cNvSpPr>
            <a:spLocks noGrp="1"/>
          </p:cNvSpPr>
          <p:nvPr>
            <p:ph idx="1"/>
          </p:nvPr>
        </p:nvSpPr>
        <p:spPr/>
        <p:txBody>
          <a:bodyPr/>
          <a:lstStyle/>
          <a:p>
            <a:endParaRPr lang="en-CA"/>
          </a:p>
        </p:txBody>
      </p:sp>
      <p:pic>
        <p:nvPicPr>
          <p:cNvPr id="7170" name="Picture 2" descr="Image result for findin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0950" y="2011679"/>
            <a:ext cx="4440936" cy="4621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179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Findings</a:t>
            </a:r>
          </a:p>
        </p:txBody>
      </p:sp>
      <p:sp>
        <p:nvSpPr>
          <p:cNvPr id="3" name="Content Placeholder 2"/>
          <p:cNvSpPr>
            <a:spLocks noGrp="1"/>
          </p:cNvSpPr>
          <p:nvPr>
            <p:ph idx="1"/>
          </p:nvPr>
        </p:nvSpPr>
        <p:spPr>
          <a:xfrm>
            <a:off x="838543" y="2164080"/>
            <a:ext cx="10512831" cy="4206240"/>
          </a:xfrm>
        </p:spPr>
        <p:txBody>
          <a:bodyPr/>
          <a:lstStyle/>
          <a:p>
            <a:endParaRPr lang="en-CA" dirty="0"/>
          </a:p>
          <a:p>
            <a:endParaRPr lang="en-CA" dirty="0"/>
          </a:p>
          <a:p>
            <a:r>
              <a:rPr lang="en-CA" dirty="0"/>
              <a:t>Presents what was </a:t>
            </a:r>
            <a:r>
              <a:rPr lang="en-CA" b="1" dirty="0"/>
              <a:t>found in your data analysis </a:t>
            </a:r>
            <a:r>
              <a:rPr lang="en-CA" dirty="0"/>
              <a:t>in relation to your</a:t>
            </a:r>
            <a:r>
              <a:rPr lang="en-CA" b="1" dirty="0"/>
              <a:t> research questions</a:t>
            </a:r>
          </a:p>
          <a:p>
            <a:r>
              <a:rPr lang="en-CA" b="1" dirty="0"/>
              <a:t>States the facts</a:t>
            </a:r>
          </a:p>
          <a:p>
            <a:r>
              <a:rPr lang="en-CA" b="1" dirty="0"/>
              <a:t>Does not include </a:t>
            </a:r>
            <a:r>
              <a:rPr lang="en-CA" dirty="0"/>
              <a:t>your </a:t>
            </a:r>
            <a:r>
              <a:rPr lang="en-CA" b="1" dirty="0"/>
              <a:t>opinion</a:t>
            </a:r>
            <a:r>
              <a:rPr lang="en-CA" dirty="0"/>
              <a:t> or </a:t>
            </a:r>
            <a:r>
              <a:rPr lang="en-CA" b="1" dirty="0"/>
              <a:t>interpretation</a:t>
            </a:r>
            <a:r>
              <a:rPr lang="en-CA" dirty="0"/>
              <a:t> </a:t>
            </a:r>
          </a:p>
        </p:txBody>
      </p:sp>
    </p:spTree>
    <p:extLst>
      <p:ext uri="{BB962C8B-B14F-4D97-AF65-F5344CB8AC3E}">
        <p14:creationId xmlns:p14="http://schemas.microsoft.com/office/powerpoint/2010/main" val="1079181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0B9F6-04D5-4219-A01E-9EA6CF0A3D6B}"/>
              </a:ext>
            </a:extLst>
          </p:cNvPr>
          <p:cNvSpPr>
            <a:spLocks noGrp="1"/>
          </p:cNvSpPr>
          <p:nvPr>
            <p:ph type="title"/>
          </p:nvPr>
        </p:nvSpPr>
        <p:spPr/>
        <p:txBody>
          <a:bodyPr/>
          <a:lstStyle/>
          <a:p>
            <a:r>
              <a:rPr lang="en-CA" dirty="0"/>
              <a:t>Quantitative vs. qualitative</a:t>
            </a:r>
          </a:p>
        </p:txBody>
      </p:sp>
      <p:sp>
        <p:nvSpPr>
          <p:cNvPr id="3" name="Content Placeholder 2">
            <a:extLst>
              <a:ext uri="{FF2B5EF4-FFF2-40B4-BE49-F238E27FC236}">
                <a16:creationId xmlns:a16="http://schemas.microsoft.com/office/drawing/2014/main" id="{8D232D66-A5CD-49F9-AC5D-1F89C3B23966}"/>
              </a:ext>
            </a:extLst>
          </p:cNvPr>
          <p:cNvSpPr>
            <a:spLocks noGrp="1"/>
          </p:cNvSpPr>
          <p:nvPr>
            <p:ph idx="1"/>
          </p:nvPr>
        </p:nvSpPr>
        <p:spPr>
          <a:xfrm>
            <a:off x="1202919" y="2202180"/>
            <a:ext cx="9784080" cy="4206240"/>
          </a:xfrm>
        </p:spPr>
        <p:txBody>
          <a:bodyPr/>
          <a:lstStyle/>
          <a:p>
            <a:endParaRPr lang="en-CA" dirty="0"/>
          </a:p>
          <a:p>
            <a:r>
              <a:rPr lang="en-CA" dirty="0"/>
              <a:t>Quantitative studies will present numbers and results of statistical tests in the findings sections</a:t>
            </a:r>
          </a:p>
          <a:p>
            <a:endParaRPr lang="en-CA" dirty="0"/>
          </a:p>
          <a:p>
            <a:r>
              <a:rPr lang="en-CA" dirty="0"/>
              <a:t>Qualitative studies will present excerpts from the data ( quotes from interviews, excerpts from written responses etc.)</a:t>
            </a:r>
          </a:p>
        </p:txBody>
      </p:sp>
    </p:spTree>
    <p:extLst>
      <p:ext uri="{BB962C8B-B14F-4D97-AF65-F5344CB8AC3E}">
        <p14:creationId xmlns:p14="http://schemas.microsoft.com/office/powerpoint/2010/main" val="3802191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How to write up the findings</a:t>
            </a:r>
          </a:p>
        </p:txBody>
      </p:sp>
      <p:sp>
        <p:nvSpPr>
          <p:cNvPr id="3" name="Content Placeholder 2"/>
          <p:cNvSpPr>
            <a:spLocks noGrp="1"/>
          </p:cNvSpPr>
          <p:nvPr>
            <p:ph idx="1"/>
          </p:nvPr>
        </p:nvSpPr>
        <p:spPr>
          <a:xfrm>
            <a:off x="1202919" y="2367584"/>
            <a:ext cx="9784080" cy="4206240"/>
          </a:xfrm>
        </p:spPr>
        <p:txBody>
          <a:bodyPr/>
          <a:lstStyle/>
          <a:p>
            <a:r>
              <a:rPr lang="en-CA" dirty="0"/>
              <a:t>Summarize the main findings</a:t>
            </a:r>
          </a:p>
          <a:p>
            <a:endParaRPr lang="en-CA" dirty="0"/>
          </a:p>
          <a:p>
            <a:r>
              <a:rPr lang="en-CA" dirty="0"/>
              <a:t>Illustrate them with figures, graphs, and tables when possible</a:t>
            </a:r>
          </a:p>
          <a:p>
            <a:endParaRPr lang="en-CA" dirty="0"/>
          </a:p>
          <a:p>
            <a:r>
              <a:rPr lang="en-CA" dirty="0"/>
              <a:t>Describe each of the main findings, guiding the reader through the observations that are most relevant and important to answering your research questions.</a:t>
            </a:r>
          </a:p>
        </p:txBody>
      </p:sp>
    </p:spTree>
    <p:extLst>
      <p:ext uri="{BB962C8B-B14F-4D97-AF65-F5344CB8AC3E}">
        <p14:creationId xmlns:p14="http://schemas.microsoft.com/office/powerpoint/2010/main" val="777595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13C621-08FC-4D1C-B94A-575BF7460AC5}"/>
              </a:ext>
            </a:extLst>
          </p:cNvPr>
          <p:cNvSpPr>
            <a:spLocks noGrp="1"/>
          </p:cNvSpPr>
          <p:nvPr>
            <p:ph type="ctrTitle"/>
          </p:nvPr>
        </p:nvSpPr>
        <p:spPr/>
        <p:txBody>
          <a:bodyPr/>
          <a:lstStyle/>
          <a:p>
            <a:r>
              <a:rPr lang="en-CA" dirty="0"/>
              <a:t>Qualitative Findings</a:t>
            </a:r>
          </a:p>
        </p:txBody>
      </p:sp>
      <p:sp>
        <p:nvSpPr>
          <p:cNvPr id="5" name="Subtitle 4">
            <a:extLst>
              <a:ext uri="{FF2B5EF4-FFF2-40B4-BE49-F238E27FC236}">
                <a16:creationId xmlns:a16="http://schemas.microsoft.com/office/drawing/2014/main" id="{E66EF9A1-3C8E-4FCE-BEC1-35749E837501}"/>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3350130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94AE4-49D4-99D2-6025-5599D965F9B9}"/>
              </a:ext>
            </a:extLst>
          </p:cNvPr>
          <p:cNvSpPr>
            <a:spLocks noGrp="1"/>
          </p:cNvSpPr>
          <p:nvPr>
            <p:ph type="title"/>
          </p:nvPr>
        </p:nvSpPr>
        <p:spPr/>
        <p:txBody>
          <a:bodyPr/>
          <a:lstStyle/>
          <a:p>
            <a:r>
              <a:rPr lang="en-US" dirty="0"/>
              <a:t>Qualitative</a:t>
            </a:r>
          </a:p>
        </p:txBody>
      </p:sp>
      <p:sp>
        <p:nvSpPr>
          <p:cNvPr id="3" name="Content Placeholder 2">
            <a:extLst>
              <a:ext uri="{FF2B5EF4-FFF2-40B4-BE49-F238E27FC236}">
                <a16:creationId xmlns:a16="http://schemas.microsoft.com/office/drawing/2014/main" id="{0558E861-06A0-5CFC-8B20-BCFECACD9D40}"/>
              </a:ext>
            </a:extLst>
          </p:cNvPr>
          <p:cNvSpPr>
            <a:spLocks noGrp="1"/>
          </p:cNvSpPr>
          <p:nvPr>
            <p:ph idx="1"/>
          </p:nvPr>
        </p:nvSpPr>
        <p:spPr/>
        <p:txBody>
          <a:bodyPr>
            <a:normAutofit fontScale="92500" lnSpcReduction="10000"/>
          </a:bodyPr>
          <a:lstStyle/>
          <a:p>
            <a:pPr marL="0" indent="0">
              <a:buNone/>
            </a:pPr>
            <a:endParaRPr lang="en-US" dirty="0"/>
          </a:p>
          <a:p>
            <a:r>
              <a:rPr lang="en-US" dirty="0"/>
              <a:t>Introduction to how the data will be presented in the Findings section (thematically, by case, etc.)</a:t>
            </a:r>
          </a:p>
          <a:p>
            <a:endParaRPr lang="en-US" dirty="0"/>
          </a:p>
          <a:p>
            <a:r>
              <a:rPr lang="en-US" dirty="0"/>
              <a:t>Summarize Findings in a table</a:t>
            </a:r>
          </a:p>
          <a:p>
            <a:endParaRPr lang="en-US" dirty="0"/>
          </a:p>
          <a:p>
            <a:r>
              <a:rPr lang="en-US" dirty="0"/>
              <a:t>Thematically: write what was found in a logical order (by theme) and provide data excerpts to exemplify the findings</a:t>
            </a:r>
          </a:p>
          <a:p>
            <a:endParaRPr lang="en-US" dirty="0"/>
          </a:p>
          <a:p>
            <a:r>
              <a:rPr lang="en-US" dirty="0"/>
              <a:t>Cases/ Vignettes/ Narrative: Present the Findings under the heading of each participant to showcase the findings on an individual level. </a:t>
            </a:r>
          </a:p>
        </p:txBody>
      </p:sp>
    </p:spTree>
    <p:extLst>
      <p:ext uri="{BB962C8B-B14F-4D97-AF65-F5344CB8AC3E}">
        <p14:creationId xmlns:p14="http://schemas.microsoft.com/office/powerpoint/2010/main" val="565428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A3FB1-5EAB-6EAB-862B-C4ED648E74D6}"/>
              </a:ext>
            </a:extLst>
          </p:cNvPr>
          <p:cNvSpPr>
            <a:spLocks noGrp="1"/>
          </p:cNvSpPr>
          <p:nvPr>
            <p:ph type="title"/>
          </p:nvPr>
        </p:nvSpPr>
        <p:spPr/>
        <p:txBody>
          <a:bodyPr/>
          <a:lstStyle/>
          <a:p>
            <a:r>
              <a:rPr lang="en-US" dirty="0"/>
              <a:t>Samples</a:t>
            </a:r>
          </a:p>
        </p:txBody>
      </p:sp>
      <p:sp>
        <p:nvSpPr>
          <p:cNvPr id="3" name="Content Placeholder 2">
            <a:extLst>
              <a:ext uri="{FF2B5EF4-FFF2-40B4-BE49-F238E27FC236}">
                <a16:creationId xmlns:a16="http://schemas.microsoft.com/office/drawing/2014/main" id="{3434E03B-BFF9-34F1-2C52-DC0E356D60E9}"/>
              </a:ext>
            </a:extLst>
          </p:cNvPr>
          <p:cNvSpPr>
            <a:spLocks noGrp="1"/>
          </p:cNvSpPr>
          <p:nvPr>
            <p:ph idx="1"/>
          </p:nvPr>
        </p:nvSpPr>
        <p:spPr/>
        <p:txBody>
          <a:bodyPr/>
          <a:lstStyle/>
          <a:p>
            <a:endParaRPr lang="en-US" dirty="0"/>
          </a:p>
        </p:txBody>
      </p:sp>
      <p:pic>
        <p:nvPicPr>
          <p:cNvPr id="1026" name="Picture 2" descr="Pdf Document Note Icon in Flat Style. Paper Sheet Vector Illustration on  Isolated Background Stock Vector - Illustration of print, vector: 130598728">
            <a:hlinkClick r:id="rId2" action="ppaction://hlinkfile"/>
            <a:extLst>
              <a:ext uri="{FF2B5EF4-FFF2-40B4-BE49-F238E27FC236}">
                <a16:creationId xmlns:a16="http://schemas.microsoft.com/office/drawing/2014/main" id="{F82F1B77-606E-B4DE-2542-E85A30879C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855" y="2745502"/>
            <a:ext cx="1912016" cy="23663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Pdf Document Note Icon in Flat Style. Paper Sheet Vector Illustration on  Isolated Background Stock Vector - Illustration of print, vector: 130598728">
            <a:hlinkClick r:id="rId4" action="ppaction://hlinkfile"/>
            <a:extLst>
              <a:ext uri="{FF2B5EF4-FFF2-40B4-BE49-F238E27FC236}">
                <a16:creationId xmlns:a16="http://schemas.microsoft.com/office/drawing/2014/main" id="{F215EF97-7FE2-780A-6FCA-65125D0357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5637" y="2812160"/>
            <a:ext cx="1912016" cy="23663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df Document Note Icon in Flat Style. Paper Sheet Vector Illustration on  Isolated Background Stock Vector - Illustration of print, vector: 130598728">
            <a:hlinkClick r:id="rId5" action="ppaction://hlinkfile"/>
            <a:extLst>
              <a:ext uri="{FF2B5EF4-FFF2-40B4-BE49-F238E27FC236}">
                <a16:creationId xmlns:a16="http://schemas.microsoft.com/office/drawing/2014/main" id="{4DAA9BE8-CB8A-7AC3-D1F6-82BC883D2D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6419" y="2812160"/>
            <a:ext cx="1912016" cy="236635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569CE40-6D1F-7E22-26B7-A87ED4A9D18C}"/>
              </a:ext>
            </a:extLst>
          </p:cNvPr>
          <p:cNvSpPr txBox="1"/>
          <p:nvPr/>
        </p:nvSpPr>
        <p:spPr>
          <a:xfrm>
            <a:off x="803564" y="5735782"/>
            <a:ext cx="1260763" cy="369332"/>
          </a:xfrm>
          <a:prstGeom prst="rect">
            <a:avLst/>
          </a:prstGeom>
          <a:noFill/>
        </p:spPr>
        <p:txBody>
          <a:bodyPr wrap="square" rtlCol="0">
            <a:spAutoFit/>
          </a:bodyPr>
          <a:lstStyle/>
          <a:p>
            <a:r>
              <a:rPr lang="en-US" dirty="0"/>
              <a:t>Thematic</a:t>
            </a:r>
          </a:p>
        </p:txBody>
      </p:sp>
      <p:sp>
        <p:nvSpPr>
          <p:cNvPr id="7" name="TextBox 6">
            <a:extLst>
              <a:ext uri="{FF2B5EF4-FFF2-40B4-BE49-F238E27FC236}">
                <a16:creationId xmlns:a16="http://schemas.microsoft.com/office/drawing/2014/main" id="{C9BADB67-902E-B2AC-9AF6-6BF8B37AE6AF}"/>
              </a:ext>
            </a:extLst>
          </p:cNvPr>
          <p:cNvSpPr txBox="1"/>
          <p:nvPr/>
        </p:nvSpPr>
        <p:spPr>
          <a:xfrm>
            <a:off x="4921263" y="5682781"/>
            <a:ext cx="1260763" cy="369332"/>
          </a:xfrm>
          <a:prstGeom prst="rect">
            <a:avLst/>
          </a:prstGeom>
          <a:noFill/>
        </p:spPr>
        <p:txBody>
          <a:bodyPr wrap="square" rtlCol="0">
            <a:spAutoFit/>
          </a:bodyPr>
          <a:lstStyle/>
          <a:p>
            <a:r>
              <a:rPr lang="en-US" dirty="0"/>
              <a:t>Narrative</a:t>
            </a:r>
          </a:p>
        </p:txBody>
      </p:sp>
      <p:sp>
        <p:nvSpPr>
          <p:cNvPr id="8" name="TextBox 7">
            <a:extLst>
              <a:ext uri="{FF2B5EF4-FFF2-40B4-BE49-F238E27FC236}">
                <a16:creationId xmlns:a16="http://schemas.microsoft.com/office/drawing/2014/main" id="{2C654F05-8082-2541-5771-FEFF991D5F27}"/>
              </a:ext>
            </a:extLst>
          </p:cNvPr>
          <p:cNvSpPr txBox="1"/>
          <p:nvPr/>
        </p:nvSpPr>
        <p:spPr>
          <a:xfrm>
            <a:off x="8752045" y="5609664"/>
            <a:ext cx="1805119" cy="369332"/>
          </a:xfrm>
          <a:prstGeom prst="rect">
            <a:avLst/>
          </a:prstGeom>
          <a:noFill/>
        </p:spPr>
        <p:txBody>
          <a:bodyPr wrap="square" rtlCol="0">
            <a:spAutoFit/>
          </a:bodyPr>
          <a:lstStyle/>
          <a:p>
            <a:r>
              <a:rPr lang="en-US" dirty="0"/>
              <a:t>Vignette/ Case</a:t>
            </a:r>
          </a:p>
        </p:txBody>
      </p:sp>
    </p:spTree>
    <p:extLst>
      <p:ext uri="{BB962C8B-B14F-4D97-AF65-F5344CB8AC3E}">
        <p14:creationId xmlns:p14="http://schemas.microsoft.com/office/powerpoint/2010/main" val="23830356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ysClr val="windowText" lastClr="000000"/>
      </a:dk1>
      <a:lt1>
        <a:sysClr val="window" lastClr="FFFFFF"/>
      </a:lt1>
      <a:dk2>
        <a:srgbClr val="323232"/>
      </a:dk2>
      <a:lt2>
        <a:srgbClr val="E3DED1"/>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tint val="98000"/>
              </a:schemeClr>
              <a:schemeClr val="phClr">
                <a:tint val="99000"/>
                <a:shade val="96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C3935CB6-B0E3-44A7-AB37-996D901F73AB}"/>
    </a:ext>
  </a:extLst>
</a:theme>
</file>

<file path=docProps/app.xml><?xml version="1.0" encoding="utf-8"?>
<Properties xmlns="http://schemas.openxmlformats.org/officeDocument/2006/extended-properties" xmlns:vt="http://schemas.openxmlformats.org/officeDocument/2006/docPropsVTypes">
  <Template>TM03090430[[fn=Banded]]</Template>
  <TotalTime>477</TotalTime>
  <Words>1608</Words>
  <Application>Microsoft Office PowerPoint</Application>
  <PresentationFormat>Widescreen</PresentationFormat>
  <Paragraphs>113</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AdvPSNBAS-R</vt:lpstr>
      <vt:lpstr>SRASans1.0-Book</vt:lpstr>
      <vt:lpstr>SRASans1.0-Italic</vt:lpstr>
      <vt:lpstr>TimesNewRomanPSMT</vt:lpstr>
      <vt:lpstr>Corbel</vt:lpstr>
      <vt:lpstr>Times New Roman</vt:lpstr>
      <vt:lpstr>Wingdings</vt:lpstr>
      <vt:lpstr>Banded</vt:lpstr>
      <vt:lpstr>Presenting and discussing findings</vt:lpstr>
      <vt:lpstr>Thesis Chapters</vt:lpstr>
      <vt:lpstr>findings</vt:lpstr>
      <vt:lpstr>Findings</vt:lpstr>
      <vt:lpstr>Quantitative vs. qualitative</vt:lpstr>
      <vt:lpstr>How to write up the findings</vt:lpstr>
      <vt:lpstr>Qualitative Findings</vt:lpstr>
      <vt:lpstr>Qualitative</vt:lpstr>
      <vt:lpstr>Samples</vt:lpstr>
      <vt:lpstr>Quantitative results</vt:lpstr>
      <vt:lpstr>Types of quantitative studies</vt:lpstr>
      <vt:lpstr>PowerPoint Presentation</vt:lpstr>
      <vt:lpstr>Results from Correlation</vt:lpstr>
      <vt:lpstr>Results from Correlation</vt:lpstr>
      <vt:lpstr>Independent Sample t-test</vt:lpstr>
      <vt:lpstr>Paired samples t-test</vt:lpstr>
      <vt:lpstr>Discussion SEction</vt:lpstr>
      <vt:lpstr>overview</vt:lpstr>
      <vt:lpstr>Discussion Samp</vt:lpstr>
      <vt:lpstr>PowerPoint Presentation</vt:lpstr>
      <vt:lpstr>PowerPoint Presentation</vt:lpstr>
      <vt:lpstr>A good discussion section also… </vt:lpstr>
      <vt:lpstr>Discussion</vt:lpstr>
      <vt:lpstr>Implications</vt:lpstr>
      <vt:lpstr>common mistakes people make when writing their discussion section</vt:lpstr>
      <vt:lpstr>A possible sequence</vt:lpstr>
      <vt:lpstr>Tip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Presenting and discussing findings</dc:title>
  <dc:creator>Whitehead, George E.K. (Prof.)</dc:creator>
  <cp:lastModifiedBy>Reviewer</cp:lastModifiedBy>
  <cp:revision>59</cp:revision>
  <dcterms:created xsi:type="dcterms:W3CDTF">2017-07-22T00:58:38Z</dcterms:created>
  <dcterms:modified xsi:type="dcterms:W3CDTF">2023-06-12T07:31:28Z</dcterms:modified>
</cp:coreProperties>
</file>