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3" r:id="rId3"/>
    <p:sldId id="267" r:id="rId4"/>
    <p:sldId id="257" r:id="rId5"/>
    <p:sldId id="262" r:id="rId6"/>
    <p:sldId id="275" r:id="rId7"/>
    <p:sldId id="272" r:id="rId8"/>
    <p:sldId id="273" r:id="rId9"/>
    <p:sldId id="276" r:id="rId10"/>
    <p:sldId id="305" r:id="rId11"/>
    <p:sldId id="304" r:id="rId12"/>
    <p:sldId id="263" r:id="rId13"/>
    <p:sldId id="284" r:id="rId14"/>
    <p:sldId id="285" r:id="rId15"/>
    <p:sldId id="289" r:id="rId16"/>
    <p:sldId id="286" r:id="rId17"/>
    <p:sldId id="287" r:id="rId18"/>
    <p:sldId id="290" r:id="rId19"/>
    <p:sldId id="288" r:id="rId20"/>
    <p:sldId id="291" r:id="rId21"/>
    <p:sldId id="292" r:id="rId22"/>
    <p:sldId id="293" r:id="rId23"/>
    <p:sldId id="294" r:id="rId24"/>
    <p:sldId id="295" r:id="rId25"/>
    <p:sldId id="296" r:id="rId26"/>
    <p:sldId id="283" r:id="rId27"/>
    <p:sldId id="282" r:id="rId28"/>
    <p:sldId id="265" r:id="rId29"/>
    <p:sldId id="266" r:id="rId30"/>
    <p:sldId id="274" r:id="rId31"/>
    <p:sldId id="264" r:id="rId32"/>
    <p:sldId id="277" r:id="rId33"/>
    <p:sldId id="280" r:id="rId34"/>
    <p:sldId id="281" r:id="rId35"/>
    <p:sldId id="279" r:id="rId36"/>
    <p:sldId id="268" r:id="rId37"/>
    <p:sldId id="297" r:id="rId38"/>
    <p:sldId id="298" r:id="rId39"/>
    <p:sldId id="258" r:id="rId40"/>
    <p:sldId id="299" r:id="rId41"/>
    <p:sldId id="300" r:id="rId42"/>
    <p:sldId id="301" r:id="rId43"/>
    <p:sldId id="269" r:id="rId44"/>
    <p:sldId id="302" r:id="rId45"/>
    <p:sldId id="27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24" autoAdjust="0"/>
    <p:restoredTop sz="94660"/>
  </p:normalViewPr>
  <p:slideViewPr>
    <p:cSldViewPr snapToGrid="0">
      <p:cViewPr varScale="1">
        <p:scale>
          <a:sx n="81" d="100"/>
          <a:sy n="81" d="100"/>
        </p:scale>
        <p:origin x="8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9815131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5205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0352314-B2F2-4803-87C4-37E22064D3D9}" type="datetimeFigureOut">
              <a:rPr lang="en-CA" smtClean="0"/>
              <a:t>2019-06-03</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11045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352314-B2F2-4803-87C4-37E22064D3D9}" type="datetimeFigureOut">
              <a:rPr lang="en-CA" smtClean="0"/>
              <a:t>2019-06-03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87749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0352314-B2F2-4803-87C4-37E22064D3D9}" type="datetimeFigureOut">
              <a:rPr lang="en-CA" smtClean="0"/>
              <a:t>2019-06-03</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3E5C5C4-9A17-4628-B73B-8F1B9BC06D57}" type="slidenum">
              <a:rPr lang="en-CA" smtClean="0"/>
              <a:t>‹#›</a:t>
            </a:fld>
            <a:endParaRPr lang="en-CA"/>
          </a:p>
        </p:txBody>
      </p:sp>
    </p:spTree>
    <p:extLst>
      <p:ext uri="{BB962C8B-B14F-4D97-AF65-F5344CB8AC3E}">
        <p14:creationId xmlns:p14="http://schemas.microsoft.com/office/powerpoint/2010/main" val="42562917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52314-B2F2-4803-87C4-37E22064D3D9}"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41891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52314-B2F2-4803-87C4-37E22064D3D9}" type="datetimeFigureOut">
              <a:rPr lang="en-CA" smtClean="0"/>
              <a:t>2019-06-03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75374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352314-B2F2-4803-87C4-37E22064D3D9}" type="datetimeFigureOut">
              <a:rPr lang="en-CA" smtClean="0"/>
              <a:t>2019-06-03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13540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52314-B2F2-4803-87C4-37E22064D3D9}" type="datetimeFigureOut">
              <a:rPr lang="en-CA" smtClean="0"/>
              <a:t>2019-06-03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403662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352314-B2F2-4803-87C4-37E22064D3D9}"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94920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352314-B2F2-4803-87C4-37E22064D3D9}" type="datetimeFigureOut">
              <a:rPr lang="en-CA" smtClean="0"/>
              <a:t>2019-06-03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E5C5C4-9A17-4628-B73B-8F1B9BC06D57}" type="slidenum">
              <a:rPr lang="en-CA" smtClean="0"/>
              <a:t>‹#›</a:t>
            </a:fld>
            <a:endParaRPr lang="en-CA"/>
          </a:p>
        </p:txBody>
      </p:sp>
    </p:spTree>
    <p:extLst>
      <p:ext uri="{BB962C8B-B14F-4D97-AF65-F5344CB8AC3E}">
        <p14:creationId xmlns:p14="http://schemas.microsoft.com/office/powerpoint/2010/main" val="2082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0352314-B2F2-4803-87C4-37E22064D3D9}" type="datetimeFigureOut">
              <a:rPr lang="en-CA" smtClean="0"/>
              <a:t>2019-06-03</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3E5C5C4-9A17-4628-B73B-8F1B9BC06D57}" type="slidenum">
              <a:rPr lang="en-CA" smtClean="0"/>
              <a:t>‹#›</a:t>
            </a:fld>
            <a:endParaRPr lang="en-CA"/>
          </a:p>
        </p:txBody>
      </p:sp>
    </p:spTree>
    <p:extLst>
      <p:ext uri="{BB962C8B-B14F-4D97-AF65-F5344CB8AC3E}">
        <p14:creationId xmlns:p14="http://schemas.microsoft.com/office/powerpoint/2010/main" val="154360503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Sample%20Findings%20Qual.docx"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nlinelibrary.wiley.com/doi/10.1002/tesq.463#tesq463-bib-0031" TargetMode="External"/><Relationship Id="rId2" Type="http://schemas.openxmlformats.org/officeDocument/2006/relationships/hyperlink" Target="https://onlinelibrary.wiley.com/doi/10.1002/tesq.463#tesq463-bib-001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Presenting and discussing findings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72373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EA6F-391B-4E6A-88F3-3414C59FD29F}"/>
              </a:ext>
            </a:extLst>
          </p:cNvPr>
          <p:cNvSpPr>
            <a:spLocks noGrp="1"/>
          </p:cNvSpPr>
          <p:nvPr>
            <p:ph type="title"/>
          </p:nvPr>
        </p:nvSpPr>
        <p:spPr/>
        <p:txBody>
          <a:bodyPr/>
          <a:lstStyle/>
          <a:p>
            <a:r>
              <a:rPr lang="en-US" dirty="0"/>
              <a:t>Types of quantitative studies</a:t>
            </a:r>
          </a:p>
        </p:txBody>
      </p:sp>
      <p:sp>
        <p:nvSpPr>
          <p:cNvPr id="3" name="Content Placeholder 2">
            <a:extLst>
              <a:ext uri="{FF2B5EF4-FFF2-40B4-BE49-F238E27FC236}">
                <a16:creationId xmlns:a16="http://schemas.microsoft.com/office/drawing/2014/main" id="{BAE433BB-C800-45C9-819A-2CA9C6A4CBCB}"/>
              </a:ext>
            </a:extLst>
          </p:cNvPr>
          <p:cNvSpPr>
            <a:spLocks noGrp="1"/>
          </p:cNvSpPr>
          <p:nvPr>
            <p:ph idx="1"/>
          </p:nvPr>
        </p:nvSpPr>
        <p:spPr/>
        <p:txBody>
          <a:bodyPr/>
          <a:lstStyle/>
          <a:p>
            <a:endParaRPr lang="en-US" dirty="0"/>
          </a:p>
          <a:p>
            <a:r>
              <a:rPr lang="en-US" dirty="0"/>
              <a:t>Descriptive  - ( percentage, mean, median, mode, frequency, range)</a:t>
            </a:r>
          </a:p>
          <a:p>
            <a:r>
              <a:rPr lang="en-US" dirty="0"/>
              <a:t>Correlation – ( relationship between variables)</a:t>
            </a:r>
          </a:p>
          <a:p>
            <a:r>
              <a:rPr lang="en-US" dirty="0"/>
              <a:t>Experimental – ( controlling variables, cause and effect, treatment result)</a:t>
            </a:r>
          </a:p>
        </p:txBody>
      </p:sp>
    </p:spTree>
    <p:extLst>
      <p:ext uri="{BB962C8B-B14F-4D97-AF65-F5344CB8AC3E}">
        <p14:creationId xmlns:p14="http://schemas.microsoft.com/office/powerpoint/2010/main" val="187162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CC19-C08D-44CC-81F2-97CDD66B5234}"/>
              </a:ext>
            </a:extLst>
          </p:cNvPr>
          <p:cNvSpPr>
            <a:spLocks noGrp="1"/>
          </p:cNvSpPr>
          <p:nvPr>
            <p:ph type="title"/>
          </p:nvPr>
        </p:nvSpPr>
        <p:spPr/>
        <p:txBody>
          <a:bodyPr/>
          <a:lstStyle/>
          <a:p>
            <a:r>
              <a:rPr lang="en-US" dirty="0"/>
              <a:t>Types of quantitative data</a:t>
            </a:r>
          </a:p>
        </p:txBody>
      </p:sp>
      <p:sp>
        <p:nvSpPr>
          <p:cNvPr id="3" name="Content Placeholder 2">
            <a:extLst>
              <a:ext uri="{FF2B5EF4-FFF2-40B4-BE49-F238E27FC236}">
                <a16:creationId xmlns:a16="http://schemas.microsoft.com/office/drawing/2014/main" id="{C795B85D-C5EF-4DD1-B4F1-8C829EA35426}"/>
              </a:ext>
            </a:extLst>
          </p:cNvPr>
          <p:cNvSpPr>
            <a:spLocks noGrp="1"/>
          </p:cNvSpPr>
          <p:nvPr>
            <p:ph idx="1"/>
          </p:nvPr>
        </p:nvSpPr>
        <p:spPr/>
        <p:txBody>
          <a:bodyPr/>
          <a:lstStyle/>
          <a:p>
            <a:endParaRPr lang="en-US"/>
          </a:p>
        </p:txBody>
      </p:sp>
      <p:pic>
        <p:nvPicPr>
          <p:cNvPr id="4100" name="Picture 4" descr="Image result for types of quantitative findings">
            <a:extLst>
              <a:ext uri="{FF2B5EF4-FFF2-40B4-BE49-F238E27FC236}">
                <a16:creationId xmlns:a16="http://schemas.microsoft.com/office/drawing/2014/main" id="{6C26E891-A79A-4856-842D-980EC8930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84" y="1858949"/>
            <a:ext cx="904875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5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Quantitative Example </a:t>
            </a:r>
            <a:br>
              <a:rPr lang="en-CA" dirty="0"/>
            </a:br>
            <a:endParaRPr lang="en-CA" dirty="0"/>
          </a:p>
        </p:txBody>
      </p:sp>
      <p:sp>
        <p:nvSpPr>
          <p:cNvPr id="3" name="Content Placeholder 2"/>
          <p:cNvSpPr>
            <a:spLocks noGrp="1"/>
          </p:cNvSpPr>
          <p:nvPr>
            <p:ph idx="1"/>
          </p:nvPr>
        </p:nvSpPr>
        <p:spPr/>
        <p:txBody>
          <a:bodyPr/>
          <a:lstStyle/>
          <a:p>
            <a:endParaRPr lang="en-CA"/>
          </a:p>
        </p:txBody>
      </p:sp>
      <p:sp>
        <p:nvSpPr>
          <p:cNvPr id="5" name="TextBox 3"/>
          <p:cNvSpPr txBox="1">
            <a:spLocks noChangeArrowheads="1"/>
          </p:cNvSpPr>
          <p:nvPr/>
        </p:nvSpPr>
        <p:spPr bwMode="auto">
          <a:xfrm>
            <a:off x="0" y="1792936"/>
            <a:ext cx="4282122" cy="5153719"/>
          </a:xfrm>
          <a:prstGeom prst="rect">
            <a:avLst/>
          </a:prstGeom>
          <a:solidFill>
            <a:schemeClr val="bg2">
              <a:lumMod val="50000"/>
              <a:lumOff val="50000"/>
            </a:schemeClr>
          </a:solidFill>
          <a:ln>
            <a:noFill/>
          </a:ln>
          <a:extLst/>
        </p:spPr>
        <p:txBody>
          <a:bodyPr wrap="square">
            <a:spAutoFit/>
          </a:bodyPr>
          <a:lstStyle>
            <a:lvl1pPr marL="571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5000"/>
              </a:lnSpc>
            </a:pPr>
            <a:r>
              <a:rPr lang="en-US" altLang="en-US" sz="2200" b="1" u="sng" dirty="0">
                <a:solidFill>
                  <a:schemeClr val="bg1"/>
                </a:solidFill>
              </a:rPr>
              <a:t>Example</a:t>
            </a:r>
          </a:p>
          <a:p>
            <a:pPr eaLnBrk="1" hangingPunct="1">
              <a:lnSpc>
                <a:spcPct val="115000"/>
              </a:lnSpc>
            </a:pPr>
            <a:r>
              <a:rPr lang="en-US" altLang="en-US" sz="2200" dirty="0">
                <a:solidFill>
                  <a:schemeClr val="bg1"/>
                </a:solidFill>
              </a:rPr>
              <a:t>You issued questionnaires to 200 working adults. 93 adults said they were most unhappy because they did not have much savings. 54 said they were worried about the economy, 46 said they were dissatisfied with their jobs, and 42 said they did not have work-life balance. 12 said they were unhappy with the government.</a:t>
            </a:r>
          </a:p>
          <a:p>
            <a:pPr eaLnBrk="1" hangingPunct="1">
              <a:lnSpc>
                <a:spcPct val="115000"/>
              </a:lnSpc>
            </a:pPr>
            <a:endParaRPr lang="en-US" altLang="en-US" sz="2200" dirty="0">
              <a:solidFill>
                <a:schemeClr val="bg1"/>
              </a:solidFill>
            </a:endParaRPr>
          </a:p>
        </p:txBody>
      </p:sp>
      <p:sp>
        <p:nvSpPr>
          <p:cNvPr id="6" name="Rectangle 5"/>
          <p:cNvSpPr/>
          <p:nvPr/>
        </p:nvSpPr>
        <p:spPr>
          <a:xfrm>
            <a:off x="4586560" y="2011680"/>
            <a:ext cx="7414940" cy="3914918"/>
          </a:xfrm>
          <a:prstGeom prst="rect">
            <a:avLst/>
          </a:prstGeom>
        </p:spPr>
        <p:txBody>
          <a:bodyPr wrap="square">
            <a:spAutoFit/>
          </a:bodyPr>
          <a:lstStyle/>
          <a:p>
            <a:pPr>
              <a:lnSpc>
                <a:spcPct val="115000"/>
              </a:lnSpc>
              <a:buClr>
                <a:srgbClr val="006666"/>
              </a:buClr>
              <a:buSzPct val="100000"/>
            </a:pPr>
            <a:r>
              <a:rPr lang="en-US" altLang="en-US" dirty="0">
                <a:ea typeface="ＭＳ Ｐゴシック" panose="020B0600070205080204" pitchFamily="34" charset="-128"/>
              </a:rPr>
              <a:t>The Data:</a:t>
            </a:r>
          </a:p>
          <a:p>
            <a:pPr>
              <a:lnSpc>
                <a:spcPct val="115000"/>
              </a:lnSpc>
              <a:buClr>
                <a:srgbClr val="006666"/>
              </a:buClr>
              <a:buSzPct val="100000"/>
            </a:pPr>
            <a:endParaRPr lang="en-US" altLang="en-US" dirty="0">
              <a:ea typeface="ＭＳ Ｐゴシック" panose="020B0600070205080204" pitchFamily="34" charset="-128"/>
            </a:endParaRPr>
          </a:p>
          <a:p>
            <a:pPr>
              <a:lnSpc>
                <a:spcPct val="115000"/>
              </a:lnSpc>
              <a:buClr>
                <a:srgbClr val="006666"/>
              </a:buClr>
              <a:buSzPct val="100000"/>
            </a:pPr>
            <a:r>
              <a:rPr lang="en-US" altLang="en-US" dirty="0">
                <a:ea typeface="ＭＳ Ｐゴシック" panose="020B0600070205080204" pitchFamily="34" charset="-128"/>
              </a:rPr>
              <a:t>93 = 46.5%; 54 = 27%; 46 = 23%; 42 = 21%</a:t>
            </a:r>
          </a:p>
          <a:p>
            <a:pPr>
              <a:lnSpc>
                <a:spcPct val="115000"/>
              </a:lnSpc>
              <a:buClr>
                <a:srgbClr val="006666"/>
              </a:buClr>
              <a:buSzPct val="100000"/>
              <a:buFont typeface="Wingdings" panose="05000000000000000000" pitchFamily="2" charset="2"/>
              <a:buAutoNum type="arabicPeriod"/>
            </a:pPr>
            <a:endParaRPr lang="en-US" altLang="en-US" dirty="0">
              <a:ea typeface="ＭＳ Ｐゴシック" panose="020B0600070205080204" pitchFamily="34" charset="-128"/>
            </a:endParaRPr>
          </a:p>
          <a:p>
            <a:pPr>
              <a:lnSpc>
                <a:spcPct val="115000"/>
              </a:lnSpc>
              <a:buSzPct val="100000"/>
            </a:pPr>
            <a:r>
              <a:rPr lang="en-US" altLang="en-US" b="1" dirty="0">
                <a:ea typeface="ＭＳ Ｐゴシック" panose="020B0600070205080204" pitchFamily="34" charset="-128"/>
              </a:rPr>
              <a:t>Findings/ Results</a:t>
            </a:r>
          </a:p>
          <a:p>
            <a:pPr>
              <a:lnSpc>
                <a:spcPct val="115000"/>
              </a:lnSpc>
              <a:buSzPct val="100000"/>
            </a:pPr>
            <a:endParaRPr lang="en-US" altLang="en-US" dirty="0">
              <a:ea typeface="ＭＳ Ｐゴシック" panose="020B0600070205080204" pitchFamily="34" charset="-128"/>
            </a:endParaRPr>
          </a:p>
          <a:p>
            <a:pPr>
              <a:lnSpc>
                <a:spcPct val="115000"/>
              </a:lnSpc>
              <a:buClr>
                <a:srgbClr val="00B050"/>
              </a:buClr>
              <a:defRPr/>
            </a:pPr>
            <a:r>
              <a:rPr lang="en-US" dirty="0">
                <a:solidFill>
                  <a:srgbClr val="00B050"/>
                </a:solidFill>
              </a:rPr>
              <a:t>Most of the respondents </a:t>
            </a:r>
            <a:r>
              <a:rPr lang="en-US" dirty="0"/>
              <a:t>(46.5%) said they were most unhappy because they did not save as much as they should. </a:t>
            </a:r>
            <a:r>
              <a:rPr lang="en-US" b="1" u="sng" dirty="0">
                <a:solidFill>
                  <a:srgbClr val="FF0000"/>
                </a:solidFill>
              </a:rPr>
              <a:t>Also</a:t>
            </a:r>
            <a:r>
              <a:rPr lang="en-US" dirty="0"/>
              <a:t>, 27% of them said they were most unhappy because they were worried about the economy, 23% were dissatisfied with their jobs, </a:t>
            </a:r>
            <a:r>
              <a:rPr lang="en-US" b="1" u="sng" dirty="0">
                <a:solidFill>
                  <a:srgbClr val="FF0000"/>
                </a:solidFill>
              </a:rPr>
              <a:t>while</a:t>
            </a:r>
            <a:r>
              <a:rPr lang="en-US" dirty="0"/>
              <a:t> 21% said did not have work-life balance. </a:t>
            </a:r>
            <a:r>
              <a:rPr lang="en-US" b="1" u="sng" dirty="0">
                <a:solidFill>
                  <a:srgbClr val="FF0000"/>
                </a:solidFill>
              </a:rPr>
              <a:t>In addition</a:t>
            </a:r>
            <a:r>
              <a:rPr lang="en-US" dirty="0"/>
              <a:t>, </a:t>
            </a:r>
            <a:r>
              <a:rPr lang="en-US" dirty="0">
                <a:solidFill>
                  <a:srgbClr val="00B050"/>
                </a:solidFill>
              </a:rPr>
              <a:t>a minority </a:t>
            </a:r>
            <a:r>
              <a:rPr lang="en-US" dirty="0"/>
              <a:t>(6%) said they were most unhappy because of the government.</a:t>
            </a:r>
          </a:p>
        </p:txBody>
      </p:sp>
    </p:spTree>
    <p:extLst>
      <p:ext uri="{BB962C8B-B14F-4D97-AF65-F5344CB8AC3E}">
        <p14:creationId xmlns:p14="http://schemas.microsoft.com/office/powerpoint/2010/main" val="191901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96007-4777-4334-BD05-D234EB0067F3}"/>
              </a:ext>
            </a:extLst>
          </p:cNvPr>
          <p:cNvSpPr>
            <a:spLocks noGrp="1"/>
          </p:cNvSpPr>
          <p:nvPr>
            <p:ph type="ctrTitle"/>
          </p:nvPr>
        </p:nvSpPr>
        <p:spPr/>
        <p:txBody>
          <a:bodyPr/>
          <a:lstStyle/>
          <a:p>
            <a:r>
              <a:rPr lang="en-CA" dirty="0"/>
              <a:t>Presenting findings visually</a:t>
            </a:r>
          </a:p>
        </p:txBody>
      </p:sp>
      <p:sp>
        <p:nvSpPr>
          <p:cNvPr id="5" name="Subtitle 4">
            <a:extLst>
              <a:ext uri="{FF2B5EF4-FFF2-40B4-BE49-F238E27FC236}">
                <a16:creationId xmlns:a16="http://schemas.microsoft.com/office/drawing/2014/main" id="{DA05D56D-3F66-468E-8EAA-67A571314C7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6162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3935-56D6-4A8C-83AB-69CFADFAFF86}"/>
              </a:ext>
            </a:extLst>
          </p:cNvPr>
          <p:cNvSpPr>
            <a:spLocks noGrp="1"/>
          </p:cNvSpPr>
          <p:nvPr>
            <p:ph type="title"/>
          </p:nvPr>
        </p:nvSpPr>
        <p:spPr/>
        <p:txBody>
          <a:bodyPr/>
          <a:lstStyle/>
          <a:p>
            <a:r>
              <a:rPr lang="en-CA" dirty="0"/>
              <a:t>When to use what</a:t>
            </a:r>
          </a:p>
        </p:txBody>
      </p:sp>
      <p:graphicFrame>
        <p:nvGraphicFramePr>
          <p:cNvPr id="4" name="Content Placeholder 3">
            <a:extLst>
              <a:ext uri="{FF2B5EF4-FFF2-40B4-BE49-F238E27FC236}">
                <a16:creationId xmlns:a16="http://schemas.microsoft.com/office/drawing/2014/main" id="{9944F574-8B42-4D6B-A95C-622F642541B0}"/>
              </a:ext>
            </a:extLst>
          </p:cNvPr>
          <p:cNvGraphicFramePr>
            <a:graphicFrameLocks noGrp="1"/>
          </p:cNvGraphicFramePr>
          <p:nvPr>
            <p:ph idx="1"/>
            <p:extLst>
              <p:ext uri="{D42A27DB-BD31-4B8C-83A1-F6EECF244321}">
                <p14:modId xmlns:p14="http://schemas.microsoft.com/office/powerpoint/2010/main" val="3851309751"/>
              </p:ext>
            </p:extLst>
          </p:nvPr>
        </p:nvGraphicFramePr>
        <p:xfrm>
          <a:off x="589128" y="1960198"/>
          <a:ext cx="11013743" cy="4613626"/>
        </p:xfrm>
        <a:graphic>
          <a:graphicData uri="http://schemas.openxmlformats.org/drawingml/2006/table">
            <a:tbl>
              <a:tblPr firstRow="1" firstCol="1" bandRow="1">
                <a:tableStyleId>{5C22544A-7EE6-4342-B048-85BDC9FD1C3A}</a:tableStyleId>
              </a:tblPr>
              <a:tblGrid>
                <a:gridCol w="3589361">
                  <a:extLst>
                    <a:ext uri="{9D8B030D-6E8A-4147-A177-3AD203B41FA5}">
                      <a16:colId xmlns:a16="http://schemas.microsoft.com/office/drawing/2014/main" val="2300505953"/>
                    </a:ext>
                  </a:extLst>
                </a:gridCol>
                <a:gridCol w="3712191">
                  <a:extLst>
                    <a:ext uri="{9D8B030D-6E8A-4147-A177-3AD203B41FA5}">
                      <a16:colId xmlns:a16="http://schemas.microsoft.com/office/drawing/2014/main" val="3701821991"/>
                    </a:ext>
                  </a:extLst>
                </a:gridCol>
                <a:gridCol w="3712191">
                  <a:extLst>
                    <a:ext uri="{9D8B030D-6E8A-4147-A177-3AD203B41FA5}">
                      <a16:colId xmlns:a16="http://schemas.microsoft.com/office/drawing/2014/main" val="437711515"/>
                    </a:ext>
                  </a:extLst>
                </a:gridCol>
              </a:tblGrid>
              <a:tr h="857350">
                <a:tc>
                  <a:txBody>
                    <a:bodyPr/>
                    <a:lstStyle/>
                    <a:p>
                      <a:pPr algn="ctr">
                        <a:lnSpc>
                          <a:spcPct val="200000"/>
                        </a:lnSpc>
                        <a:spcBef>
                          <a:spcPts val="750"/>
                        </a:spcBef>
                        <a:spcAft>
                          <a:spcPts val="750"/>
                        </a:spcAft>
                      </a:pPr>
                      <a:r>
                        <a:rPr lang="en-CA" sz="2800" b="1" dirty="0">
                          <a:effectLst/>
                        </a:rPr>
                        <a:t>Text</a:t>
                      </a:r>
                      <a:endParaRPr lang="en-CA" sz="2800" b="1"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tc>
                  <a:txBody>
                    <a:bodyPr/>
                    <a:lstStyle/>
                    <a:p>
                      <a:pPr algn="ctr">
                        <a:lnSpc>
                          <a:spcPct val="200000"/>
                        </a:lnSpc>
                        <a:spcBef>
                          <a:spcPts val="750"/>
                        </a:spcBef>
                        <a:spcAft>
                          <a:spcPts val="750"/>
                        </a:spcAft>
                      </a:pPr>
                      <a:r>
                        <a:rPr lang="en-CA" sz="2800" b="1" dirty="0">
                          <a:effectLst/>
                        </a:rPr>
                        <a:t>Tables</a:t>
                      </a:r>
                      <a:endParaRPr lang="en-CA" sz="2800" b="1"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tc>
                  <a:txBody>
                    <a:bodyPr/>
                    <a:lstStyle/>
                    <a:p>
                      <a:pPr algn="ctr">
                        <a:lnSpc>
                          <a:spcPct val="200000"/>
                        </a:lnSpc>
                        <a:spcBef>
                          <a:spcPts val="750"/>
                        </a:spcBef>
                        <a:spcAft>
                          <a:spcPts val="750"/>
                        </a:spcAft>
                      </a:pPr>
                      <a:r>
                        <a:rPr lang="en-CA" sz="2800" b="1" dirty="0">
                          <a:effectLst/>
                        </a:rPr>
                        <a:t>Chart</a:t>
                      </a:r>
                      <a:endParaRPr lang="en-CA" sz="2800" b="1"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extLst>
                  <a:ext uri="{0D108BD9-81ED-4DB2-BD59-A6C34878D82A}">
                    <a16:rowId xmlns:a16="http://schemas.microsoft.com/office/drawing/2014/main" val="1593655327"/>
                  </a:ext>
                </a:extLst>
              </a:tr>
              <a:tr h="3756276">
                <a:tc>
                  <a:txBody>
                    <a:bodyPr/>
                    <a:lstStyle/>
                    <a:p>
                      <a:pPr algn="ctr">
                        <a:lnSpc>
                          <a:spcPct val="100000"/>
                        </a:lnSpc>
                        <a:spcAft>
                          <a:spcPts val="0"/>
                        </a:spcAft>
                      </a:pPr>
                      <a:endParaRPr lang="en-CA" sz="2400" b="0" dirty="0">
                        <a:effectLst/>
                      </a:endParaRPr>
                    </a:p>
                    <a:p>
                      <a:pPr algn="ctr">
                        <a:lnSpc>
                          <a:spcPct val="100000"/>
                        </a:lnSpc>
                        <a:spcAft>
                          <a:spcPts val="0"/>
                        </a:spcAft>
                      </a:pPr>
                      <a:endParaRPr lang="en-CA" sz="2400" b="0" dirty="0">
                        <a:effectLst/>
                      </a:endParaRPr>
                    </a:p>
                    <a:p>
                      <a:pPr algn="ctr">
                        <a:lnSpc>
                          <a:spcPct val="100000"/>
                        </a:lnSpc>
                        <a:spcAft>
                          <a:spcPts val="0"/>
                        </a:spcAft>
                      </a:pPr>
                      <a:r>
                        <a:rPr lang="en-CA" sz="2400" b="0" dirty="0">
                          <a:effectLst/>
                        </a:rPr>
                        <a:t>Use when your key findings include only a few data points.</a:t>
                      </a:r>
                      <a:endParaRPr lang="en-CA" sz="2400" b="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tc>
                  <a:txBody>
                    <a:bodyPr/>
                    <a:lstStyle/>
                    <a:p>
                      <a:pPr algn="ctr">
                        <a:lnSpc>
                          <a:spcPct val="100000"/>
                        </a:lnSpc>
                        <a:spcAft>
                          <a:spcPts val="0"/>
                        </a:spcAft>
                      </a:pPr>
                      <a:endParaRPr lang="en-CA" sz="2400" b="0" dirty="0">
                        <a:effectLst/>
                      </a:endParaRPr>
                    </a:p>
                    <a:p>
                      <a:pPr algn="ctr">
                        <a:lnSpc>
                          <a:spcPct val="100000"/>
                        </a:lnSpc>
                        <a:spcAft>
                          <a:spcPts val="0"/>
                        </a:spcAft>
                      </a:pPr>
                      <a:endParaRPr lang="en-CA" sz="2400" b="0" dirty="0">
                        <a:effectLst/>
                      </a:endParaRPr>
                    </a:p>
                    <a:p>
                      <a:pPr algn="ctr">
                        <a:lnSpc>
                          <a:spcPct val="100000"/>
                        </a:lnSpc>
                        <a:spcAft>
                          <a:spcPts val="0"/>
                        </a:spcAft>
                      </a:pPr>
                      <a:r>
                        <a:rPr lang="en-CA" sz="2400" b="0" dirty="0">
                          <a:effectLst/>
                        </a:rPr>
                        <a:t>Use when your key findings lie in structured numeric information (more than three or four numbers)</a:t>
                      </a:r>
                      <a:endParaRPr lang="en-CA" sz="2400" b="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tc>
                  <a:txBody>
                    <a:bodyPr/>
                    <a:lstStyle/>
                    <a:p>
                      <a:pPr algn="ctr">
                        <a:lnSpc>
                          <a:spcPct val="100000"/>
                        </a:lnSpc>
                        <a:spcAft>
                          <a:spcPts val="0"/>
                        </a:spcAft>
                      </a:pPr>
                      <a:endParaRPr lang="en-CA" sz="2400" b="0" dirty="0">
                        <a:effectLst/>
                      </a:endParaRPr>
                    </a:p>
                    <a:p>
                      <a:pPr algn="ctr">
                        <a:lnSpc>
                          <a:spcPct val="100000"/>
                        </a:lnSpc>
                        <a:spcAft>
                          <a:spcPts val="0"/>
                        </a:spcAft>
                      </a:pPr>
                      <a:endParaRPr lang="en-CA" sz="2400" b="0" dirty="0">
                        <a:effectLst/>
                      </a:endParaRPr>
                    </a:p>
                    <a:p>
                      <a:pPr algn="ctr">
                        <a:lnSpc>
                          <a:spcPct val="100000"/>
                        </a:lnSpc>
                        <a:spcAft>
                          <a:spcPts val="0"/>
                        </a:spcAft>
                      </a:pPr>
                      <a:r>
                        <a:rPr lang="en-CA" sz="2400" b="0" dirty="0">
                          <a:effectLst/>
                        </a:rPr>
                        <a:t>Use when your key points lie in the relationships between numbers -- demonstrating trends or making comparisons.</a:t>
                      </a:r>
                      <a:endParaRPr lang="en-CA" sz="2400" b="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47625" marR="47625" marT="0" marB="0"/>
                </a:tc>
                <a:extLst>
                  <a:ext uri="{0D108BD9-81ED-4DB2-BD59-A6C34878D82A}">
                    <a16:rowId xmlns:a16="http://schemas.microsoft.com/office/drawing/2014/main" val="474887138"/>
                  </a:ext>
                </a:extLst>
              </a:tr>
            </a:tbl>
          </a:graphicData>
        </a:graphic>
      </p:graphicFrame>
    </p:spTree>
    <p:extLst>
      <p:ext uri="{BB962C8B-B14F-4D97-AF65-F5344CB8AC3E}">
        <p14:creationId xmlns:p14="http://schemas.microsoft.com/office/powerpoint/2010/main" val="313254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AB0ABF-4683-4448-972D-D99A7567C8CD}"/>
              </a:ext>
            </a:extLst>
          </p:cNvPr>
          <p:cNvSpPr>
            <a:spLocks noGrp="1"/>
          </p:cNvSpPr>
          <p:nvPr>
            <p:ph type="ctrTitle"/>
          </p:nvPr>
        </p:nvSpPr>
        <p:spPr/>
        <p:txBody>
          <a:bodyPr/>
          <a:lstStyle/>
          <a:p>
            <a:r>
              <a:rPr lang="en-CA" dirty="0"/>
              <a:t>tables</a:t>
            </a:r>
          </a:p>
        </p:txBody>
      </p:sp>
      <p:sp>
        <p:nvSpPr>
          <p:cNvPr id="5" name="Subtitle 4">
            <a:extLst>
              <a:ext uri="{FF2B5EF4-FFF2-40B4-BE49-F238E27FC236}">
                <a16:creationId xmlns:a16="http://schemas.microsoft.com/office/drawing/2014/main" id="{FB23637D-4E6A-4041-8AF7-EE80A5646DF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5223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8D0B-BBFB-4FC8-9D89-EBF71A2003B4}"/>
              </a:ext>
            </a:extLst>
          </p:cNvPr>
          <p:cNvSpPr>
            <a:spLocks noGrp="1"/>
          </p:cNvSpPr>
          <p:nvPr>
            <p:ph type="title"/>
          </p:nvPr>
        </p:nvSpPr>
        <p:spPr/>
        <p:txBody>
          <a:bodyPr>
            <a:normAutofit/>
          </a:bodyPr>
          <a:lstStyle/>
          <a:p>
            <a:r>
              <a:rPr lang="en-CA" dirty="0"/>
              <a:t>Simple table Example</a:t>
            </a:r>
            <a:br>
              <a:rPr lang="en-CA" dirty="0"/>
            </a:br>
            <a:endParaRPr lang="en-CA" dirty="0"/>
          </a:p>
        </p:txBody>
      </p:sp>
      <p:pic>
        <p:nvPicPr>
          <p:cNvPr id="4" name="Picture 3">
            <a:extLst>
              <a:ext uri="{FF2B5EF4-FFF2-40B4-BE49-F238E27FC236}">
                <a16:creationId xmlns:a16="http://schemas.microsoft.com/office/drawing/2014/main" id="{4B7FAA5A-36A3-4F97-9A03-ECBEAE20DAE3}"/>
              </a:ext>
            </a:extLst>
          </p:cNvPr>
          <p:cNvPicPr>
            <a:picLocks noChangeAspect="1"/>
          </p:cNvPicPr>
          <p:nvPr/>
        </p:nvPicPr>
        <p:blipFill rotWithShape="1">
          <a:blip r:embed="rId2"/>
          <a:srcRect l="24016" t="49655" r="57419" b="34041"/>
          <a:stretch/>
        </p:blipFill>
        <p:spPr>
          <a:xfrm>
            <a:off x="6096000" y="2381250"/>
            <a:ext cx="5287125" cy="4114139"/>
          </a:xfrm>
          <a:prstGeom prst="rect">
            <a:avLst/>
          </a:prstGeom>
        </p:spPr>
      </p:pic>
      <p:sp>
        <p:nvSpPr>
          <p:cNvPr id="5" name="TextBox 4">
            <a:extLst>
              <a:ext uri="{FF2B5EF4-FFF2-40B4-BE49-F238E27FC236}">
                <a16:creationId xmlns:a16="http://schemas.microsoft.com/office/drawing/2014/main" id="{9CD05E8C-6D81-4C77-A8A0-B3331CA152F4}"/>
              </a:ext>
            </a:extLst>
          </p:cNvPr>
          <p:cNvSpPr txBox="1"/>
          <p:nvPr/>
        </p:nvSpPr>
        <p:spPr>
          <a:xfrm>
            <a:off x="319797" y="3619500"/>
            <a:ext cx="4766553" cy="646331"/>
          </a:xfrm>
          <a:prstGeom prst="rect">
            <a:avLst/>
          </a:prstGeom>
          <a:noFill/>
        </p:spPr>
        <p:txBody>
          <a:bodyPr wrap="square" rtlCol="0">
            <a:spAutoFit/>
          </a:bodyPr>
          <a:lstStyle/>
          <a:p>
            <a:r>
              <a:rPr lang="en-CA" dirty="0"/>
              <a:t>During your English classes, how much of your speaking is in English on average?</a:t>
            </a:r>
          </a:p>
        </p:txBody>
      </p:sp>
    </p:spTree>
    <p:extLst>
      <p:ext uri="{BB962C8B-B14F-4D97-AF65-F5344CB8AC3E}">
        <p14:creationId xmlns:p14="http://schemas.microsoft.com/office/powerpoint/2010/main" val="323017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71BD-9252-48B1-B401-6F17F4AA618D}"/>
              </a:ext>
            </a:extLst>
          </p:cNvPr>
          <p:cNvSpPr>
            <a:spLocks noGrp="1"/>
          </p:cNvSpPr>
          <p:nvPr>
            <p:ph type="title"/>
          </p:nvPr>
        </p:nvSpPr>
        <p:spPr/>
        <p:txBody>
          <a:bodyPr/>
          <a:lstStyle/>
          <a:p>
            <a:r>
              <a:rPr lang="en-CA" dirty="0"/>
              <a:t>A more advanced table</a:t>
            </a:r>
          </a:p>
        </p:txBody>
      </p:sp>
      <p:sp>
        <p:nvSpPr>
          <p:cNvPr id="3" name="Content Placeholder 2">
            <a:extLst>
              <a:ext uri="{FF2B5EF4-FFF2-40B4-BE49-F238E27FC236}">
                <a16:creationId xmlns:a16="http://schemas.microsoft.com/office/drawing/2014/main" id="{D36E6F21-33CE-4032-8F34-6ECD73B9D983}"/>
              </a:ext>
            </a:extLst>
          </p:cNvPr>
          <p:cNvSpPr>
            <a:spLocks noGrp="1"/>
          </p:cNvSpPr>
          <p:nvPr>
            <p:ph idx="1"/>
          </p:nvPr>
        </p:nvSpPr>
        <p:spPr/>
        <p:txBody>
          <a:bodyPr/>
          <a:lstStyle/>
          <a:p>
            <a:endParaRPr lang="en-CA"/>
          </a:p>
        </p:txBody>
      </p:sp>
      <p:pic>
        <p:nvPicPr>
          <p:cNvPr id="2050" name="Picture 2" descr="Image result for quantitative findings table">
            <a:extLst>
              <a:ext uri="{FF2B5EF4-FFF2-40B4-BE49-F238E27FC236}">
                <a16:creationId xmlns:a16="http://schemas.microsoft.com/office/drawing/2014/main" id="{A68DA201-C1DF-4F7A-B3D2-39F0DBD18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607" y="2123744"/>
            <a:ext cx="9050703" cy="437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0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12E8C-E0BA-47A9-A6D3-78B7B9BBF02D}"/>
              </a:ext>
            </a:extLst>
          </p:cNvPr>
          <p:cNvSpPr>
            <a:spLocks noGrp="1"/>
          </p:cNvSpPr>
          <p:nvPr>
            <p:ph type="ctrTitle"/>
          </p:nvPr>
        </p:nvSpPr>
        <p:spPr/>
        <p:txBody>
          <a:bodyPr/>
          <a:lstStyle/>
          <a:p>
            <a:r>
              <a:rPr lang="en-CA" dirty="0"/>
              <a:t>charts</a:t>
            </a:r>
          </a:p>
        </p:txBody>
      </p:sp>
      <p:sp>
        <p:nvSpPr>
          <p:cNvPr id="5" name="Subtitle 4">
            <a:extLst>
              <a:ext uri="{FF2B5EF4-FFF2-40B4-BE49-F238E27FC236}">
                <a16:creationId xmlns:a16="http://schemas.microsoft.com/office/drawing/2014/main" id="{98B07823-6490-493E-BB99-FA5C98CC41F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6045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69AC-C1C7-4A8D-86F9-2C8919996BCF}"/>
              </a:ext>
            </a:extLst>
          </p:cNvPr>
          <p:cNvSpPr>
            <a:spLocks noGrp="1"/>
          </p:cNvSpPr>
          <p:nvPr>
            <p:ph type="title"/>
          </p:nvPr>
        </p:nvSpPr>
        <p:spPr/>
        <p:txBody>
          <a:bodyPr/>
          <a:lstStyle/>
          <a:p>
            <a:r>
              <a:rPr lang="en-CA" dirty="0"/>
              <a:t>Pie Chart</a:t>
            </a:r>
          </a:p>
        </p:txBody>
      </p:sp>
      <p:sp>
        <p:nvSpPr>
          <p:cNvPr id="3" name="Content Placeholder 2">
            <a:extLst>
              <a:ext uri="{FF2B5EF4-FFF2-40B4-BE49-F238E27FC236}">
                <a16:creationId xmlns:a16="http://schemas.microsoft.com/office/drawing/2014/main" id="{2D632B92-15AF-43DD-A1D7-F1B7D7CA702C}"/>
              </a:ext>
            </a:extLst>
          </p:cNvPr>
          <p:cNvSpPr>
            <a:spLocks noGrp="1"/>
          </p:cNvSpPr>
          <p:nvPr>
            <p:ph idx="1"/>
          </p:nvPr>
        </p:nvSpPr>
        <p:spPr>
          <a:xfrm>
            <a:off x="532833" y="2726054"/>
            <a:ext cx="3921531" cy="2929890"/>
          </a:xfrm>
        </p:spPr>
        <p:txBody>
          <a:bodyPr/>
          <a:lstStyle/>
          <a:p>
            <a:pPr marL="0" indent="0">
              <a:buNone/>
            </a:pPr>
            <a:r>
              <a:rPr lang="en-CA" dirty="0"/>
              <a:t>Pie Charts work best for general findings (rather than nuanced differences) and are best understood with no more than five or six slices. They can only be used to show parts of a whole (if all parts total 100%).</a:t>
            </a:r>
            <a:r>
              <a:rPr lang="en-CA" b="1" dirty="0"/>
              <a:t> </a:t>
            </a:r>
            <a:endParaRPr lang="en-CA" dirty="0"/>
          </a:p>
        </p:txBody>
      </p:sp>
      <p:pic>
        <p:nvPicPr>
          <p:cNvPr id="7" name="Picture 6" descr="Pie Chart, three dimensional">
            <a:extLst>
              <a:ext uri="{FF2B5EF4-FFF2-40B4-BE49-F238E27FC236}">
                <a16:creationId xmlns:a16="http://schemas.microsoft.com/office/drawing/2014/main" id="{F053EF0A-4997-43AE-A56D-F40FA75AB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604" y="2366802"/>
            <a:ext cx="2951798" cy="3648393"/>
          </a:xfrm>
          <a:prstGeom prst="rect">
            <a:avLst/>
          </a:prstGeom>
          <a:noFill/>
          <a:ln>
            <a:noFill/>
          </a:ln>
        </p:spPr>
      </p:pic>
      <p:pic>
        <p:nvPicPr>
          <p:cNvPr id="8" name="Picture 7" descr="Pie Chart, two dimensional">
            <a:extLst>
              <a:ext uri="{FF2B5EF4-FFF2-40B4-BE49-F238E27FC236}">
                <a16:creationId xmlns:a16="http://schemas.microsoft.com/office/drawing/2014/main" id="{57028FDD-D140-44A2-9430-5D12723FA1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122" y="2366802"/>
            <a:ext cx="3250475" cy="3648393"/>
          </a:xfrm>
          <a:prstGeom prst="rect">
            <a:avLst/>
          </a:prstGeom>
          <a:noFill/>
          <a:ln>
            <a:noFill/>
          </a:ln>
        </p:spPr>
      </p:pic>
    </p:spTree>
    <p:extLst>
      <p:ext uri="{BB962C8B-B14F-4D97-AF65-F5344CB8AC3E}">
        <p14:creationId xmlns:p14="http://schemas.microsoft.com/office/powerpoint/2010/main" val="158696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C8C-3D5A-44D9-8F8F-126FA0AB0432}"/>
              </a:ext>
            </a:extLst>
          </p:cNvPr>
          <p:cNvSpPr>
            <a:spLocks noGrp="1"/>
          </p:cNvSpPr>
          <p:nvPr>
            <p:ph type="title"/>
          </p:nvPr>
        </p:nvSpPr>
        <p:spPr/>
        <p:txBody>
          <a:bodyPr/>
          <a:lstStyle/>
          <a:p>
            <a:r>
              <a:rPr lang="en-US" dirty="0"/>
              <a:t>Thesis Chapters</a:t>
            </a:r>
          </a:p>
        </p:txBody>
      </p:sp>
      <p:sp>
        <p:nvSpPr>
          <p:cNvPr id="3" name="Content Placeholder 2">
            <a:extLst>
              <a:ext uri="{FF2B5EF4-FFF2-40B4-BE49-F238E27FC236}">
                <a16:creationId xmlns:a16="http://schemas.microsoft.com/office/drawing/2014/main" id="{CBFBAFC5-E247-462E-9EF0-98D51D5B936E}"/>
              </a:ext>
            </a:extLst>
          </p:cNvPr>
          <p:cNvSpPr>
            <a:spLocks noGrp="1"/>
          </p:cNvSpPr>
          <p:nvPr>
            <p:ph idx="1"/>
          </p:nvPr>
        </p:nvSpPr>
        <p:spPr/>
        <p:txBody>
          <a:bodyPr/>
          <a:lstStyle/>
          <a:p>
            <a:pPr marL="0" indent="0">
              <a:buNone/>
            </a:pPr>
            <a:r>
              <a:rPr lang="en-US" dirty="0"/>
              <a:t>Chapter 1  - Introduction </a:t>
            </a:r>
          </a:p>
          <a:p>
            <a:pPr marL="0" indent="0">
              <a:buNone/>
            </a:pPr>
            <a:r>
              <a:rPr lang="en-US" dirty="0"/>
              <a:t>Chapter 2 – Literature Review</a:t>
            </a:r>
          </a:p>
          <a:p>
            <a:pPr marL="0" indent="0">
              <a:buNone/>
            </a:pPr>
            <a:r>
              <a:rPr lang="en-US" dirty="0"/>
              <a:t>Chapter 3 – Research Methodology and Design</a:t>
            </a:r>
          </a:p>
          <a:p>
            <a:pPr marL="0" indent="0">
              <a:buNone/>
            </a:pPr>
            <a:r>
              <a:rPr lang="en-US" sz="3000" b="1" dirty="0"/>
              <a:t>Chapter 4 – Findings</a:t>
            </a:r>
          </a:p>
          <a:p>
            <a:pPr marL="0" indent="0">
              <a:buNone/>
            </a:pPr>
            <a:r>
              <a:rPr lang="en-US" sz="3000" b="1" dirty="0"/>
              <a:t>Chapter 5 – Discussion</a:t>
            </a:r>
          </a:p>
          <a:p>
            <a:pPr marL="0" indent="0">
              <a:buNone/>
            </a:pPr>
            <a:r>
              <a:rPr lang="en-US" dirty="0"/>
              <a:t>Chapter 6 – Conclusion </a:t>
            </a:r>
          </a:p>
          <a:p>
            <a:pPr marL="0" indent="0">
              <a:buNone/>
            </a:pPr>
            <a:r>
              <a:rPr lang="en-US" dirty="0"/>
              <a:t>References</a:t>
            </a:r>
          </a:p>
          <a:p>
            <a:pPr marL="0" indent="0">
              <a:buNone/>
            </a:pPr>
            <a:r>
              <a:rPr lang="en-US" dirty="0"/>
              <a:t>Appendices</a:t>
            </a:r>
          </a:p>
        </p:txBody>
      </p:sp>
    </p:spTree>
    <p:extLst>
      <p:ext uri="{BB962C8B-B14F-4D97-AF65-F5344CB8AC3E}">
        <p14:creationId xmlns:p14="http://schemas.microsoft.com/office/powerpoint/2010/main" val="81812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4858-7371-45B9-B0B5-06345547A031}"/>
              </a:ext>
            </a:extLst>
          </p:cNvPr>
          <p:cNvSpPr>
            <a:spLocks noGrp="1"/>
          </p:cNvSpPr>
          <p:nvPr>
            <p:ph type="title"/>
          </p:nvPr>
        </p:nvSpPr>
        <p:spPr/>
        <p:txBody>
          <a:bodyPr/>
          <a:lstStyle/>
          <a:p>
            <a:r>
              <a:rPr lang="en-CA" dirty="0"/>
              <a:t>Pie chart tips</a:t>
            </a:r>
          </a:p>
        </p:txBody>
      </p:sp>
      <p:sp>
        <p:nvSpPr>
          <p:cNvPr id="3" name="Content Placeholder 2">
            <a:extLst>
              <a:ext uri="{FF2B5EF4-FFF2-40B4-BE49-F238E27FC236}">
                <a16:creationId xmlns:a16="http://schemas.microsoft.com/office/drawing/2014/main" id="{E783F5CB-9E44-48EC-BAC9-3370D7FD3EDB}"/>
              </a:ext>
            </a:extLst>
          </p:cNvPr>
          <p:cNvSpPr>
            <a:spLocks noGrp="1"/>
          </p:cNvSpPr>
          <p:nvPr>
            <p:ph idx="1"/>
          </p:nvPr>
        </p:nvSpPr>
        <p:spPr>
          <a:xfrm>
            <a:off x="345669" y="2367584"/>
            <a:ext cx="4264431" cy="4206240"/>
          </a:xfrm>
        </p:spPr>
        <p:txBody>
          <a:bodyPr>
            <a:normAutofit lnSpcReduction="10000"/>
          </a:bodyPr>
          <a:lstStyle/>
          <a:p>
            <a:pPr lvl="0"/>
            <a:r>
              <a:rPr lang="en-CA" dirty="0"/>
              <a:t>As with other graphics, remember to sort your data before finalizing and stay away from 3-D formats.</a:t>
            </a:r>
          </a:p>
          <a:p>
            <a:pPr lvl="0"/>
            <a:endParaRPr lang="en-CA" dirty="0"/>
          </a:p>
          <a:p>
            <a:pPr lvl="0"/>
            <a:r>
              <a:rPr lang="en-CA" dirty="0"/>
              <a:t>Dark to light hues of the same color communicate more clearly than a variety of colors.</a:t>
            </a:r>
          </a:p>
          <a:p>
            <a:pPr lvl="0"/>
            <a:endParaRPr lang="en-CA" dirty="0"/>
          </a:p>
          <a:p>
            <a:pPr lvl="0"/>
            <a:r>
              <a:rPr lang="en-CA" dirty="0"/>
              <a:t>Always include labels or a legend as well as percentages for each slice.</a:t>
            </a:r>
          </a:p>
          <a:p>
            <a:endParaRPr lang="en-CA" dirty="0"/>
          </a:p>
        </p:txBody>
      </p:sp>
      <p:pic>
        <p:nvPicPr>
          <p:cNvPr id="5" name="Picture 4" descr="Pie Chart, three dimensional">
            <a:extLst>
              <a:ext uri="{FF2B5EF4-FFF2-40B4-BE49-F238E27FC236}">
                <a16:creationId xmlns:a16="http://schemas.microsoft.com/office/drawing/2014/main" id="{A11FF183-9BF5-4CC3-A99C-74F4AA0CD0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4204" y="1947703"/>
            <a:ext cx="2951798" cy="2148046"/>
          </a:xfrm>
          <a:prstGeom prst="rect">
            <a:avLst/>
          </a:prstGeom>
          <a:noFill/>
          <a:ln>
            <a:noFill/>
          </a:ln>
        </p:spPr>
      </p:pic>
      <p:pic>
        <p:nvPicPr>
          <p:cNvPr id="6" name="Picture 5" descr="Pie Chart, two dimensional">
            <a:extLst>
              <a:ext uri="{FF2B5EF4-FFF2-40B4-BE49-F238E27FC236}">
                <a16:creationId xmlns:a16="http://schemas.microsoft.com/office/drawing/2014/main" id="{86A4CD35-2C65-4781-BDEB-A91981A46A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49" y="1947703"/>
            <a:ext cx="2740997" cy="2148046"/>
          </a:xfrm>
          <a:prstGeom prst="rect">
            <a:avLst/>
          </a:prstGeom>
          <a:noFill/>
          <a:ln>
            <a:noFill/>
          </a:ln>
        </p:spPr>
      </p:pic>
      <p:pic>
        <p:nvPicPr>
          <p:cNvPr id="9" name="Picture 8" descr="Pie Chart, colorful and unsorted">
            <a:extLst>
              <a:ext uri="{FF2B5EF4-FFF2-40B4-BE49-F238E27FC236}">
                <a16:creationId xmlns:a16="http://schemas.microsoft.com/office/drawing/2014/main" id="{EBCA110A-5BD2-4D52-BF4C-5F971CF1B0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204" y="4250516"/>
            <a:ext cx="2951798" cy="2323308"/>
          </a:xfrm>
          <a:prstGeom prst="rect">
            <a:avLst/>
          </a:prstGeom>
          <a:noFill/>
          <a:ln>
            <a:noFill/>
          </a:ln>
        </p:spPr>
      </p:pic>
      <p:pic>
        <p:nvPicPr>
          <p:cNvPr id="10" name="Picture 9" descr="Pie Chart, monochrome and sorted">
            <a:extLst>
              <a:ext uri="{FF2B5EF4-FFF2-40B4-BE49-F238E27FC236}">
                <a16:creationId xmlns:a16="http://schemas.microsoft.com/office/drawing/2014/main" id="{A7EB5651-1319-4788-8A88-BFE6E9B5982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9249" y="4250516"/>
            <a:ext cx="2740997" cy="2323308"/>
          </a:xfrm>
          <a:prstGeom prst="rect">
            <a:avLst/>
          </a:prstGeom>
          <a:noFill/>
          <a:ln>
            <a:noFill/>
          </a:ln>
        </p:spPr>
      </p:pic>
    </p:spTree>
    <p:extLst>
      <p:ext uri="{BB962C8B-B14F-4D97-AF65-F5344CB8AC3E}">
        <p14:creationId xmlns:p14="http://schemas.microsoft.com/office/powerpoint/2010/main" val="128639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7E98-ACDE-4C52-B684-DB58A35377B8}"/>
              </a:ext>
            </a:extLst>
          </p:cNvPr>
          <p:cNvSpPr>
            <a:spLocks noGrp="1"/>
          </p:cNvSpPr>
          <p:nvPr>
            <p:ph type="title"/>
          </p:nvPr>
        </p:nvSpPr>
        <p:spPr/>
        <p:txBody>
          <a:bodyPr/>
          <a:lstStyle/>
          <a:p>
            <a:r>
              <a:rPr lang="en-CA" dirty="0"/>
              <a:t>Bar graphs</a:t>
            </a:r>
          </a:p>
        </p:txBody>
      </p:sp>
      <p:sp>
        <p:nvSpPr>
          <p:cNvPr id="3" name="Content Placeholder 2">
            <a:extLst>
              <a:ext uri="{FF2B5EF4-FFF2-40B4-BE49-F238E27FC236}">
                <a16:creationId xmlns:a16="http://schemas.microsoft.com/office/drawing/2014/main" id="{993D08B3-0C2F-47C6-96E8-2B0AD908DCBC}"/>
              </a:ext>
            </a:extLst>
          </p:cNvPr>
          <p:cNvSpPr>
            <a:spLocks noGrp="1"/>
          </p:cNvSpPr>
          <p:nvPr>
            <p:ph idx="1"/>
          </p:nvPr>
        </p:nvSpPr>
        <p:spPr>
          <a:xfrm>
            <a:off x="459969" y="3032760"/>
            <a:ext cx="4493031" cy="1348740"/>
          </a:xfrm>
        </p:spPr>
        <p:txBody>
          <a:bodyPr/>
          <a:lstStyle/>
          <a:p>
            <a:r>
              <a:rPr lang="en-CA" dirty="0"/>
              <a:t>Bar graphs are often more effective than pie charts, particularly for comparing data directly. </a:t>
            </a:r>
          </a:p>
          <a:p>
            <a:endParaRPr lang="en-CA" dirty="0"/>
          </a:p>
        </p:txBody>
      </p:sp>
      <p:pic>
        <p:nvPicPr>
          <p:cNvPr id="11" name="Picture 10" descr="Pie Chart vs. Bar Graph">
            <a:extLst>
              <a:ext uri="{FF2B5EF4-FFF2-40B4-BE49-F238E27FC236}">
                <a16:creationId xmlns:a16="http://schemas.microsoft.com/office/drawing/2014/main" id="{A345771A-802F-4D28-8BC9-C2B5AF4B1A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96623" y="2242826"/>
            <a:ext cx="6435408" cy="4277347"/>
          </a:xfrm>
          <a:prstGeom prst="rect">
            <a:avLst/>
          </a:prstGeom>
          <a:noFill/>
          <a:ln>
            <a:noFill/>
          </a:ln>
        </p:spPr>
      </p:pic>
    </p:spTree>
    <p:extLst>
      <p:ext uri="{BB962C8B-B14F-4D97-AF65-F5344CB8AC3E}">
        <p14:creationId xmlns:p14="http://schemas.microsoft.com/office/powerpoint/2010/main" val="33185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7E98-ACDE-4C52-B684-DB58A35377B8}"/>
              </a:ext>
            </a:extLst>
          </p:cNvPr>
          <p:cNvSpPr>
            <a:spLocks noGrp="1"/>
          </p:cNvSpPr>
          <p:nvPr>
            <p:ph type="title"/>
          </p:nvPr>
        </p:nvSpPr>
        <p:spPr/>
        <p:txBody>
          <a:bodyPr/>
          <a:lstStyle/>
          <a:p>
            <a:r>
              <a:rPr lang="en-CA" dirty="0"/>
              <a:t>Bar graphs</a:t>
            </a:r>
          </a:p>
        </p:txBody>
      </p:sp>
      <p:sp>
        <p:nvSpPr>
          <p:cNvPr id="3" name="Content Placeholder 2">
            <a:extLst>
              <a:ext uri="{FF2B5EF4-FFF2-40B4-BE49-F238E27FC236}">
                <a16:creationId xmlns:a16="http://schemas.microsoft.com/office/drawing/2014/main" id="{993D08B3-0C2F-47C6-96E8-2B0AD908DCBC}"/>
              </a:ext>
            </a:extLst>
          </p:cNvPr>
          <p:cNvSpPr>
            <a:spLocks noGrp="1"/>
          </p:cNvSpPr>
          <p:nvPr>
            <p:ph idx="1"/>
          </p:nvPr>
        </p:nvSpPr>
        <p:spPr>
          <a:xfrm>
            <a:off x="133349" y="2173936"/>
            <a:ext cx="3905250" cy="4206240"/>
          </a:xfrm>
        </p:spPr>
        <p:txBody>
          <a:bodyPr/>
          <a:lstStyle/>
          <a:p>
            <a:r>
              <a:rPr lang="en-CA" dirty="0"/>
              <a:t>As with other graphics, remember to sort your data before finalizing and stay away from 3-D formats.</a:t>
            </a:r>
          </a:p>
          <a:p>
            <a:r>
              <a:rPr lang="en-CA" dirty="0"/>
              <a:t>If you are reporting on several different series of data, clustered bar graphs are often clearer than stacked bar graphs. </a:t>
            </a:r>
          </a:p>
        </p:txBody>
      </p:sp>
      <p:pic>
        <p:nvPicPr>
          <p:cNvPr id="4" name="Picture 3" descr="Bar Chart Unsorted">
            <a:extLst>
              <a:ext uri="{FF2B5EF4-FFF2-40B4-BE49-F238E27FC236}">
                <a16:creationId xmlns:a16="http://schemas.microsoft.com/office/drawing/2014/main" id="{F0699E43-CDDB-44D9-A277-FAABC67007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011680"/>
            <a:ext cx="3486150" cy="2350770"/>
          </a:xfrm>
          <a:prstGeom prst="rect">
            <a:avLst/>
          </a:prstGeom>
          <a:noFill/>
          <a:ln>
            <a:noFill/>
          </a:ln>
        </p:spPr>
      </p:pic>
      <p:pic>
        <p:nvPicPr>
          <p:cNvPr id="5" name="Picture 4" descr="Bar Graph Sorted">
            <a:extLst>
              <a:ext uri="{FF2B5EF4-FFF2-40B4-BE49-F238E27FC236}">
                <a16:creationId xmlns:a16="http://schemas.microsoft.com/office/drawing/2014/main" id="{440BE2A3-CA45-425A-8C86-A70B250FE6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101" y="2011680"/>
            <a:ext cx="3276600" cy="2350770"/>
          </a:xfrm>
          <a:prstGeom prst="rect">
            <a:avLst/>
          </a:prstGeom>
          <a:noFill/>
          <a:ln>
            <a:noFill/>
          </a:ln>
        </p:spPr>
      </p:pic>
      <p:pic>
        <p:nvPicPr>
          <p:cNvPr id="6" name="Picture 5" descr="Bar Graph Stacked">
            <a:extLst>
              <a:ext uri="{FF2B5EF4-FFF2-40B4-BE49-F238E27FC236}">
                <a16:creationId xmlns:a16="http://schemas.microsoft.com/office/drawing/2014/main" id="{0122B15F-4CA8-4BF1-860F-A985E9A699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382" y="4485944"/>
            <a:ext cx="3448368" cy="2087880"/>
          </a:xfrm>
          <a:prstGeom prst="rect">
            <a:avLst/>
          </a:prstGeom>
          <a:noFill/>
          <a:ln>
            <a:noFill/>
          </a:ln>
        </p:spPr>
      </p:pic>
      <p:pic>
        <p:nvPicPr>
          <p:cNvPr id="7" name="Picture 6" descr="Bar Graph Clustered">
            <a:extLst>
              <a:ext uri="{FF2B5EF4-FFF2-40B4-BE49-F238E27FC236}">
                <a16:creationId xmlns:a16="http://schemas.microsoft.com/office/drawing/2014/main" id="{2518A278-E131-462D-B491-EC6EE235BC6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0101" y="4485944"/>
            <a:ext cx="3276600" cy="2087880"/>
          </a:xfrm>
          <a:prstGeom prst="rect">
            <a:avLst/>
          </a:prstGeom>
          <a:noFill/>
          <a:ln>
            <a:noFill/>
          </a:ln>
        </p:spPr>
      </p:pic>
    </p:spTree>
    <p:extLst>
      <p:ext uri="{BB962C8B-B14F-4D97-AF65-F5344CB8AC3E}">
        <p14:creationId xmlns:p14="http://schemas.microsoft.com/office/powerpoint/2010/main" val="222757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7E98-ACDE-4C52-B684-DB58A35377B8}"/>
              </a:ext>
            </a:extLst>
          </p:cNvPr>
          <p:cNvSpPr>
            <a:spLocks noGrp="1"/>
          </p:cNvSpPr>
          <p:nvPr>
            <p:ph type="title"/>
          </p:nvPr>
        </p:nvSpPr>
        <p:spPr/>
        <p:txBody>
          <a:bodyPr/>
          <a:lstStyle/>
          <a:p>
            <a:r>
              <a:rPr lang="en-CA" dirty="0"/>
              <a:t>Line graphs</a:t>
            </a:r>
          </a:p>
        </p:txBody>
      </p:sp>
      <p:sp>
        <p:nvSpPr>
          <p:cNvPr id="3" name="Content Placeholder 2">
            <a:extLst>
              <a:ext uri="{FF2B5EF4-FFF2-40B4-BE49-F238E27FC236}">
                <a16:creationId xmlns:a16="http://schemas.microsoft.com/office/drawing/2014/main" id="{993D08B3-0C2F-47C6-96E8-2B0AD908DCBC}"/>
              </a:ext>
            </a:extLst>
          </p:cNvPr>
          <p:cNvSpPr>
            <a:spLocks noGrp="1"/>
          </p:cNvSpPr>
          <p:nvPr>
            <p:ph idx="1"/>
          </p:nvPr>
        </p:nvSpPr>
        <p:spPr>
          <a:xfrm>
            <a:off x="555219" y="3421380"/>
            <a:ext cx="3369081" cy="1508760"/>
          </a:xfrm>
        </p:spPr>
        <p:txBody>
          <a:bodyPr/>
          <a:lstStyle/>
          <a:p>
            <a:r>
              <a:rPr lang="en-CA" dirty="0"/>
              <a:t>Line graphs are most effective in presenting five or more data points over a period of time.</a:t>
            </a:r>
          </a:p>
          <a:p>
            <a:endParaRPr lang="en-CA" dirty="0"/>
          </a:p>
        </p:txBody>
      </p:sp>
      <p:pic>
        <p:nvPicPr>
          <p:cNvPr id="4" name="Picture 3" descr="Line Graph Ungrouped">
            <a:extLst>
              <a:ext uri="{FF2B5EF4-FFF2-40B4-BE49-F238E27FC236}">
                <a16:creationId xmlns:a16="http://schemas.microsoft.com/office/drawing/2014/main" id="{D490775A-2680-42D4-B31A-BD1F566708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80229" y="2421890"/>
            <a:ext cx="5906770" cy="3826510"/>
          </a:xfrm>
          <a:prstGeom prst="rect">
            <a:avLst/>
          </a:prstGeom>
          <a:noFill/>
          <a:ln>
            <a:noFill/>
          </a:ln>
        </p:spPr>
      </p:pic>
    </p:spTree>
    <p:extLst>
      <p:ext uri="{BB962C8B-B14F-4D97-AF65-F5344CB8AC3E}">
        <p14:creationId xmlns:p14="http://schemas.microsoft.com/office/powerpoint/2010/main" val="396138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7E98-ACDE-4C52-B684-DB58A35377B8}"/>
              </a:ext>
            </a:extLst>
          </p:cNvPr>
          <p:cNvSpPr>
            <a:spLocks noGrp="1"/>
          </p:cNvSpPr>
          <p:nvPr>
            <p:ph type="title"/>
          </p:nvPr>
        </p:nvSpPr>
        <p:spPr/>
        <p:txBody>
          <a:bodyPr/>
          <a:lstStyle/>
          <a:p>
            <a:r>
              <a:rPr lang="en-CA" dirty="0"/>
              <a:t>Line graphs</a:t>
            </a:r>
          </a:p>
        </p:txBody>
      </p:sp>
      <p:sp>
        <p:nvSpPr>
          <p:cNvPr id="3" name="Content Placeholder 2">
            <a:extLst>
              <a:ext uri="{FF2B5EF4-FFF2-40B4-BE49-F238E27FC236}">
                <a16:creationId xmlns:a16="http://schemas.microsoft.com/office/drawing/2014/main" id="{993D08B3-0C2F-47C6-96E8-2B0AD908DCBC}"/>
              </a:ext>
            </a:extLst>
          </p:cNvPr>
          <p:cNvSpPr>
            <a:spLocks noGrp="1"/>
          </p:cNvSpPr>
          <p:nvPr>
            <p:ph idx="1"/>
          </p:nvPr>
        </p:nvSpPr>
        <p:spPr>
          <a:xfrm>
            <a:off x="459969" y="2250288"/>
            <a:ext cx="4016781" cy="4169714"/>
          </a:xfrm>
        </p:spPr>
        <p:txBody>
          <a:bodyPr>
            <a:normAutofit fontScale="92500" lnSpcReduction="20000"/>
          </a:bodyPr>
          <a:lstStyle/>
          <a:p>
            <a:pPr lvl="0"/>
            <a:r>
              <a:rPr lang="en-CA" dirty="0"/>
              <a:t>As with other graphics, remember to sort your data before finalizing and stay away from 3-D formats.</a:t>
            </a:r>
          </a:p>
          <a:p>
            <a:pPr lvl="0"/>
            <a:r>
              <a:rPr lang="en-CA" dirty="0"/>
              <a:t>Typically, the horizontal axis (x-axis) denotes time and the vertical axis (y-axis) denotes the frequencies of what is measured.</a:t>
            </a:r>
          </a:p>
          <a:p>
            <a:pPr lvl="0"/>
            <a:r>
              <a:rPr lang="en-CA" dirty="0"/>
              <a:t>If more than one line appears on your graph, differentiate the lines by style, color, or plotting symbols.</a:t>
            </a:r>
          </a:p>
          <a:p>
            <a:pPr lvl="0"/>
            <a:r>
              <a:rPr lang="en-CA" dirty="0"/>
              <a:t>More than five (and sometimes even four) lines can lead to confusion, working against the clarity you are trying to achieve by using the graph. When possible, group for clarity.</a:t>
            </a:r>
          </a:p>
          <a:p>
            <a:endParaRPr lang="en-CA" dirty="0"/>
          </a:p>
        </p:txBody>
      </p:sp>
      <p:pic>
        <p:nvPicPr>
          <p:cNvPr id="4" name="Picture 3" descr="Line Graph Ungrouped">
            <a:extLst>
              <a:ext uri="{FF2B5EF4-FFF2-40B4-BE49-F238E27FC236}">
                <a16:creationId xmlns:a16="http://schemas.microsoft.com/office/drawing/2014/main" id="{D490775A-2680-42D4-B31A-BD1F566708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60284" y="2626360"/>
            <a:ext cx="3271747" cy="3426460"/>
          </a:xfrm>
          <a:prstGeom prst="rect">
            <a:avLst/>
          </a:prstGeom>
          <a:noFill/>
          <a:ln>
            <a:noFill/>
          </a:ln>
        </p:spPr>
      </p:pic>
      <p:pic>
        <p:nvPicPr>
          <p:cNvPr id="5" name="Picture 4" descr="Line Graph Ungrouped">
            <a:extLst>
              <a:ext uri="{FF2B5EF4-FFF2-40B4-BE49-F238E27FC236}">
                <a16:creationId xmlns:a16="http://schemas.microsoft.com/office/drawing/2014/main" id="{D596A0D7-AB4D-446D-BEC6-53010A1642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24502" y="2626360"/>
            <a:ext cx="3271748" cy="3426460"/>
          </a:xfrm>
          <a:prstGeom prst="rect">
            <a:avLst/>
          </a:prstGeom>
          <a:noFill/>
          <a:ln>
            <a:noFill/>
          </a:ln>
        </p:spPr>
      </p:pic>
    </p:spTree>
    <p:extLst>
      <p:ext uri="{BB962C8B-B14F-4D97-AF65-F5344CB8AC3E}">
        <p14:creationId xmlns:p14="http://schemas.microsoft.com/office/powerpoint/2010/main" val="12500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3ADE1-3A1E-4A54-B52B-D3937A4E7E04}"/>
              </a:ext>
            </a:extLst>
          </p:cNvPr>
          <p:cNvSpPr>
            <a:spLocks noGrp="1"/>
          </p:cNvSpPr>
          <p:nvPr>
            <p:ph type="ctrTitle"/>
          </p:nvPr>
        </p:nvSpPr>
        <p:spPr/>
        <p:txBody>
          <a:bodyPr/>
          <a:lstStyle/>
          <a:p>
            <a:r>
              <a:rPr lang="en-CA" dirty="0"/>
              <a:t>Practice</a:t>
            </a:r>
          </a:p>
        </p:txBody>
      </p:sp>
      <p:sp>
        <p:nvSpPr>
          <p:cNvPr id="5" name="Subtitle 4">
            <a:extLst>
              <a:ext uri="{FF2B5EF4-FFF2-40B4-BE49-F238E27FC236}">
                <a16:creationId xmlns:a16="http://schemas.microsoft.com/office/drawing/2014/main" id="{EFCEB682-8BEB-42C5-A567-C2D376B6845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2391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83F8-9FA4-49A3-B41E-43B507E08601}"/>
              </a:ext>
            </a:extLst>
          </p:cNvPr>
          <p:cNvSpPr>
            <a:spLocks noGrp="1"/>
          </p:cNvSpPr>
          <p:nvPr>
            <p:ph type="title"/>
          </p:nvPr>
        </p:nvSpPr>
        <p:spPr>
          <a:xfrm>
            <a:off x="1202918" y="284176"/>
            <a:ext cx="10493781" cy="1508760"/>
          </a:xfrm>
        </p:spPr>
        <p:txBody>
          <a:bodyPr/>
          <a:lstStyle/>
          <a:p>
            <a:r>
              <a:rPr lang="en-CA" dirty="0"/>
              <a:t>Visually represent the following findings</a:t>
            </a:r>
          </a:p>
        </p:txBody>
      </p:sp>
      <p:sp>
        <p:nvSpPr>
          <p:cNvPr id="3" name="Content Placeholder 2">
            <a:extLst>
              <a:ext uri="{FF2B5EF4-FFF2-40B4-BE49-F238E27FC236}">
                <a16:creationId xmlns:a16="http://schemas.microsoft.com/office/drawing/2014/main" id="{C026CCCF-3CB6-427D-B427-06BCE61505D2}"/>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dirty="0"/>
              <a:t>You issued questionnaires about causes for life dissatisfaction to 200 working adults. 93 adults said they were most unhappy because they did not have much savings. 54 said they were worried about the economy, 46 said they were dissatisfied with their jobs, and 42 said they did not have work-life balance. 12 said they were unhappy with the government.</a:t>
            </a:r>
          </a:p>
          <a:p>
            <a:endParaRPr lang="en-CA" dirty="0"/>
          </a:p>
        </p:txBody>
      </p:sp>
    </p:spTree>
    <p:extLst>
      <p:ext uri="{BB962C8B-B14F-4D97-AF65-F5344CB8AC3E}">
        <p14:creationId xmlns:p14="http://schemas.microsoft.com/office/powerpoint/2010/main" val="426763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D28C-71F7-4C30-9D37-AF176F9551C7}"/>
              </a:ext>
            </a:extLst>
          </p:cNvPr>
          <p:cNvSpPr>
            <a:spLocks noGrp="1"/>
          </p:cNvSpPr>
          <p:nvPr>
            <p:ph type="title"/>
          </p:nvPr>
        </p:nvSpPr>
        <p:spPr/>
        <p:txBody>
          <a:bodyPr/>
          <a:lstStyle/>
          <a:p>
            <a:r>
              <a:rPr lang="en-CA" dirty="0"/>
              <a:t>Visually represent the following findings</a:t>
            </a:r>
          </a:p>
        </p:txBody>
      </p:sp>
      <p:sp>
        <p:nvSpPr>
          <p:cNvPr id="3" name="Content Placeholder 2">
            <a:extLst>
              <a:ext uri="{FF2B5EF4-FFF2-40B4-BE49-F238E27FC236}">
                <a16:creationId xmlns:a16="http://schemas.microsoft.com/office/drawing/2014/main" id="{8C6B6AE3-66BA-443D-B135-6672E324E5F4}"/>
              </a:ext>
            </a:extLst>
          </p:cNvPr>
          <p:cNvSpPr>
            <a:spLocks noGrp="1"/>
          </p:cNvSpPr>
          <p:nvPr>
            <p:ph idx="1"/>
          </p:nvPr>
        </p:nvSpPr>
        <p:spPr/>
        <p:txBody>
          <a:bodyPr/>
          <a:lstStyle/>
          <a:p>
            <a:pPr marL="0" indent="0">
              <a:buNone/>
            </a:pPr>
            <a:endParaRPr lang="en-CA" dirty="0"/>
          </a:p>
          <a:p>
            <a:pPr marL="0" indent="0">
              <a:buNone/>
            </a:pPr>
            <a:r>
              <a:rPr lang="en-CA" dirty="0"/>
              <a:t>Over one-quarter (28%) of U.S. adults say American food is what they are most likely to choose if they had the choice to go out to a restaurant and eat one type of food. Just under one-quarter (22%) say that they would most likely choose Italian while 17 percent would choose Mexican while 16 percent would choose Chinese if they had the choice to go out to a restaurant. Japanese is the next choice as seven percent say they would choose this type of cuisine. Much further down the list are Indian (2% say they would choose) and then French and Middle Eastern cuisine (1% would choose each). Finally, four percent say they would choose another type of food.</a:t>
            </a:r>
          </a:p>
        </p:txBody>
      </p:sp>
    </p:spTree>
    <p:extLst>
      <p:ext uri="{BB962C8B-B14F-4D97-AF65-F5344CB8AC3E}">
        <p14:creationId xmlns:p14="http://schemas.microsoft.com/office/powerpoint/2010/main" val="145483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Working with quantitative data</a:t>
            </a:r>
          </a:p>
        </p:txBody>
      </p:sp>
      <p:sp>
        <p:nvSpPr>
          <p:cNvPr id="4" name="Rectangle 3"/>
          <p:cNvSpPr/>
          <p:nvPr/>
        </p:nvSpPr>
        <p:spPr>
          <a:xfrm>
            <a:off x="3048000" y="2828836"/>
            <a:ext cx="6096000" cy="369332"/>
          </a:xfrm>
          <a:prstGeom prst="rect">
            <a:avLst/>
          </a:prstGeom>
        </p:spPr>
        <p:txBody>
          <a:bodyPr>
            <a:spAutoFit/>
          </a:bodyPr>
          <a:lstStyle/>
          <a:p>
            <a:endParaRPr lang="en-CA" dirty="0"/>
          </a:p>
        </p:txBody>
      </p:sp>
      <p:sp>
        <p:nvSpPr>
          <p:cNvPr id="5" name="Content Placeholder 4">
            <a:extLst>
              <a:ext uri="{FF2B5EF4-FFF2-40B4-BE49-F238E27FC236}">
                <a16:creationId xmlns:a16="http://schemas.microsoft.com/office/drawing/2014/main" id="{671E0C51-4934-494F-9F35-1AFD28BA7296}"/>
              </a:ext>
            </a:extLst>
          </p:cNvPr>
          <p:cNvSpPr>
            <a:spLocks noGrp="1"/>
          </p:cNvSpPr>
          <p:nvPr>
            <p:ph idx="1"/>
          </p:nvPr>
        </p:nvSpPr>
        <p:spPr>
          <a:xfrm>
            <a:off x="4057649" y="2367584"/>
            <a:ext cx="7634199" cy="4206240"/>
          </a:xfrm>
        </p:spPr>
        <p:txBody>
          <a:bodyPr/>
          <a:lstStyle/>
          <a:p>
            <a:r>
              <a:rPr lang="en-CA" dirty="0"/>
              <a:t>You surveyed 26 Korean teachers asking them when L1 is useful for them in their English classrooms. 1 person said that Korean is useful to establish rapport with their students. 8 people said that Korean is helpful to manage the class. 11 people said it is useful when explaining the meaning of difficult reading texts to students. 4 people said that using Korean is helpful to check students understanding of class content. 12 people said that they use Korean when explaining difficult grammar because their English ability is not good enough to explain and students comprehension of English is not good enough to understand. 10 people said that they use Korean when giving instructions for an activity so that students can clearly understand what to do. </a:t>
            </a:r>
          </a:p>
        </p:txBody>
      </p:sp>
      <p:sp>
        <p:nvSpPr>
          <p:cNvPr id="14" name="Content Placeholder 2">
            <a:extLst>
              <a:ext uri="{FF2B5EF4-FFF2-40B4-BE49-F238E27FC236}">
                <a16:creationId xmlns:a16="http://schemas.microsoft.com/office/drawing/2014/main" id="{653F80DD-7DCA-4DA7-BB01-2FF2277D214D}"/>
              </a:ext>
            </a:extLst>
          </p:cNvPr>
          <p:cNvSpPr txBox="1">
            <a:spLocks/>
          </p:cNvSpPr>
          <p:nvPr/>
        </p:nvSpPr>
        <p:spPr>
          <a:xfrm>
            <a:off x="707619" y="2994452"/>
            <a:ext cx="2492781" cy="2331720"/>
          </a:xfrm>
          <a:prstGeom prst="rect">
            <a:avLst/>
          </a:prstGeom>
          <a:ln>
            <a:solidFill>
              <a:srgbClr val="FF0000"/>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CA" dirty="0"/>
          </a:p>
          <a:p>
            <a:pPr marL="0" indent="0">
              <a:buNone/>
            </a:pPr>
            <a:r>
              <a:rPr lang="en-CA" dirty="0"/>
              <a:t>TASK: Visually present the findings and rewrite what I have written here. </a:t>
            </a:r>
          </a:p>
          <a:p>
            <a:endParaRPr lang="en-CA" dirty="0"/>
          </a:p>
        </p:txBody>
      </p:sp>
    </p:spTree>
    <p:extLst>
      <p:ext uri="{BB962C8B-B14F-4D97-AF65-F5344CB8AC3E}">
        <p14:creationId xmlns:p14="http://schemas.microsoft.com/office/powerpoint/2010/main" val="365100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Survey results (N=64)</a:t>
            </a:r>
          </a:p>
        </p:txBody>
      </p:sp>
      <p:pic>
        <p:nvPicPr>
          <p:cNvPr id="5" name="Picture 4"/>
          <p:cNvPicPr>
            <a:picLocks noChangeAspect="1"/>
          </p:cNvPicPr>
          <p:nvPr/>
        </p:nvPicPr>
        <p:blipFill rotWithShape="1">
          <a:blip r:embed="rId2"/>
          <a:srcRect l="28672" t="44845" r="26640" b="13751"/>
          <a:stretch/>
        </p:blipFill>
        <p:spPr>
          <a:xfrm>
            <a:off x="4343399" y="2402575"/>
            <a:ext cx="7543801" cy="3931550"/>
          </a:xfrm>
          <a:prstGeom prst="rect">
            <a:avLst/>
          </a:prstGeom>
        </p:spPr>
      </p:pic>
      <p:sp>
        <p:nvSpPr>
          <p:cNvPr id="4" name="Content Placeholder 2">
            <a:extLst>
              <a:ext uri="{FF2B5EF4-FFF2-40B4-BE49-F238E27FC236}">
                <a16:creationId xmlns:a16="http://schemas.microsoft.com/office/drawing/2014/main" id="{BFD8502B-437E-479E-96B2-5D95FC388DD6}"/>
              </a:ext>
            </a:extLst>
          </p:cNvPr>
          <p:cNvSpPr txBox="1">
            <a:spLocks/>
          </p:cNvSpPr>
          <p:nvPr/>
        </p:nvSpPr>
        <p:spPr>
          <a:xfrm>
            <a:off x="707619" y="2994452"/>
            <a:ext cx="2492781" cy="2331720"/>
          </a:xfrm>
          <a:prstGeom prst="rect">
            <a:avLst/>
          </a:prstGeom>
          <a:ln>
            <a:solidFill>
              <a:srgbClr val="FF0000"/>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CA" dirty="0"/>
          </a:p>
          <a:p>
            <a:pPr marL="0" indent="0">
              <a:buNone/>
            </a:pPr>
            <a:r>
              <a:rPr lang="en-CA" dirty="0"/>
              <a:t>TASK: Visually present the findings and write a short paragraph. </a:t>
            </a:r>
          </a:p>
          <a:p>
            <a:endParaRPr lang="en-CA" dirty="0"/>
          </a:p>
        </p:txBody>
      </p:sp>
    </p:spTree>
    <p:extLst>
      <p:ext uri="{BB962C8B-B14F-4D97-AF65-F5344CB8AC3E}">
        <p14:creationId xmlns:p14="http://schemas.microsoft.com/office/powerpoint/2010/main" val="6930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findings</a:t>
            </a:r>
          </a:p>
        </p:txBody>
      </p:sp>
      <p:sp>
        <p:nvSpPr>
          <p:cNvPr id="3" name="Content Placeholder 2"/>
          <p:cNvSpPr>
            <a:spLocks noGrp="1"/>
          </p:cNvSpPr>
          <p:nvPr>
            <p:ph idx="1"/>
          </p:nvPr>
        </p:nvSpPr>
        <p:spPr/>
        <p:txBody>
          <a:bodyPr/>
          <a:lstStyle/>
          <a:p>
            <a:endParaRPr lang="en-CA"/>
          </a:p>
        </p:txBody>
      </p:sp>
      <p:pic>
        <p:nvPicPr>
          <p:cNvPr id="7170" name="Picture 2" descr="Image result for find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950" y="2011679"/>
            <a:ext cx="4440936" cy="462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7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0A8A-A58F-4959-BB04-81768071E466}"/>
              </a:ext>
            </a:extLst>
          </p:cNvPr>
          <p:cNvSpPr>
            <a:spLocks noGrp="1"/>
          </p:cNvSpPr>
          <p:nvPr>
            <p:ph type="ctrTitle"/>
          </p:nvPr>
        </p:nvSpPr>
        <p:spPr/>
        <p:txBody>
          <a:bodyPr/>
          <a:lstStyle/>
          <a:p>
            <a:r>
              <a:rPr lang="en-CA" dirty="0"/>
              <a:t>Qualitative results</a:t>
            </a:r>
          </a:p>
        </p:txBody>
      </p:sp>
      <p:sp>
        <p:nvSpPr>
          <p:cNvPr id="4" name="Subtitle 3">
            <a:extLst>
              <a:ext uri="{FF2B5EF4-FFF2-40B4-BE49-F238E27FC236}">
                <a16:creationId xmlns:a16="http://schemas.microsoft.com/office/drawing/2014/main" id="{1978A75C-8DF8-460B-BEDD-99FBC405AAB2}"/>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09723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CA" dirty="0"/>
              <a:t>Qualitative example</a:t>
            </a:r>
          </a:p>
        </p:txBody>
      </p:sp>
      <p:sp>
        <p:nvSpPr>
          <p:cNvPr id="9" name="Vertical Text Placeholder 8">
            <a:extLst>
              <a:ext uri="{FF2B5EF4-FFF2-40B4-BE49-F238E27FC236}">
                <a16:creationId xmlns:a16="http://schemas.microsoft.com/office/drawing/2014/main" id="{FF69EC5D-D817-4798-8DF5-578CA2BAD20A}"/>
              </a:ext>
            </a:extLst>
          </p:cNvPr>
          <p:cNvSpPr>
            <a:spLocks noGrp="1"/>
          </p:cNvSpPr>
          <p:nvPr>
            <p:ph type="body" orient="vert" idx="1"/>
          </p:nvPr>
        </p:nvSpPr>
        <p:spPr/>
        <p:txBody>
          <a:bodyPr/>
          <a:lstStyle/>
          <a:p>
            <a:endParaRPr lang="en-CA"/>
          </a:p>
        </p:txBody>
      </p:sp>
      <p:pic>
        <p:nvPicPr>
          <p:cNvPr id="6" name="Picture 5">
            <a:extLst>
              <a:ext uri="{FF2B5EF4-FFF2-40B4-BE49-F238E27FC236}">
                <a16:creationId xmlns:a16="http://schemas.microsoft.com/office/drawing/2014/main" id="{A7D35F3A-7B02-44EF-93C2-F3011D8A2E0E}"/>
              </a:ext>
            </a:extLst>
          </p:cNvPr>
          <p:cNvPicPr>
            <a:picLocks noChangeAspect="1"/>
          </p:cNvPicPr>
          <p:nvPr/>
        </p:nvPicPr>
        <p:blipFill rotWithShape="1">
          <a:blip r:embed="rId2"/>
          <a:srcRect l="13209" t="12935" r="55112" b="19005"/>
          <a:stretch/>
        </p:blipFill>
        <p:spPr>
          <a:xfrm>
            <a:off x="1351129" y="0"/>
            <a:ext cx="6987654" cy="6858000"/>
          </a:xfrm>
          <a:prstGeom prst="rect">
            <a:avLst/>
          </a:prstGeom>
        </p:spPr>
      </p:pic>
    </p:spTree>
    <p:extLst>
      <p:ext uri="{BB962C8B-B14F-4D97-AF65-F5344CB8AC3E}">
        <p14:creationId xmlns:p14="http://schemas.microsoft.com/office/powerpoint/2010/main" val="2794049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48DD9-11EC-42D0-8F47-09F81F3E5F37}"/>
              </a:ext>
            </a:extLst>
          </p:cNvPr>
          <p:cNvSpPr>
            <a:spLocks noGrp="1"/>
          </p:cNvSpPr>
          <p:nvPr>
            <p:ph type="title" orient="vert"/>
          </p:nvPr>
        </p:nvSpPr>
        <p:spPr/>
        <p:txBody>
          <a:bodyPr/>
          <a:lstStyle/>
          <a:p>
            <a:r>
              <a:rPr lang="en-CA" dirty="0"/>
              <a:t>Sample </a:t>
            </a:r>
          </a:p>
        </p:txBody>
      </p:sp>
      <p:sp>
        <p:nvSpPr>
          <p:cNvPr id="3" name="Vertical Text Placeholder 2">
            <a:extLst>
              <a:ext uri="{FF2B5EF4-FFF2-40B4-BE49-F238E27FC236}">
                <a16:creationId xmlns:a16="http://schemas.microsoft.com/office/drawing/2014/main" id="{1063FA34-556C-40EC-BE08-DF495742E314}"/>
              </a:ext>
            </a:extLst>
          </p:cNvPr>
          <p:cNvSpPr>
            <a:spLocks noGrp="1"/>
          </p:cNvSpPr>
          <p:nvPr>
            <p:ph type="body" orient="vert" idx="1"/>
          </p:nvPr>
        </p:nvSpPr>
        <p:spPr/>
        <p:txBody>
          <a:bodyPr/>
          <a:lstStyle/>
          <a:p>
            <a:endParaRPr lang="en-CA"/>
          </a:p>
        </p:txBody>
      </p:sp>
      <p:pic>
        <p:nvPicPr>
          <p:cNvPr id="1026" name="Picture 2" descr="Related image">
            <a:hlinkClick r:id="rId2" action="ppaction://hlinkfile"/>
            <a:extLst>
              <a:ext uri="{FF2B5EF4-FFF2-40B4-BE49-F238E27FC236}">
                <a16:creationId xmlns:a16="http://schemas.microsoft.com/office/drawing/2014/main" id="{DCA2E51C-993C-469E-B5CF-0917751A6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68" y="381923"/>
            <a:ext cx="7301837" cy="547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80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900261-5EEF-4348-ABB4-373A19A79BD6}"/>
              </a:ext>
            </a:extLst>
          </p:cNvPr>
          <p:cNvSpPr>
            <a:spLocks noGrp="1"/>
          </p:cNvSpPr>
          <p:nvPr>
            <p:ph type="ctrTitle"/>
          </p:nvPr>
        </p:nvSpPr>
        <p:spPr/>
        <p:txBody>
          <a:bodyPr/>
          <a:lstStyle/>
          <a:p>
            <a:r>
              <a:rPr lang="en-CA" dirty="0"/>
              <a:t>practice</a:t>
            </a:r>
          </a:p>
        </p:txBody>
      </p:sp>
      <p:sp>
        <p:nvSpPr>
          <p:cNvPr id="5" name="Subtitle 4">
            <a:extLst>
              <a:ext uri="{FF2B5EF4-FFF2-40B4-BE49-F238E27FC236}">
                <a16:creationId xmlns:a16="http://schemas.microsoft.com/office/drawing/2014/main" id="{5912C688-A3A1-46E8-B12B-9859707BF70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0938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F8DA-0EBE-4D82-84FF-DFE1761A24AB}"/>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ACA6EE4A-6558-4113-A868-5DA730018BE0}"/>
              </a:ext>
            </a:extLst>
          </p:cNvPr>
          <p:cNvSpPr>
            <a:spLocks noGrp="1"/>
          </p:cNvSpPr>
          <p:nvPr>
            <p:ph idx="1"/>
          </p:nvPr>
        </p:nvSpPr>
        <p:spPr>
          <a:xfrm>
            <a:off x="1202919" y="2961945"/>
            <a:ext cx="9784080" cy="1838655"/>
          </a:xfrm>
        </p:spPr>
        <p:txBody>
          <a:bodyPr/>
          <a:lstStyle/>
          <a:p>
            <a:r>
              <a:rPr lang="en-CA" dirty="0"/>
              <a:t>Look at the following simplified data set and try to write a paragraph or 2 presenting the findings. You may use direct quotes from the data to exemplify what you are talking about. </a:t>
            </a:r>
          </a:p>
        </p:txBody>
      </p:sp>
    </p:spTree>
    <p:extLst>
      <p:ext uri="{BB962C8B-B14F-4D97-AF65-F5344CB8AC3E}">
        <p14:creationId xmlns:p14="http://schemas.microsoft.com/office/powerpoint/2010/main" val="3676347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36E7E-3B50-4A19-9511-971185F5A246}"/>
              </a:ext>
            </a:extLst>
          </p:cNvPr>
          <p:cNvPicPr>
            <a:picLocks noChangeAspect="1"/>
          </p:cNvPicPr>
          <p:nvPr/>
        </p:nvPicPr>
        <p:blipFill rotWithShape="1">
          <a:blip r:embed="rId2"/>
          <a:srcRect l="32462" t="20697" r="32724" b="15025"/>
          <a:stretch/>
        </p:blipFill>
        <p:spPr>
          <a:xfrm>
            <a:off x="2920619" y="0"/>
            <a:ext cx="6603211" cy="6858000"/>
          </a:xfrm>
          <a:prstGeom prst="rect">
            <a:avLst/>
          </a:prstGeom>
        </p:spPr>
      </p:pic>
    </p:spTree>
    <p:extLst>
      <p:ext uri="{BB962C8B-B14F-4D97-AF65-F5344CB8AC3E}">
        <p14:creationId xmlns:p14="http://schemas.microsoft.com/office/powerpoint/2010/main" val="1517807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a:t>
            </a:r>
          </a:p>
        </p:txBody>
      </p:sp>
      <p:sp>
        <p:nvSpPr>
          <p:cNvPr id="3" name="Content Placeholder 2"/>
          <p:cNvSpPr>
            <a:spLocks noGrp="1"/>
          </p:cNvSpPr>
          <p:nvPr>
            <p:ph idx="1"/>
          </p:nvPr>
        </p:nvSpPr>
        <p:spPr/>
        <p:txBody>
          <a:bodyPr/>
          <a:lstStyle/>
          <a:p>
            <a:endParaRPr lang="en-CA"/>
          </a:p>
        </p:txBody>
      </p:sp>
      <p:pic>
        <p:nvPicPr>
          <p:cNvPr id="8194" name="Picture 2"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583" y="2105601"/>
            <a:ext cx="5774751" cy="433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64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F166-B357-42B9-A481-AC5006A82003}"/>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BF4CEF55-7A38-4021-BE94-591EC48001AE}"/>
              </a:ext>
            </a:extLst>
          </p:cNvPr>
          <p:cNvSpPr>
            <a:spLocks noGrp="1"/>
          </p:cNvSpPr>
          <p:nvPr>
            <p:ph idx="1"/>
          </p:nvPr>
        </p:nvSpPr>
        <p:spPr/>
        <p:txBody>
          <a:bodyPr>
            <a:normAutofit/>
          </a:bodyPr>
          <a:lstStyle/>
          <a:p>
            <a:endParaRPr lang="en-CA" dirty="0"/>
          </a:p>
          <a:p>
            <a:r>
              <a:rPr lang="en-CA" dirty="0"/>
              <a:t>The Discussion is considered the heart of the paper.</a:t>
            </a:r>
          </a:p>
          <a:p>
            <a:endParaRPr lang="en-CA" dirty="0"/>
          </a:p>
          <a:p>
            <a:r>
              <a:rPr lang="en-CA" dirty="0"/>
              <a:t>It is the place where you interpret your findings and explain what your results mean. </a:t>
            </a:r>
          </a:p>
          <a:p>
            <a:endParaRPr lang="en-CA" dirty="0"/>
          </a:p>
          <a:p>
            <a:r>
              <a:rPr lang="en-CA" dirty="0"/>
              <a:t>It is the place where you can add your own voice to the paper. </a:t>
            </a:r>
          </a:p>
          <a:p>
            <a:endParaRPr lang="en-CA" dirty="0"/>
          </a:p>
        </p:txBody>
      </p:sp>
    </p:spTree>
    <p:extLst>
      <p:ext uri="{BB962C8B-B14F-4D97-AF65-F5344CB8AC3E}">
        <p14:creationId xmlns:p14="http://schemas.microsoft.com/office/powerpoint/2010/main" val="136098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D823-F411-45DF-8AA4-E7485A4F1FDE}"/>
              </a:ext>
            </a:extLst>
          </p:cNvPr>
          <p:cNvSpPr>
            <a:spLocks noGrp="1"/>
          </p:cNvSpPr>
          <p:nvPr>
            <p:ph type="title"/>
          </p:nvPr>
        </p:nvSpPr>
        <p:spPr/>
        <p:txBody>
          <a:bodyPr/>
          <a:lstStyle/>
          <a:p>
            <a:r>
              <a:rPr lang="en-CA" dirty="0"/>
              <a:t>A good discussion section also… </a:t>
            </a:r>
          </a:p>
        </p:txBody>
      </p:sp>
      <p:sp>
        <p:nvSpPr>
          <p:cNvPr id="3" name="Content Placeholder 2">
            <a:extLst>
              <a:ext uri="{FF2B5EF4-FFF2-40B4-BE49-F238E27FC236}">
                <a16:creationId xmlns:a16="http://schemas.microsoft.com/office/drawing/2014/main" id="{5957379D-060A-473E-8C6A-6EADEF431AFE}"/>
              </a:ext>
            </a:extLst>
          </p:cNvPr>
          <p:cNvSpPr>
            <a:spLocks noGrp="1"/>
          </p:cNvSpPr>
          <p:nvPr>
            <p:ph idx="1"/>
          </p:nvPr>
        </p:nvSpPr>
        <p:spPr/>
        <p:txBody>
          <a:bodyPr/>
          <a:lstStyle/>
          <a:p>
            <a:endParaRPr lang="en-CA" dirty="0"/>
          </a:p>
          <a:p>
            <a:r>
              <a:rPr lang="en-CA" dirty="0"/>
              <a:t>Describes how the study’s findings relate to previous findings</a:t>
            </a:r>
          </a:p>
          <a:p>
            <a:endParaRPr lang="en-CA" dirty="0"/>
          </a:p>
          <a:p>
            <a:r>
              <a:rPr lang="en-CA" dirty="0"/>
              <a:t>Discusses insights/ implications</a:t>
            </a:r>
          </a:p>
          <a:p>
            <a:endParaRPr lang="en-CA" dirty="0"/>
          </a:p>
          <a:p>
            <a:pPr lvl="1"/>
            <a:r>
              <a:rPr lang="en-CA" dirty="0"/>
              <a:t>For various stakeholders</a:t>
            </a:r>
          </a:p>
          <a:p>
            <a:pPr lvl="1"/>
            <a:endParaRPr lang="en-CA" dirty="0"/>
          </a:p>
          <a:p>
            <a:r>
              <a:rPr lang="en-CA" dirty="0"/>
              <a:t>Draws conclusions and provides recommendations for the field based on the findings. </a:t>
            </a:r>
          </a:p>
          <a:p>
            <a:endParaRPr lang="en-CA" dirty="0"/>
          </a:p>
        </p:txBody>
      </p:sp>
    </p:spTree>
    <p:extLst>
      <p:ext uri="{BB962C8B-B14F-4D97-AF65-F5344CB8AC3E}">
        <p14:creationId xmlns:p14="http://schemas.microsoft.com/office/powerpoint/2010/main" val="343138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a:t>
            </a:r>
          </a:p>
        </p:txBody>
      </p:sp>
      <p:sp>
        <p:nvSpPr>
          <p:cNvPr id="3" name="Content Placeholder 2"/>
          <p:cNvSpPr>
            <a:spLocks noGrp="1"/>
          </p:cNvSpPr>
          <p:nvPr>
            <p:ph idx="1"/>
          </p:nvPr>
        </p:nvSpPr>
        <p:spPr/>
        <p:txBody>
          <a:bodyPr/>
          <a:lstStyle/>
          <a:p>
            <a:endParaRPr lang="en-CA" dirty="0"/>
          </a:p>
          <a:p>
            <a:r>
              <a:rPr lang="en-CA" dirty="0"/>
              <a:t>What do the findings mean in relation to my research question(s)?</a:t>
            </a:r>
          </a:p>
          <a:p>
            <a:endParaRPr lang="en-CA" dirty="0"/>
          </a:p>
          <a:p>
            <a:r>
              <a:rPr lang="en-CA" dirty="0"/>
              <a:t>How do the findings relate the literature review?</a:t>
            </a:r>
          </a:p>
          <a:p>
            <a:endParaRPr lang="en-CA" dirty="0"/>
          </a:p>
          <a:p>
            <a:r>
              <a:rPr lang="en-CA" dirty="0"/>
              <a:t>What are the implications of your findings for the field and for whom?</a:t>
            </a:r>
          </a:p>
        </p:txBody>
      </p:sp>
    </p:spTree>
    <p:extLst>
      <p:ext uri="{BB962C8B-B14F-4D97-AF65-F5344CB8AC3E}">
        <p14:creationId xmlns:p14="http://schemas.microsoft.com/office/powerpoint/2010/main" val="272642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Findings</a:t>
            </a:r>
          </a:p>
        </p:txBody>
      </p:sp>
      <p:sp>
        <p:nvSpPr>
          <p:cNvPr id="3" name="Content Placeholder 2"/>
          <p:cNvSpPr>
            <a:spLocks noGrp="1"/>
          </p:cNvSpPr>
          <p:nvPr>
            <p:ph idx="1"/>
          </p:nvPr>
        </p:nvSpPr>
        <p:spPr>
          <a:xfrm>
            <a:off x="838543" y="2164080"/>
            <a:ext cx="10512831" cy="4206240"/>
          </a:xfrm>
        </p:spPr>
        <p:txBody>
          <a:bodyPr/>
          <a:lstStyle/>
          <a:p>
            <a:endParaRPr lang="en-CA" dirty="0"/>
          </a:p>
          <a:p>
            <a:endParaRPr lang="en-CA" dirty="0"/>
          </a:p>
          <a:p>
            <a:r>
              <a:rPr lang="en-CA" dirty="0"/>
              <a:t>Presents what was found in your data analysis in relation to your research questions</a:t>
            </a:r>
          </a:p>
          <a:p>
            <a:r>
              <a:rPr lang="en-CA" dirty="0"/>
              <a:t>States the facts</a:t>
            </a:r>
          </a:p>
          <a:p>
            <a:r>
              <a:rPr lang="en-CA" dirty="0"/>
              <a:t>Does not include your opinion or interpretation </a:t>
            </a:r>
          </a:p>
        </p:txBody>
      </p:sp>
    </p:spTree>
    <p:extLst>
      <p:ext uri="{BB962C8B-B14F-4D97-AF65-F5344CB8AC3E}">
        <p14:creationId xmlns:p14="http://schemas.microsoft.com/office/powerpoint/2010/main" val="1079181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BB27-16CC-487D-B96A-4FB728D23CAF}"/>
              </a:ext>
            </a:extLst>
          </p:cNvPr>
          <p:cNvSpPr>
            <a:spLocks noGrp="1"/>
          </p:cNvSpPr>
          <p:nvPr>
            <p:ph type="title"/>
          </p:nvPr>
        </p:nvSpPr>
        <p:spPr/>
        <p:txBody>
          <a:bodyPr>
            <a:normAutofit fontScale="90000"/>
          </a:bodyPr>
          <a:lstStyle/>
          <a:p>
            <a:r>
              <a:rPr lang="en-CA" sz="4400"/>
              <a:t>common mistakes people make when writing their discussion section</a:t>
            </a:r>
            <a:endParaRPr lang="en-CA" sz="4400" dirty="0"/>
          </a:p>
        </p:txBody>
      </p:sp>
      <p:sp>
        <p:nvSpPr>
          <p:cNvPr id="3" name="Content Placeholder 2">
            <a:extLst>
              <a:ext uri="{FF2B5EF4-FFF2-40B4-BE49-F238E27FC236}">
                <a16:creationId xmlns:a16="http://schemas.microsoft.com/office/drawing/2014/main" id="{537B3D2F-F880-437D-A79A-17A409AEDA97}"/>
              </a:ext>
            </a:extLst>
          </p:cNvPr>
          <p:cNvSpPr>
            <a:spLocks noGrp="1"/>
          </p:cNvSpPr>
          <p:nvPr>
            <p:ph idx="1"/>
          </p:nvPr>
        </p:nvSpPr>
        <p:spPr>
          <a:xfrm>
            <a:off x="1202918" y="2011680"/>
            <a:ext cx="10474731" cy="4206240"/>
          </a:xfrm>
        </p:spPr>
        <p:txBody>
          <a:bodyPr/>
          <a:lstStyle/>
          <a:p>
            <a:r>
              <a:rPr lang="en-CA" dirty="0"/>
              <a:t>Simply repeating their results section, with little reference to existing literature.</a:t>
            </a:r>
          </a:p>
          <a:p>
            <a:r>
              <a:rPr lang="en-CA" dirty="0"/>
              <a:t>Making conclusions that cannot be made from their data — you need to be able to differentiate between strong and weak results (do not exaggerate your findings).</a:t>
            </a:r>
          </a:p>
          <a:p>
            <a:r>
              <a:rPr lang="en-CA" dirty="0"/>
              <a:t>Focusing too much on the limitations of the study, which can make readers question the relevance of the work. In contrast, some can completely forget to acknowledge the limitations of their study.</a:t>
            </a:r>
          </a:p>
          <a:p>
            <a:r>
              <a:rPr lang="en-CA" dirty="0"/>
              <a:t>Repeating what was already said in the introduction without linking it to the results.</a:t>
            </a:r>
          </a:p>
          <a:p>
            <a:r>
              <a:rPr lang="en-CA" dirty="0"/>
              <a:t>Providing no conclusions.</a:t>
            </a:r>
          </a:p>
          <a:p>
            <a:r>
              <a:rPr lang="en-CA" dirty="0"/>
              <a:t>Introducing topics that were not covered by the study’s results/findings.</a:t>
            </a:r>
          </a:p>
          <a:p>
            <a:endParaRPr lang="en-CA" dirty="0"/>
          </a:p>
        </p:txBody>
      </p:sp>
      <p:sp>
        <p:nvSpPr>
          <p:cNvPr id="5" name="Rectangle 4">
            <a:extLst>
              <a:ext uri="{FF2B5EF4-FFF2-40B4-BE49-F238E27FC236}">
                <a16:creationId xmlns:a16="http://schemas.microsoft.com/office/drawing/2014/main" id="{1DEA1D32-7F80-4BD3-97A9-EF9366A9C00C}"/>
              </a:ext>
            </a:extLst>
          </p:cNvPr>
          <p:cNvSpPr/>
          <p:nvPr/>
        </p:nvSpPr>
        <p:spPr>
          <a:xfrm>
            <a:off x="7267254" y="6389158"/>
            <a:ext cx="4924746" cy="369332"/>
          </a:xfrm>
          <a:prstGeom prst="rect">
            <a:avLst/>
          </a:prstGeom>
        </p:spPr>
        <p:txBody>
          <a:bodyPr wrap="none">
            <a:spAutoFit/>
          </a:bodyPr>
          <a:lstStyle/>
          <a:p>
            <a:r>
              <a:rPr lang="en-CA" dirty="0"/>
              <a:t>https://unstick.me/write-good-discussion-section/</a:t>
            </a:r>
          </a:p>
        </p:txBody>
      </p:sp>
    </p:spTree>
    <p:extLst>
      <p:ext uri="{BB962C8B-B14F-4D97-AF65-F5344CB8AC3E}">
        <p14:creationId xmlns:p14="http://schemas.microsoft.com/office/powerpoint/2010/main" val="1249912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B05F-A6C6-4F53-8378-6533DE52B815}"/>
              </a:ext>
            </a:extLst>
          </p:cNvPr>
          <p:cNvSpPr>
            <a:spLocks noGrp="1"/>
          </p:cNvSpPr>
          <p:nvPr>
            <p:ph type="title"/>
          </p:nvPr>
        </p:nvSpPr>
        <p:spPr/>
        <p:txBody>
          <a:bodyPr/>
          <a:lstStyle/>
          <a:p>
            <a:r>
              <a:rPr lang="en-CA" dirty="0"/>
              <a:t>A possible sequence</a:t>
            </a:r>
          </a:p>
        </p:txBody>
      </p:sp>
      <p:sp>
        <p:nvSpPr>
          <p:cNvPr id="3" name="Content Placeholder 2">
            <a:extLst>
              <a:ext uri="{FF2B5EF4-FFF2-40B4-BE49-F238E27FC236}">
                <a16:creationId xmlns:a16="http://schemas.microsoft.com/office/drawing/2014/main" id="{AB856237-7B88-462A-927D-3F871DCD74C3}"/>
              </a:ext>
            </a:extLst>
          </p:cNvPr>
          <p:cNvSpPr>
            <a:spLocks noGrp="1"/>
          </p:cNvSpPr>
          <p:nvPr>
            <p:ph idx="1"/>
          </p:nvPr>
        </p:nvSpPr>
        <p:spPr/>
        <p:txBody>
          <a:bodyPr/>
          <a:lstStyle/>
          <a:p>
            <a:endParaRPr lang="en-CA" dirty="0"/>
          </a:p>
          <a:p>
            <a:pPr marL="457200" indent="-457200">
              <a:buFont typeface="+mj-lt"/>
              <a:buAutoNum type="arabicPeriod"/>
            </a:pPr>
            <a:r>
              <a:rPr lang="en-CA" dirty="0"/>
              <a:t>refer to your research question(s)</a:t>
            </a:r>
          </a:p>
          <a:p>
            <a:pPr marL="457200" indent="-457200">
              <a:buFont typeface="+mj-lt"/>
              <a:buAutoNum type="arabicPeriod"/>
            </a:pPr>
            <a:r>
              <a:rPr lang="en-CA" dirty="0"/>
              <a:t>provide the answer</a:t>
            </a:r>
          </a:p>
          <a:p>
            <a:pPr marL="457200" indent="-457200">
              <a:buFont typeface="+mj-lt"/>
              <a:buAutoNum type="arabicPeriod"/>
            </a:pPr>
            <a:r>
              <a:rPr lang="en-CA" dirty="0"/>
              <a:t>justify it with relevant results</a:t>
            </a:r>
          </a:p>
          <a:p>
            <a:pPr marL="457200" indent="-457200">
              <a:buFont typeface="+mj-lt"/>
              <a:buAutoNum type="arabicPeriod"/>
            </a:pPr>
            <a:r>
              <a:rPr lang="en-CA" dirty="0"/>
              <a:t>link your work to the work of others</a:t>
            </a:r>
          </a:p>
          <a:p>
            <a:pPr marL="457200" indent="-457200">
              <a:buFont typeface="+mj-lt"/>
              <a:buAutoNum type="arabicPeriod"/>
            </a:pPr>
            <a:r>
              <a:rPr lang="en-CA" dirty="0"/>
              <a:t>talk about what the implications of the findings are and for whom</a:t>
            </a:r>
          </a:p>
        </p:txBody>
      </p:sp>
    </p:spTree>
    <p:extLst>
      <p:ext uri="{BB962C8B-B14F-4D97-AF65-F5344CB8AC3E}">
        <p14:creationId xmlns:p14="http://schemas.microsoft.com/office/powerpoint/2010/main" val="2842442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E65F-2ADB-43E6-87F9-80E0D5782209}"/>
              </a:ext>
            </a:extLst>
          </p:cNvPr>
          <p:cNvSpPr>
            <a:spLocks noGrp="1"/>
          </p:cNvSpPr>
          <p:nvPr>
            <p:ph type="title"/>
          </p:nvPr>
        </p:nvSpPr>
        <p:spPr/>
        <p:txBody>
          <a:bodyPr/>
          <a:lstStyle/>
          <a:p>
            <a:r>
              <a:rPr lang="en-CA" dirty="0"/>
              <a:t>Quantitative study example</a:t>
            </a:r>
          </a:p>
        </p:txBody>
      </p:sp>
      <p:sp>
        <p:nvSpPr>
          <p:cNvPr id="3" name="Content Placeholder 2">
            <a:extLst>
              <a:ext uri="{FF2B5EF4-FFF2-40B4-BE49-F238E27FC236}">
                <a16:creationId xmlns:a16="http://schemas.microsoft.com/office/drawing/2014/main" id="{13C7BF1C-98F8-47AD-B92E-440729912E43}"/>
              </a:ext>
            </a:extLst>
          </p:cNvPr>
          <p:cNvSpPr>
            <a:spLocks noGrp="1"/>
          </p:cNvSpPr>
          <p:nvPr>
            <p:ph idx="1"/>
          </p:nvPr>
        </p:nvSpPr>
        <p:spPr/>
        <p:txBody>
          <a:bodyPr>
            <a:normAutofit fontScale="92500" lnSpcReduction="20000"/>
          </a:bodyPr>
          <a:lstStyle/>
          <a:p>
            <a:r>
              <a:rPr lang="en-CA" dirty="0">
                <a:highlight>
                  <a:srgbClr val="000080"/>
                </a:highlight>
              </a:rPr>
              <a:t>Overall</a:t>
            </a:r>
            <a:r>
              <a:rPr lang="en-CA" dirty="0"/>
              <a:t>, we found that listeners who were speakers of outer and expanding circle varieties attained </a:t>
            </a:r>
            <a:r>
              <a:rPr lang="en-CA" dirty="0">
                <a:highlight>
                  <a:srgbClr val="000080"/>
                </a:highlight>
              </a:rPr>
              <a:t>significantly better </a:t>
            </a:r>
            <a:r>
              <a:rPr lang="en-CA" dirty="0"/>
              <a:t>scores on </a:t>
            </a:r>
            <a:r>
              <a:rPr lang="en-CA" dirty="0" err="1"/>
              <a:t>iBT</a:t>
            </a:r>
            <a:r>
              <a:rPr lang="en-CA" dirty="0"/>
              <a:t> listening passages produced with American, British, or Indian English accents, relative to those passages produced with South African, Mexican, or Chinese English accents. However, </a:t>
            </a:r>
            <a:r>
              <a:rPr lang="en-CA" dirty="0">
                <a:highlight>
                  <a:srgbClr val="000080"/>
                </a:highlight>
              </a:rPr>
              <a:t>we also found that TOEFL listening </a:t>
            </a:r>
            <a:r>
              <a:rPr lang="en-CA" dirty="0"/>
              <a:t>passages produced with inner circle accent varieties resulted in higher scores than those produced with an Indian English accent. In sum, when degree of speaker comprehensibility was excluded as a factor, the following hierarchy emerged with respect to the comprehension of materials presented in the target English accents, from highest comprehension scores to lowest comprehension scores: American, British &gt; Indian &gt; Chinese, Mexican, South African. (Note that in this study, the &gt; symbol indicates a significant difference.)</a:t>
            </a:r>
          </a:p>
          <a:p>
            <a:r>
              <a:rPr lang="en-CA" dirty="0"/>
              <a:t>Listeners’ stronger performances on materials spoken with American or British accents </a:t>
            </a:r>
            <a:r>
              <a:rPr lang="en-CA" dirty="0">
                <a:highlight>
                  <a:srgbClr val="000080"/>
                </a:highlight>
              </a:rPr>
              <a:t>might be explained on the basis of </a:t>
            </a:r>
            <a:r>
              <a:rPr lang="en-CA" dirty="0"/>
              <a:t>listener familiarity with particular accents (see </a:t>
            </a:r>
            <a:r>
              <a:rPr lang="en-CA" dirty="0" err="1"/>
              <a:t>Gass</a:t>
            </a:r>
            <a:r>
              <a:rPr lang="en-CA" dirty="0"/>
              <a:t> &amp; Varonis, </a:t>
            </a:r>
            <a:r>
              <a:rPr lang="en-CA" b="1" u="sng" dirty="0">
                <a:hlinkClick r:id="rId2"/>
              </a:rPr>
              <a:t>1984</a:t>
            </a:r>
            <a:r>
              <a:rPr lang="en-CA" dirty="0"/>
              <a:t>). </a:t>
            </a:r>
            <a:r>
              <a:rPr lang="en-CA" dirty="0">
                <a:highlight>
                  <a:srgbClr val="000080"/>
                </a:highlight>
              </a:rPr>
              <a:t>For example</a:t>
            </a:r>
            <a:r>
              <a:rPr lang="en-CA" dirty="0"/>
              <a:t>, it can reasonably be assumed that the participants in our study would have had the greatest exposure to these two most dominant models, whereas their experience with the other varieties would be much less, except in cases where a given listener was a speaker of one of those varieties (see Major, Fitzmaurice, </a:t>
            </a:r>
            <a:r>
              <a:rPr lang="en-CA" dirty="0" err="1"/>
              <a:t>Bunta</a:t>
            </a:r>
            <a:r>
              <a:rPr lang="en-CA" dirty="0"/>
              <a:t>, &amp; Balasubramanian, </a:t>
            </a:r>
            <a:r>
              <a:rPr lang="en-CA" b="1" u="sng" dirty="0">
                <a:hlinkClick r:id="rId3"/>
              </a:rPr>
              <a:t>2005</a:t>
            </a:r>
            <a:r>
              <a:rPr lang="en-CA" dirty="0"/>
              <a:t>).</a:t>
            </a:r>
          </a:p>
          <a:p>
            <a:endParaRPr lang="en-CA" dirty="0"/>
          </a:p>
        </p:txBody>
      </p:sp>
    </p:spTree>
    <p:extLst>
      <p:ext uri="{BB962C8B-B14F-4D97-AF65-F5344CB8AC3E}">
        <p14:creationId xmlns:p14="http://schemas.microsoft.com/office/powerpoint/2010/main" val="4223866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Qualitative study example</a:t>
            </a:r>
          </a:p>
        </p:txBody>
      </p:sp>
      <p:sp>
        <p:nvSpPr>
          <p:cNvPr id="3" name="Content Placeholder 2"/>
          <p:cNvSpPr>
            <a:spLocks noGrp="1"/>
          </p:cNvSpPr>
          <p:nvPr>
            <p:ph idx="1"/>
          </p:nvPr>
        </p:nvSpPr>
        <p:spPr>
          <a:xfrm>
            <a:off x="1202919" y="2221230"/>
            <a:ext cx="9784080" cy="4206240"/>
          </a:xfrm>
        </p:spPr>
        <p:txBody>
          <a:bodyPr>
            <a:normAutofit fontScale="92500"/>
          </a:bodyPr>
          <a:lstStyle/>
          <a:p>
            <a:pPr marL="0" indent="0">
              <a:buNone/>
            </a:pPr>
            <a:r>
              <a:rPr lang="en-NZ" dirty="0"/>
              <a:t>The </a:t>
            </a:r>
            <a:r>
              <a:rPr lang="en-NZ" dirty="0">
                <a:highlight>
                  <a:srgbClr val="000080"/>
                </a:highlight>
              </a:rPr>
              <a:t>data suggests </a:t>
            </a:r>
            <a:r>
              <a:rPr lang="en-NZ" dirty="0"/>
              <a:t>that for a language teacher to be perceived as a good leader by students, they must possess various leadership qualities, however, it is not just the individual characteristics alone that are important in the perception of a good leader. Good language teacher leadership </a:t>
            </a:r>
            <a:r>
              <a:rPr lang="en-NZ" dirty="0">
                <a:highlight>
                  <a:srgbClr val="000080"/>
                </a:highlight>
              </a:rPr>
              <a:t>is suggested to emerge </a:t>
            </a:r>
            <a:r>
              <a:rPr lang="en-NZ" dirty="0"/>
              <a:t>from the inter-relationship and interaction between the various characteristics with the common goal of fostering positive feelings towards language learning, and engaging, and motivating learners to develop themselves (linguistically and personally) both inside and outside the classroom. </a:t>
            </a:r>
            <a:r>
              <a:rPr lang="en-NZ" dirty="0">
                <a:highlight>
                  <a:srgbClr val="000080"/>
                </a:highlight>
              </a:rPr>
              <a:t>What students see as good language teacher leadership has less to do with the teachers reaching targets and products of learning, and more with the development of students' interpersonal and intellectual development through positive relationships with their teachers.</a:t>
            </a:r>
            <a:r>
              <a:rPr lang="en-NZ" dirty="0"/>
              <a:t> They point to the difference between managing students' learning, and instilling within students the confidence and satisfaction of learning for themselves.</a:t>
            </a:r>
          </a:p>
          <a:p>
            <a:pPr marL="0" indent="0">
              <a:buNone/>
            </a:pPr>
            <a:r>
              <a:rPr lang="en-NZ" dirty="0"/>
              <a:t>Hence, throughout the themes of </a:t>
            </a:r>
            <a:r>
              <a:rPr lang="en-NZ" i="1" dirty="0"/>
              <a:t>passion, rapport, purpose, and balance &amp; flexibility, </a:t>
            </a:r>
            <a:r>
              <a:rPr lang="en-NZ" dirty="0"/>
              <a:t>core principles of </a:t>
            </a:r>
            <a:r>
              <a:rPr lang="en-NZ" dirty="0">
                <a:highlight>
                  <a:srgbClr val="000080"/>
                </a:highlight>
              </a:rPr>
              <a:t>already existing leadership models are evident</a:t>
            </a:r>
            <a:r>
              <a:rPr lang="en-NZ" dirty="0"/>
              <a:t>. </a:t>
            </a:r>
            <a:r>
              <a:rPr lang="en-NZ" dirty="0">
                <a:highlight>
                  <a:srgbClr val="000080"/>
                </a:highlight>
              </a:rPr>
              <a:t>For example</a:t>
            </a:r>
            <a:r>
              <a:rPr lang="en-NZ" dirty="0"/>
              <a:t>…</a:t>
            </a:r>
            <a:endParaRPr lang="en-CA" dirty="0"/>
          </a:p>
          <a:p>
            <a:endParaRPr lang="en-CA" dirty="0"/>
          </a:p>
        </p:txBody>
      </p:sp>
    </p:spTree>
    <p:extLst>
      <p:ext uri="{BB962C8B-B14F-4D97-AF65-F5344CB8AC3E}">
        <p14:creationId xmlns:p14="http://schemas.microsoft.com/office/powerpoint/2010/main" val="112992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70C9-65A4-4326-B514-3B0C82705BCD}"/>
              </a:ext>
            </a:extLst>
          </p:cNvPr>
          <p:cNvSpPr>
            <a:spLocks noGrp="1"/>
          </p:cNvSpPr>
          <p:nvPr>
            <p:ph type="title"/>
          </p:nvPr>
        </p:nvSpPr>
        <p:spPr/>
        <p:txBody>
          <a:bodyPr/>
          <a:lstStyle/>
          <a:p>
            <a:r>
              <a:rPr lang="en-CA" dirty="0"/>
              <a:t>Tip</a:t>
            </a:r>
          </a:p>
        </p:txBody>
      </p:sp>
      <p:sp>
        <p:nvSpPr>
          <p:cNvPr id="3" name="Content Placeholder 2">
            <a:extLst>
              <a:ext uri="{FF2B5EF4-FFF2-40B4-BE49-F238E27FC236}">
                <a16:creationId xmlns:a16="http://schemas.microsoft.com/office/drawing/2014/main" id="{FE30917A-48DA-4730-A5D3-D56EEE00A0FD}"/>
              </a:ext>
            </a:extLst>
          </p:cNvPr>
          <p:cNvSpPr>
            <a:spLocks noGrp="1"/>
          </p:cNvSpPr>
          <p:nvPr>
            <p:ph idx="1"/>
          </p:nvPr>
        </p:nvSpPr>
        <p:spPr/>
        <p:txBody>
          <a:bodyPr/>
          <a:lstStyle/>
          <a:p>
            <a:r>
              <a:rPr lang="en-CA" dirty="0"/>
              <a:t>Look at studies that are similar to your own</a:t>
            </a:r>
          </a:p>
          <a:p>
            <a:endParaRPr lang="en-CA" dirty="0"/>
          </a:p>
          <a:p>
            <a:r>
              <a:rPr lang="en-CA" dirty="0"/>
              <a:t>Look at their results and discussion sections</a:t>
            </a:r>
          </a:p>
          <a:p>
            <a:endParaRPr lang="en-CA" dirty="0"/>
          </a:p>
          <a:p>
            <a:r>
              <a:rPr lang="en-CA" dirty="0"/>
              <a:t>Use that as a template for your writing your own results and discussion.</a:t>
            </a:r>
          </a:p>
        </p:txBody>
      </p:sp>
    </p:spTree>
    <p:extLst>
      <p:ext uri="{BB962C8B-B14F-4D97-AF65-F5344CB8AC3E}">
        <p14:creationId xmlns:p14="http://schemas.microsoft.com/office/powerpoint/2010/main" val="2958798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Try to write a brief discussion of your findings</a:t>
            </a:r>
          </a:p>
        </p:txBody>
      </p:sp>
      <p:pic>
        <p:nvPicPr>
          <p:cNvPr id="7" name="Picture 6">
            <a:extLst>
              <a:ext uri="{FF2B5EF4-FFF2-40B4-BE49-F238E27FC236}">
                <a16:creationId xmlns:a16="http://schemas.microsoft.com/office/drawing/2014/main" id="{AC0E6230-137B-4B10-9B69-B018759F9517}"/>
              </a:ext>
            </a:extLst>
          </p:cNvPr>
          <p:cNvPicPr>
            <a:picLocks noChangeAspect="1"/>
          </p:cNvPicPr>
          <p:nvPr/>
        </p:nvPicPr>
        <p:blipFill rotWithShape="1">
          <a:blip r:embed="rId2"/>
          <a:srcRect l="32462" t="20697" r="32724" b="15025"/>
          <a:stretch/>
        </p:blipFill>
        <p:spPr>
          <a:xfrm>
            <a:off x="7528225" y="2163739"/>
            <a:ext cx="4106474" cy="4264925"/>
          </a:xfrm>
          <a:prstGeom prst="rect">
            <a:avLst/>
          </a:prstGeom>
        </p:spPr>
      </p:pic>
      <p:sp>
        <p:nvSpPr>
          <p:cNvPr id="5" name="Content Placeholder 4">
            <a:extLst>
              <a:ext uri="{FF2B5EF4-FFF2-40B4-BE49-F238E27FC236}">
                <a16:creationId xmlns:a16="http://schemas.microsoft.com/office/drawing/2014/main" id="{482BA5D6-AD21-43A7-87EB-BE1DAFC94915}"/>
              </a:ext>
            </a:extLst>
          </p:cNvPr>
          <p:cNvSpPr>
            <a:spLocks noGrp="1"/>
          </p:cNvSpPr>
          <p:nvPr>
            <p:ph idx="1"/>
          </p:nvPr>
        </p:nvSpPr>
        <p:spPr>
          <a:xfrm>
            <a:off x="361949" y="2163739"/>
            <a:ext cx="5943601" cy="4206240"/>
          </a:xfrm>
        </p:spPr>
        <p:txBody>
          <a:bodyPr>
            <a:normAutofit fontScale="92500"/>
          </a:bodyPr>
          <a:lstStyle/>
          <a:p>
            <a:r>
              <a:rPr lang="en-CA" dirty="0"/>
              <a:t>You surveyed 26 Korean teachers asking them when L1 is useful for them in their English classrooms. 1 person said that Korean is useful to establish rapport with their students. 8 people said that Korean is helpful to manage the class. 11 people said it is useful when explaining the meaning of difficult reading texts to students. 4 people said that using Korean is helpful to check students understanding of class content. 12 people said that they use Korean when explaining difficult grammar because their English ability is not good enough to explain and students comprehension of English is not good enough to understand. 10 people said that they use Korean when giving instructions for an activity so that students can clearly understand what to do. </a:t>
            </a:r>
          </a:p>
        </p:txBody>
      </p:sp>
    </p:spTree>
    <p:extLst>
      <p:ext uri="{BB962C8B-B14F-4D97-AF65-F5344CB8AC3E}">
        <p14:creationId xmlns:p14="http://schemas.microsoft.com/office/powerpoint/2010/main" val="123129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write up the findings</a:t>
            </a:r>
          </a:p>
        </p:txBody>
      </p:sp>
      <p:sp>
        <p:nvSpPr>
          <p:cNvPr id="3" name="Content Placeholder 2"/>
          <p:cNvSpPr>
            <a:spLocks noGrp="1"/>
          </p:cNvSpPr>
          <p:nvPr>
            <p:ph idx="1"/>
          </p:nvPr>
        </p:nvSpPr>
        <p:spPr>
          <a:xfrm>
            <a:off x="1202919" y="2367584"/>
            <a:ext cx="9784080" cy="4206240"/>
          </a:xfrm>
        </p:spPr>
        <p:txBody>
          <a:bodyPr/>
          <a:lstStyle/>
          <a:p>
            <a:r>
              <a:rPr lang="en-CA" dirty="0"/>
              <a:t>Summarize the main findings</a:t>
            </a:r>
          </a:p>
          <a:p>
            <a:endParaRPr lang="en-CA" dirty="0"/>
          </a:p>
          <a:p>
            <a:r>
              <a:rPr lang="en-CA" dirty="0"/>
              <a:t>Illustrate them with figures, graphs, and tables when possible</a:t>
            </a:r>
          </a:p>
          <a:p>
            <a:endParaRPr lang="en-CA" dirty="0"/>
          </a:p>
          <a:p>
            <a:r>
              <a:rPr lang="en-CA" dirty="0"/>
              <a:t>Describe each of the main findings, guiding the reader through the observations that are most relevant and important to answering your research questions.</a:t>
            </a:r>
          </a:p>
        </p:txBody>
      </p:sp>
    </p:spTree>
    <p:extLst>
      <p:ext uri="{BB962C8B-B14F-4D97-AF65-F5344CB8AC3E}">
        <p14:creationId xmlns:p14="http://schemas.microsoft.com/office/powerpoint/2010/main" val="77759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3C621-08FC-4D1C-B94A-575BF7460AC5}"/>
              </a:ext>
            </a:extLst>
          </p:cNvPr>
          <p:cNvSpPr>
            <a:spLocks noGrp="1"/>
          </p:cNvSpPr>
          <p:nvPr>
            <p:ph type="ctrTitle"/>
          </p:nvPr>
        </p:nvSpPr>
        <p:spPr/>
        <p:txBody>
          <a:bodyPr/>
          <a:lstStyle/>
          <a:p>
            <a:r>
              <a:rPr lang="en-CA" dirty="0"/>
              <a:t>Quantitative vs. qualitative</a:t>
            </a:r>
          </a:p>
        </p:txBody>
      </p:sp>
      <p:sp>
        <p:nvSpPr>
          <p:cNvPr id="5" name="Subtitle 4">
            <a:extLst>
              <a:ext uri="{FF2B5EF4-FFF2-40B4-BE49-F238E27FC236}">
                <a16:creationId xmlns:a16="http://schemas.microsoft.com/office/drawing/2014/main" id="{E66EF9A1-3C8E-4FCE-BEC1-35749E83750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5013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B9F6-04D5-4219-A01E-9EA6CF0A3D6B}"/>
              </a:ext>
            </a:extLst>
          </p:cNvPr>
          <p:cNvSpPr>
            <a:spLocks noGrp="1"/>
          </p:cNvSpPr>
          <p:nvPr>
            <p:ph type="title"/>
          </p:nvPr>
        </p:nvSpPr>
        <p:spPr/>
        <p:txBody>
          <a:bodyPr/>
          <a:lstStyle/>
          <a:p>
            <a:r>
              <a:rPr lang="en-CA" dirty="0"/>
              <a:t>Quantitative vs. qualitative</a:t>
            </a:r>
          </a:p>
        </p:txBody>
      </p:sp>
      <p:sp>
        <p:nvSpPr>
          <p:cNvPr id="3" name="Content Placeholder 2">
            <a:extLst>
              <a:ext uri="{FF2B5EF4-FFF2-40B4-BE49-F238E27FC236}">
                <a16:creationId xmlns:a16="http://schemas.microsoft.com/office/drawing/2014/main" id="{8D232D66-A5CD-49F9-AC5D-1F89C3B23966}"/>
              </a:ext>
            </a:extLst>
          </p:cNvPr>
          <p:cNvSpPr>
            <a:spLocks noGrp="1"/>
          </p:cNvSpPr>
          <p:nvPr>
            <p:ph idx="1"/>
          </p:nvPr>
        </p:nvSpPr>
        <p:spPr>
          <a:xfrm>
            <a:off x="1202919" y="2202180"/>
            <a:ext cx="9784080" cy="4206240"/>
          </a:xfrm>
        </p:spPr>
        <p:txBody>
          <a:bodyPr/>
          <a:lstStyle/>
          <a:p>
            <a:endParaRPr lang="en-CA" dirty="0"/>
          </a:p>
          <a:p>
            <a:r>
              <a:rPr lang="en-CA" dirty="0"/>
              <a:t>Quantitative studies will present numbers and results of statistical tests in the findings sections</a:t>
            </a:r>
          </a:p>
          <a:p>
            <a:endParaRPr lang="en-CA" dirty="0"/>
          </a:p>
          <a:p>
            <a:r>
              <a:rPr lang="en-CA" dirty="0"/>
              <a:t>Qualitative studies will present excerpts from the data ( quotes from interviews, excerpts from written responses etc.)</a:t>
            </a:r>
          </a:p>
        </p:txBody>
      </p:sp>
    </p:spTree>
    <p:extLst>
      <p:ext uri="{BB962C8B-B14F-4D97-AF65-F5344CB8AC3E}">
        <p14:creationId xmlns:p14="http://schemas.microsoft.com/office/powerpoint/2010/main" val="380219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37F3-D564-4E79-BBCE-38F6429B9498}"/>
              </a:ext>
            </a:extLst>
          </p:cNvPr>
          <p:cNvSpPr>
            <a:spLocks noGrp="1"/>
          </p:cNvSpPr>
          <p:nvPr>
            <p:ph type="title"/>
          </p:nvPr>
        </p:nvSpPr>
        <p:spPr/>
        <p:txBody>
          <a:bodyPr/>
          <a:lstStyle/>
          <a:p>
            <a:r>
              <a:rPr lang="en-CA" dirty="0"/>
              <a:t>Tip </a:t>
            </a:r>
          </a:p>
        </p:txBody>
      </p:sp>
      <p:sp>
        <p:nvSpPr>
          <p:cNvPr id="3" name="Content Placeholder 2">
            <a:extLst>
              <a:ext uri="{FF2B5EF4-FFF2-40B4-BE49-F238E27FC236}">
                <a16:creationId xmlns:a16="http://schemas.microsoft.com/office/drawing/2014/main" id="{30DA6ABE-BB6F-4223-A22C-9B5D007E8E72}"/>
              </a:ext>
            </a:extLst>
          </p:cNvPr>
          <p:cNvSpPr>
            <a:spLocks noGrp="1"/>
          </p:cNvSpPr>
          <p:nvPr>
            <p:ph idx="1"/>
          </p:nvPr>
        </p:nvSpPr>
        <p:spPr>
          <a:xfrm>
            <a:off x="1202919" y="2202180"/>
            <a:ext cx="9784080" cy="4206240"/>
          </a:xfrm>
        </p:spPr>
        <p:txBody>
          <a:bodyPr/>
          <a:lstStyle/>
          <a:p>
            <a:r>
              <a:rPr lang="en-CA" dirty="0"/>
              <a:t>Present the findings in order of your research questions.</a:t>
            </a:r>
          </a:p>
          <a:p>
            <a:endParaRPr lang="en-CA" dirty="0"/>
          </a:p>
          <a:p>
            <a:r>
              <a:rPr lang="en-CA" dirty="0"/>
              <a:t>Example:</a:t>
            </a:r>
          </a:p>
          <a:p>
            <a:endParaRPr lang="en-CA" dirty="0"/>
          </a:p>
          <a:p>
            <a:pPr fontAlgn="base"/>
            <a:r>
              <a:rPr lang="en-CA" dirty="0"/>
              <a:t>RQ 1: In what ways do learners see language teachers as leaders? </a:t>
            </a:r>
          </a:p>
          <a:p>
            <a:pPr fontAlgn="base"/>
            <a:endParaRPr lang="en-CA" dirty="0"/>
          </a:p>
          <a:p>
            <a:pPr fontAlgn="base"/>
            <a:r>
              <a:rPr lang="en-CA" dirty="0"/>
              <a:t>RQ 2: From learners' vantage point, what specific (personal and pedagogical) features and characteristics contribute to good language teacher leadership? </a:t>
            </a:r>
          </a:p>
          <a:p>
            <a:endParaRPr lang="en-CA" dirty="0"/>
          </a:p>
        </p:txBody>
      </p:sp>
    </p:spTree>
    <p:extLst>
      <p:ext uri="{BB962C8B-B14F-4D97-AF65-F5344CB8AC3E}">
        <p14:creationId xmlns:p14="http://schemas.microsoft.com/office/powerpoint/2010/main" val="43366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33CA2-BA14-4CC1-8C2B-7D1DF010E55F}"/>
              </a:ext>
            </a:extLst>
          </p:cNvPr>
          <p:cNvSpPr>
            <a:spLocks noGrp="1"/>
          </p:cNvSpPr>
          <p:nvPr>
            <p:ph type="ctrTitle"/>
          </p:nvPr>
        </p:nvSpPr>
        <p:spPr/>
        <p:txBody>
          <a:bodyPr/>
          <a:lstStyle/>
          <a:p>
            <a:r>
              <a:rPr lang="en-CA" dirty="0"/>
              <a:t>Quantitative results</a:t>
            </a:r>
          </a:p>
        </p:txBody>
      </p:sp>
      <p:sp>
        <p:nvSpPr>
          <p:cNvPr id="5" name="Subtitle 4">
            <a:extLst>
              <a:ext uri="{FF2B5EF4-FFF2-40B4-BE49-F238E27FC236}">
                <a16:creationId xmlns:a16="http://schemas.microsoft.com/office/drawing/2014/main" id="{8CC46A9B-6775-4051-AEB1-01F01922A60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478590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TM03090430[[fn=Banded]]</Template>
  <TotalTime>393</TotalTime>
  <Words>1966</Words>
  <Application>Microsoft Office PowerPoint</Application>
  <PresentationFormat>Widescreen</PresentationFormat>
  <Paragraphs>167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Corbel</vt:lpstr>
      <vt:lpstr>Wingdings</vt:lpstr>
      <vt:lpstr>Banded</vt:lpstr>
      <vt:lpstr>Presenting and discussing findings</vt:lpstr>
      <vt:lpstr>Thesis Chapters</vt:lpstr>
      <vt:lpstr>findings</vt:lpstr>
      <vt:lpstr>Findings</vt:lpstr>
      <vt:lpstr>How to write up the findings</vt:lpstr>
      <vt:lpstr>Quantitative vs. qualitative</vt:lpstr>
      <vt:lpstr>Quantitative vs. qualitative</vt:lpstr>
      <vt:lpstr>Tip </vt:lpstr>
      <vt:lpstr>Quantitative results</vt:lpstr>
      <vt:lpstr>Types of quantitative studies</vt:lpstr>
      <vt:lpstr>Types of quantitative data</vt:lpstr>
      <vt:lpstr>Quantitative Example  </vt:lpstr>
      <vt:lpstr>Presenting findings visually</vt:lpstr>
      <vt:lpstr>When to use what</vt:lpstr>
      <vt:lpstr>tables</vt:lpstr>
      <vt:lpstr>Simple table Example </vt:lpstr>
      <vt:lpstr>A more advanced table</vt:lpstr>
      <vt:lpstr>charts</vt:lpstr>
      <vt:lpstr>Pie Chart</vt:lpstr>
      <vt:lpstr>Pie chart tips</vt:lpstr>
      <vt:lpstr>Bar graphs</vt:lpstr>
      <vt:lpstr>Bar graphs</vt:lpstr>
      <vt:lpstr>Line graphs</vt:lpstr>
      <vt:lpstr>Line graphs</vt:lpstr>
      <vt:lpstr>Practice</vt:lpstr>
      <vt:lpstr>Visually represent the following findings</vt:lpstr>
      <vt:lpstr>Visually represent the following findings</vt:lpstr>
      <vt:lpstr>Working with quantitative data</vt:lpstr>
      <vt:lpstr>Survey results (N=64)</vt:lpstr>
      <vt:lpstr>Qualitative results</vt:lpstr>
      <vt:lpstr>Qualitative example</vt:lpstr>
      <vt:lpstr>Sample </vt:lpstr>
      <vt:lpstr>practice</vt:lpstr>
      <vt:lpstr>Task</vt:lpstr>
      <vt:lpstr>PowerPoint Presentation</vt:lpstr>
      <vt:lpstr>discussion</vt:lpstr>
      <vt:lpstr>overview</vt:lpstr>
      <vt:lpstr>A good discussion section also… </vt:lpstr>
      <vt:lpstr>Discussion</vt:lpstr>
      <vt:lpstr>common mistakes people make when writing their discussion section</vt:lpstr>
      <vt:lpstr>A possible sequence</vt:lpstr>
      <vt:lpstr>Quantitative study example</vt:lpstr>
      <vt:lpstr>Qualitative study example</vt:lpstr>
      <vt:lpstr>Tip</vt:lpstr>
      <vt:lpstr>Try to write a brief discussion of your 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and discussing findings</dc:title>
  <dc:creator>Whitehead, George E.K. (Prof.)</dc:creator>
  <cp:lastModifiedBy>Whitehead George</cp:lastModifiedBy>
  <cp:revision>46</cp:revision>
  <dcterms:created xsi:type="dcterms:W3CDTF">2017-07-22T00:58:38Z</dcterms:created>
  <dcterms:modified xsi:type="dcterms:W3CDTF">2019-06-03T10:55:18Z</dcterms:modified>
</cp:coreProperties>
</file>