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pos="13824" userDrawn="1">
          <p15:clr>
            <a:srgbClr val="A4A3A4"/>
          </p15:clr>
        </p15:guide>
        <p15:guide id="2" orient="horz" pos="10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밝은 스타일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3837" autoAdjust="0"/>
  </p:normalViewPr>
  <p:slideViewPr>
    <p:cSldViewPr snapToGrid="0">
      <p:cViewPr>
        <p:scale>
          <a:sx n="25" d="100"/>
          <a:sy n="25" d="100"/>
        </p:scale>
        <p:origin x="12" y="-420"/>
      </p:cViewPr>
      <p:guideLst>
        <p:guide pos="13824"/>
        <p:guide orient="horz" pos="1036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2/18/2019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2/18/2019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7261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2/18/2019</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8240" y="1143060"/>
            <a:ext cx="34300160" cy="3292376"/>
          </a:xfrm>
        </p:spPr>
        <p:txBody>
          <a:bodyPr>
            <a:normAutofit fontScale="90000"/>
          </a:bodyPr>
          <a:lstStyle/>
          <a:p>
            <a:br>
              <a:rPr lang="en-CA" altLang="ko-KR" dirty="0"/>
            </a:br>
            <a:br>
              <a:rPr lang="en-CA" altLang="ko-KR" dirty="0"/>
            </a:br>
            <a:br>
              <a:rPr lang="en-CA" altLang="ko-KR" dirty="0"/>
            </a:br>
            <a:br>
              <a:rPr lang="en-CA" altLang="ko-KR" b="1" dirty="0"/>
            </a:br>
            <a:r>
              <a:rPr lang="en-CA" altLang="ko-KR" b="1" dirty="0"/>
              <a:t>Ready, Action! Explore ‘Story Drama’ and Have Fun </a:t>
            </a:r>
            <a:br>
              <a:rPr lang="ko-KR" altLang="ko-KR" dirty="0"/>
            </a:br>
            <a:endParaRPr lang="en-US" dirty="0"/>
          </a:p>
        </p:txBody>
      </p:sp>
      <p:sp>
        <p:nvSpPr>
          <p:cNvPr id="23" name="Text Placeholder 22"/>
          <p:cNvSpPr>
            <a:spLocks noGrp="1"/>
          </p:cNvSpPr>
          <p:nvPr>
            <p:ph type="body" sz="quarter" idx="36"/>
          </p:nvPr>
        </p:nvSpPr>
        <p:spPr/>
        <p:txBody>
          <a:bodyPr/>
          <a:lstStyle/>
          <a:p>
            <a:endParaRPr lang="en-US" b="1" dirty="0"/>
          </a:p>
        </p:txBody>
      </p:sp>
      <p:sp>
        <p:nvSpPr>
          <p:cNvPr id="67" name="Text Placeholder 66"/>
          <p:cNvSpPr>
            <a:spLocks noGrp="1"/>
          </p:cNvSpPr>
          <p:nvPr>
            <p:ph type="body" sz="quarter" idx="13"/>
          </p:nvPr>
        </p:nvSpPr>
        <p:spPr>
          <a:xfrm>
            <a:off x="1089212" y="5669280"/>
            <a:ext cx="12801600" cy="1220400"/>
          </a:xfrm>
        </p:spPr>
        <p:txBody>
          <a:bodyPr/>
          <a:lstStyle/>
          <a:p>
            <a:r>
              <a:rPr lang="en-US" dirty="0"/>
              <a:t>INTRODUCTION</a:t>
            </a:r>
          </a:p>
        </p:txBody>
      </p:sp>
      <p:sp>
        <p:nvSpPr>
          <p:cNvPr id="69" name="Text Placeholder 68"/>
          <p:cNvSpPr>
            <a:spLocks noGrp="1"/>
          </p:cNvSpPr>
          <p:nvPr>
            <p:ph type="body" sz="quarter" idx="39"/>
          </p:nvPr>
        </p:nvSpPr>
        <p:spPr>
          <a:xfrm>
            <a:off x="1089211" y="7114032"/>
            <a:ext cx="12801600" cy="6136932"/>
          </a:xfrm>
        </p:spPr>
        <p:txBody>
          <a:bodyPr/>
          <a:lstStyle/>
          <a:p>
            <a:endParaRPr lang="en-CA" altLang="ko-KR" sz="3600" dirty="0"/>
          </a:p>
          <a:p>
            <a:pPr marL="571500" indent="-571500">
              <a:buFont typeface="Wingdings" panose="05000000000000000000" pitchFamily="2" charset="2"/>
              <a:buChar char="l"/>
            </a:pPr>
            <a:r>
              <a:rPr lang="en-CA" altLang="ko-KR" sz="3600" dirty="0"/>
              <a:t>Nowadays, drama is considered as a good approach for language learning because learners can learn the language in a meaningful context. Through drama, learners have the opportunity to express themselves, and they can use language meaningfully. </a:t>
            </a:r>
          </a:p>
          <a:p>
            <a:endParaRPr lang="en-CA" altLang="ko-KR" sz="3600" dirty="0"/>
          </a:p>
          <a:p>
            <a:pPr marL="571500" indent="-571500">
              <a:buFont typeface="Wingdings" panose="05000000000000000000" pitchFamily="2" charset="2"/>
              <a:buChar char="l"/>
            </a:pPr>
            <a:r>
              <a:rPr lang="en-US" altLang="ko-KR" sz="3600" dirty="0"/>
              <a:t>Drama is powerful because it makes learning exciting, challenging, relevant to real-life concerns, and enjoyable. </a:t>
            </a:r>
            <a:endParaRPr lang="ko-KR" altLang="ko-KR" sz="3600" dirty="0"/>
          </a:p>
          <a:p>
            <a:endParaRPr lang="en-US" dirty="0"/>
          </a:p>
        </p:txBody>
      </p:sp>
      <p:sp>
        <p:nvSpPr>
          <p:cNvPr id="9" name="Text Placeholder 8"/>
          <p:cNvSpPr>
            <a:spLocks noGrp="1"/>
          </p:cNvSpPr>
          <p:nvPr>
            <p:ph type="body" sz="quarter" idx="21"/>
          </p:nvPr>
        </p:nvSpPr>
        <p:spPr/>
        <p:txBody>
          <a:bodyPr/>
          <a:lstStyle/>
          <a:p>
            <a:r>
              <a:rPr lang="en-US" dirty="0"/>
              <a:t>MATERIALS</a:t>
            </a:r>
          </a:p>
        </p:txBody>
      </p:sp>
      <p:sp>
        <p:nvSpPr>
          <p:cNvPr id="18" name="Text Placeholder 17"/>
          <p:cNvSpPr>
            <a:spLocks noGrp="1"/>
          </p:cNvSpPr>
          <p:nvPr>
            <p:ph type="body" sz="quarter" idx="31"/>
          </p:nvPr>
        </p:nvSpPr>
        <p:spPr/>
        <p:txBody>
          <a:bodyPr/>
          <a:lstStyle/>
          <a:p>
            <a:r>
              <a:rPr lang="en-US" dirty="0"/>
              <a:t>CONCLUSIONS</a:t>
            </a:r>
          </a:p>
        </p:txBody>
      </p:sp>
      <p:sp>
        <p:nvSpPr>
          <p:cNvPr id="71" name="Text Placeholder 70"/>
          <p:cNvSpPr>
            <a:spLocks noGrp="1"/>
          </p:cNvSpPr>
          <p:nvPr>
            <p:ph type="body" sz="quarter" idx="41"/>
          </p:nvPr>
        </p:nvSpPr>
        <p:spPr>
          <a:xfrm>
            <a:off x="29900880" y="18315315"/>
            <a:ext cx="12801600" cy="1219200"/>
          </a:xfrm>
        </p:spPr>
        <p:txBody>
          <a:bodyPr/>
          <a:lstStyle/>
          <a:p>
            <a:r>
              <a:rPr lang="en-US" dirty="0"/>
              <a:t>REFERENCES</a:t>
            </a:r>
          </a:p>
        </p:txBody>
      </p:sp>
      <p:sp>
        <p:nvSpPr>
          <p:cNvPr id="21" name="Text Placeholder 20"/>
          <p:cNvSpPr>
            <a:spLocks noGrp="1"/>
          </p:cNvSpPr>
          <p:nvPr>
            <p:ph type="body" sz="quarter" idx="34"/>
          </p:nvPr>
        </p:nvSpPr>
        <p:spPr>
          <a:xfrm>
            <a:off x="29964519" y="25360612"/>
            <a:ext cx="12801600" cy="1220400"/>
          </a:xfrm>
        </p:spPr>
        <p:txBody>
          <a:bodyPr/>
          <a:lstStyle/>
          <a:p>
            <a:r>
              <a:rPr lang="en-US" dirty="0"/>
              <a:t>CONTACT</a:t>
            </a:r>
          </a:p>
        </p:txBody>
      </p:sp>
      <p:sp>
        <p:nvSpPr>
          <p:cNvPr id="34" name="Text Placeholder 69"/>
          <p:cNvSpPr>
            <a:spLocks noGrp="1"/>
          </p:cNvSpPr>
          <p:nvPr>
            <p:ph type="body" sz="quarter" idx="40"/>
          </p:nvPr>
        </p:nvSpPr>
        <p:spPr>
          <a:xfrm>
            <a:off x="1143884" y="14183500"/>
            <a:ext cx="12801600" cy="1219200"/>
          </a:xfrm>
        </p:spPr>
        <p:txBody>
          <a:bodyPr/>
          <a:lstStyle/>
          <a:p>
            <a:r>
              <a:rPr lang="en-US" dirty="0"/>
              <a:t>OBJECTIVES</a:t>
            </a:r>
          </a:p>
        </p:txBody>
      </p:sp>
      <p:sp>
        <p:nvSpPr>
          <p:cNvPr id="24" name="Text Placeholder 69"/>
          <p:cNvSpPr>
            <a:spLocks noGrp="1"/>
          </p:cNvSpPr>
          <p:nvPr>
            <p:ph type="body" sz="quarter" idx="40"/>
          </p:nvPr>
        </p:nvSpPr>
        <p:spPr>
          <a:xfrm>
            <a:off x="1197672" y="23013276"/>
            <a:ext cx="12801600" cy="1219200"/>
          </a:xfrm>
        </p:spPr>
        <p:txBody>
          <a:bodyPr/>
          <a:lstStyle/>
          <a:p>
            <a:r>
              <a:rPr lang="en-US" dirty="0"/>
              <a:t>WHY?</a:t>
            </a:r>
          </a:p>
        </p:txBody>
      </p:sp>
      <p:sp>
        <p:nvSpPr>
          <p:cNvPr id="26" name="Text Placeholder 68"/>
          <p:cNvSpPr>
            <a:spLocks noGrp="1"/>
          </p:cNvSpPr>
          <p:nvPr>
            <p:ph type="body" sz="quarter" idx="39"/>
          </p:nvPr>
        </p:nvSpPr>
        <p:spPr>
          <a:xfrm>
            <a:off x="1134033" y="15598797"/>
            <a:ext cx="12801600" cy="6346805"/>
          </a:xfrm>
        </p:spPr>
        <p:txBody>
          <a:bodyPr/>
          <a:lstStyle/>
          <a:p>
            <a:pPr marL="571500" indent="-571500">
              <a:buFont typeface="Wingdings" panose="05000000000000000000" pitchFamily="2" charset="2"/>
              <a:buChar char="l"/>
            </a:pPr>
            <a:r>
              <a:rPr lang="en-US" altLang="ko-KR" sz="3600" dirty="0"/>
              <a:t>To create authentic communication contexts</a:t>
            </a:r>
            <a:endParaRPr lang="en-US" sz="3600" dirty="0"/>
          </a:p>
          <a:p>
            <a:pPr marL="571500" indent="-571500">
              <a:buFont typeface="Wingdings" panose="05000000000000000000" pitchFamily="2" charset="2"/>
              <a:buChar char="l"/>
            </a:pPr>
            <a:r>
              <a:rPr lang="en-US" sz="3600" dirty="0"/>
              <a:t>To increase the fluency and confidence of the students’ speech</a:t>
            </a:r>
          </a:p>
          <a:p>
            <a:pPr marL="571500" indent="-571500">
              <a:buFont typeface="Wingdings" panose="05000000000000000000" pitchFamily="2" charset="2"/>
              <a:buChar char="l"/>
            </a:pPr>
            <a:r>
              <a:rPr lang="en-US" sz="3600" dirty="0"/>
              <a:t>To generate new classroom relationships</a:t>
            </a:r>
          </a:p>
          <a:p>
            <a:pPr marL="571500" indent="-571500">
              <a:buFont typeface="Wingdings" panose="05000000000000000000" pitchFamily="2" charset="2"/>
              <a:buChar char="l"/>
            </a:pPr>
            <a:r>
              <a:rPr lang="en-US" sz="3600" dirty="0"/>
              <a:t>To develop students’ oral communication skills in the non-threatening environment</a:t>
            </a:r>
          </a:p>
          <a:p>
            <a:pPr marL="571500" indent="-571500">
              <a:buFont typeface="Wingdings" panose="05000000000000000000" pitchFamily="2" charset="2"/>
              <a:buChar char="l"/>
            </a:pPr>
            <a:r>
              <a:rPr lang="en-US" sz="3600" dirty="0"/>
              <a:t>To promote authentic language use between students and the teacher as well as between students</a:t>
            </a:r>
          </a:p>
        </p:txBody>
      </p:sp>
      <p:sp>
        <p:nvSpPr>
          <p:cNvPr id="27" name="Text Placeholder 68"/>
          <p:cNvSpPr>
            <a:spLocks noGrp="1"/>
          </p:cNvSpPr>
          <p:nvPr>
            <p:ph type="body" sz="quarter" idx="39"/>
          </p:nvPr>
        </p:nvSpPr>
        <p:spPr>
          <a:xfrm>
            <a:off x="1197672" y="24465176"/>
            <a:ext cx="12801600" cy="7108936"/>
          </a:xfrm>
        </p:spPr>
        <p:txBody>
          <a:bodyPr/>
          <a:lstStyle/>
          <a:p>
            <a:pPr marL="571500" indent="-571500">
              <a:buFont typeface="Wingdings" panose="05000000000000000000" pitchFamily="2" charset="2"/>
              <a:buChar char="l"/>
            </a:pPr>
            <a:r>
              <a:rPr lang="en-US" sz="3600" dirty="0"/>
              <a:t>The drama class offers a rich opportunity for practice </a:t>
            </a:r>
            <a:r>
              <a:rPr lang="en-US" altLang="ko-KR" sz="3600" dirty="0"/>
              <a:t>in</a:t>
            </a:r>
            <a:r>
              <a:rPr lang="ko-KR" altLang="en-US" sz="3600" dirty="0"/>
              <a:t> </a:t>
            </a:r>
            <a:r>
              <a:rPr lang="en-US" altLang="ko-KR" sz="3600" dirty="0"/>
              <a:t>both oral and written communication. Because drama deals with ideas and literature, vocabularies are enlarged, and the ability to express thoughts clearly is strengthened. </a:t>
            </a:r>
            <a:r>
              <a:rPr lang="en-US" sz="3600" dirty="0"/>
              <a:t>Interpretation of characters brings color to the voice and melody to the speech, as players take a variety of roles. </a:t>
            </a:r>
          </a:p>
          <a:p>
            <a:pPr marL="571500" indent="-571500">
              <a:buFont typeface="Wingdings" panose="05000000000000000000" pitchFamily="2" charset="2"/>
              <a:buChar char="l"/>
            </a:pPr>
            <a:r>
              <a:rPr lang="en-US" sz="3600" dirty="0"/>
              <a:t>Drama is a social art form that requires another to have affect and effect. Students can learn the value of community, empathy, and shared meaning through drama. </a:t>
            </a:r>
          </a:p>
        </p:txBody>
      </p:sp>
      <p:sp>
        <p:nvSpPr>
          <p:cNvPr id="30" name="Text Placeholder 68"/>
          <p:cNvSpPr>
            <a:spLocks noGrp="1"/>
          </p:cNvSpPr>
          <p:nvPr>
            <p:ph type="body" sz="quarter" idx="39"/>
          </p:nvPr>
        </p:nvSpPr>
        <p:spPr>
          <a:xfrm>
            <a:off x="15549276" y="7105068"/>
            <a:ext cx="12801600" cy="24469044"/>
          </a:xfrm>
        </p:spPr>
        <p:txBody>
          <a:bodyPr/>
          <a:lstStyle/>
          <a:p>
            <a:r>
              <a:rPr lang="en-US" altLang="ko-KR" dirty="0"/>
              <a:t>. </a:t>
            </a:r>
            <a:endParaRPr lang="ko-KR" altLang="ko-KR" dirty="0"/>
          </a:p>
          <a:p>
            <a:endParaRPr lang="en-US" dirty="0"/>
          </a:p>
        </p:txBody>
      </p:sp>
      <p:pic>
        <p:nvPicPr>
          <p:cNvPr id="12" name="그림 11"/>
          <p:cNvPicPr>
            <a:picLocks noChangeAspect="1"/>
          </p:cNvPicPr>
          <p:nvPr/>
        </p:nvPicPr>
        <p:blipFill rotWithShape="1">
          <a:blip r:embed="rId3">
            <a:extLst>
              <a:ext uri="{28A0092B-C50C-407E-A947-70E740481C1C}">
                <a14:useLocalDpi xmlns:a14="http://schemas.microsoft.com/office/drawing/2010/main" val="0"/>
              </a:ext>
            </a:extLst>
          </a:blip>
          <a:srcRect b="13237"/>
          <a:stretch/>
        </p:blipFill>
        <p:spPr>
          <a:xfrm>
            <a:off x="16533242" y="23680193"/>
            <a:ext cx="10824716" cy="7167308"/>
          </a:xfrm>
          <a:prstGeom prst="rect">
            <a:avLst/>
          </a:prstGeom>
          <a:ln>
            <a:solidFill>
              <a:schemeClr val="tx1"/>
            </a:solidFill>
          </a:ln>
        </p:spPr>
      </p:pic>
      <p:pic>
        <p:nvPicPr>
          <p:cNvPr id="20" name="그림 19"/>
          <p:cNvPicPr>
            <a:picLocks noChangeAspect="1"/>
          </p:cNvPicPr>
          <p:nvPr/>
        </p:nvPicPr>
        <p:blipFill rotWithShape="1">
          <a:blip r:embed="rId4">
            <a:extLst>
              <a:ext uri="{28A0092B-C50C-407E-A947-70E740481C1C}">
                <a14:useLocalDpi xmlns:a14="http://schemas.microsoft.com/office/drawing/2010/main" val="0"/>
              </a:ext>
            </a:extLst>
          </a:blip>
          <a:srcRect b="13075"/>
          <a:stretch/>
        </p:blipFill>
        <p:spPr>
          <a:xfrm>
            <a:off x="16459200" y="15576663"/>
            <a:ext cx="10898758" cy="7175759"/>
          </a:xfrm>
          <a:prstGeom prst="rect">
            <a:avLst/>
          </a:prstGeom>
          <a:ln>
            <a:solidFill>
              <a:schemeClr val="tx1"/>
            </a:solidFill>
          </a:ln>
        </p:spPr>
      </p:pic>
      <p:pic>
        <p:nvPicPr>
          <p:cNvPr id="37" name="그림 36"/>
          <p:cNvPicPr>
            <a:picLocks noChangeAspect="1"/>
          </p:cNvPicPr>
          <p:nvPr/>
        </p:nvPicPr>
        <p:blipFill rotWithShape="1">
          <a:blip r:embed="rId5">
            <a:extLst>
              <a:ext uri="{28A0092B-C50C-407E-A947-70E740481C1C}">
                <a14:useLocalDpi xmlns:a14="http://schemas.microsoft.com/office/drawing/2010/main" val="0"/>
              </a:ext>
            </a:extLst>
          </a:blip>
          <a:srcRect b="5546"/>
          <a:stretch/>
        </p:blipFill>
        <p:spPr>
          <a:xfrm>
            <a:off x="16459200" y="7794330"/>
            <a:ext cx="10898758" cy="6943645"/>
          </a:xfrm>
          <a:prstGeom prst="rect">
            <a:avLst/>
          </a:prstGeom>
          <a:ln>
            <a:solidFill>
              <a:schemeClr val="tx1"/>
            </a:solidFill>
          </a:ln>
        </p:spPr>
      </p:pic>
      <p:sp>
        <p:nvSpPr>
          <p:cNvPr id="44" name="Text Placeholder 68"/>
          <p:cNvSpPr>
            <a:spLocks noGrp="1"/>
          </p:cNvSpPr>
          <p:nvPr>
            <p:ph type="body" sz="quarter" idx="39"/>
          </p:nvPr>
        </p:nvSpPr>
        <p:spPr>
          <a:xfrm>
            <a:off x="29910721" y="7105072"/>
            <a:ext cx="12801600" cy="10214740"/>
          </a:xfrm>
        </p:spPr>
        <p:txBody>
          <a:bodyPr/>
          <a:lstStyle/>
          <a:p>
            <a:pPr marL="571500" indent="-571500">
              <a:buFont typeface="Wingdings" panose="05000000000000000000" pitchFamily="2" charset="2"/>
              <a:buChar char="l"/>
            </a:pPr>
            <a:r>
              <a:rPr lang="en-US" altLang="ko-KR" sz="3600" dirty="0"/>
              <a:t>It takes time for teachers to construct a fictional world and, in drama, there are many ways to effect what is called, “building belief” (Wagner 1999). If you’re your class time is limited, these introductory activities can be done the day before in preparation for entering the story.</a:t>
            </a:r>
          </a:p>
          <a:p>
            <a:pPr marL="571500" indent="-571500">
              <a:buFont typeface="Wingdings" panose="05000000000000000000" pitchFamily="2" charset="2"/>
              <a:buChar char="l"/>
            </a:pPr>
            <a:endParaRPr lang="en-US" altLang="ko-KR" sz="3600" dirty="0"/>
          </a:p>
          <a:p>
            <a:pPr marL="571500" indent="-571500">
              <a:buFont typeface="Wingdings" panose="05000000000000000000" pitchFamily="2" charset="2"/>
              <a:buChar char="l"/>
            </a:pPr>
            <a:r>
              <a:rPr lang="en-US" altLang="ko-KR" sz="3600" dirty="0"/>
              <a:t>There is no rule that a teacher has to follow the structure word for word, as long as he or she feels confident about the main points. As teacher in role, you give students the information they need and suggest or introduce the implications of that information.</a:t>
            </a:r>
          </a:p>
          <a:p>
            <a:pPr marL="571500" indent="-571500">
              <a:buFont typeface="Wingdings" panose="05000000000000000000" pitchFamily="2" charset="2"/>
              <a:buChar char="l"/>
            </a:pPr>
            <a:endParaRPr lang="en-US" altLang="ko-KR" sz="3600" dirty="0"/>
          </a:p>
          <a:p>
            <a:pPr marL="571500" indent="-571500">
              <a:buFont typeface="Wingdings" panose="05000000000000000000" pitchFamily="2" charset="2"/>
              <a:buChar char="l"/>
            </a:pPr>
            <a:r>
              <a:rPr lang="en-US" altLang="ko-KR" sz="3600" dirty="0"/>
              <a:t>When working in role, the less you say, the more your students are pressed into speech</a:t>
            </a:r>
            <a:r>
              <a:rPr lang="en-US" altLang="ko-KR" dirty="0"/>
              <a:t>. </a:t>
            </a:r>
          </a:p>
        </p:txBody>
      </p:sp>
      <p:sp>
        <p:nvSpPr>
          <p:cNvPr id="47" name="Text Placeholder 68"/>
          <p:cNvSpPr>
            <a:spLocks noGrp="1"/>
          </p:cNvSpPr>
          <p:nvPr>
            <p:ph type="body" sz="quarter" idx="39"/>
          </p:nvPr>
        </p:nvSpPr>
        <p:spPr>
          <a:xfrm>
            <a:off x="29955544" y="26779908"/>
            <a:ext cx="12801600" cy="4794204"/>
          </a:xfrm>
        </p:spPr>
        <p:txBody>
          <a:bodyPr/>
          <a:lstStyle/>
          <a:p>
            <a:pPr latinLnBrk="1"/>
            <a:endParaRPr lang="ko-KR" altLang="ko-KR" sz="3600" dirty="0"/>
          </a:p>
        </p:txBody>
      </p:sp>
      <p:sp>
        <p:nvSpPr>
          <p:cNvPr id="49" name="Text Placeholder 68"/>
          <p:cNvSpPr>
            <a:spLocks noGrp="1"/>
          </p:cNvSpPr>
          <p:nvPr>
            <p:ph type="body" sz="quarter" idx="39"/>
          </p:nvPr>
        </p:nvSpPr>
        <p:spPr>
          <a:xfrm>
            <a:off x="29892793" y="19727379"/>
            <a:ext cx="12801600" cy="4684010"/>
          </a:xfrm>
        </p:spPr>
        <p:txBody>
          <a:bodyPr/>
          <a:lstStyle/>
          <a:p>
            <a:pPr latinLnBrk="1"/>
            <a:r>
              <a:rPr lang="en-US" altLang="ko-KR" sz="3600" dirty="0" err="1"/>
              <a:t>McCaslin</a:t>
            </a:r>
            <a:r>
              <a:rPr lang="en-US" altLang="ko-KR" sz="3600" dirty="0"/>
              <a:t>, N. (1997). </a:t>
            </a:r>
            <a:r>
              <a:rPr lang="en-US" altLang="ko-KR" sz="3600" i="1" dirty="0"/>
              <a:t>Creative Drama in the Primary Grades: A Handbook for Teachers</a:t>
            </a:r>
            <a:r>
              <a:rPr lang="en-US" altLang="ko-KR" sz="3600" dirty="0"/>
              <a:t>. Studio City, CA: Players Press.</a:t>
            </a:r>
          </a:p>
          <a:p>
            <a:pPr latinLnBrk="1"/>
            <a:r>
              <a:rPr lang="en-US" altLang="ko-KR" sz="3600" dirty="0"/>
              <a:t> </a:t>
            </a:r>
            <a:endParaRPr lang="ko-KR" altLang="ko-KR" sz="3600" dirty="0"/>
          </a:p>
          <a:p>
            <a:pPr latinLnBrk="1"/>
            <a:r>
              <a:rPr lang="en-US" altLang="ko-KR" sz="3600" dirty="0"/>
              <a:t>Miller, C., &amp; Saxton, J. (2004). </a:t>
            </a:r>
            <a:r>
              <a:rPr lang="en-US" altLang="ko-KR" sz="3600" i="1" dirty="0"/>
              <a:t>Into the Story: Language in Action through Drama</a:t>
            </a:r>
            <a:r>
              <a:rPr lang="en-US" altLang="ko-KR" sz="3600" dirty="0"/>
              <a:t>. Portsmouth, NH: Heinemann. </a:t>
            </a:r>
          </a:p>
        </p:txBody>
      </p:sp>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391</Words>
  <Application>Microsoft Office PowerPoint</Application>
  <PresentationFormat>Custom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Wingdings</vt:lpstr>
      <vt:lpstr>Science Poster</vt:lpstr>
      <vt:lpstr>    Ready, Action! Explore ‘Story Drama’ and Have Fun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이쁜이 여진이</dc:creator>
  <cp:lastModifiedBy>George Whitehead</cp:lastModifiedBy>
  <cp:revision>58</cp:revision>
  <dcterms:created xsi:type="dcterms:W3CDTF">2013-01-20T21:20:28Z</dcterms:created>
  <dcterms:modified xsi:type="dcterms:W3CDTF">2019-02-18T06:52:59Z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