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8" r:id="rId2"/>
    <p:sldId id="304" r:id="rId3"/>
    <p:sldId id="307" r:id="rId4"/>
    <p:sldId id="312" r:id="rId5"/>
    <p:sldId id="310" r:id="rId6"/>
    <p:sldId id="308" r:id="rId7"/>
    <p:sldId id="309" r:id="rId8"/>
    <p:sldId id="311" r:id="rId9"/>
    <p:sldId id="306" r:id="rId10"/>
    <p:sldId id="305" r:id="rId1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188">
          <p15:clr>
            <a:srgbClr val="A4A3A4"/>
          </p15:clr>
        </p15:guide>
        <p15:guide id="3" orient="horz" pos="972">
          <p15:clr>
            <a:srgbClr val="A4A3A4"/>
          </p15:clr>
        </p15:guide>
        <p15:guide id="4" orient="horz" pos="756">
          <p15:clr>
            <a:srgbClr val="A4A3A4"/>
          </p15:clr>
        </p15:guide>
        <p15:guide id="5" orient="horz" pos="1080">
          <p15:clr>
            <a:srgbClr val="A4A3A4"/>
          </p15:clr>
        </p15:guide>
        <p15:guide id="6" orient="horz" pos="1404">
          <p15:clr>
            <a:srgbClr val="A4A3A4"/>
          </p15:clr>
        </p15:guide>
        <p15:guide id="7" orient="horz" pos="1296">
          <p15:clr>
            <a:srgbClr val="A4A3A4"/>
          </p15:clr>
        </p15:guide>
        <p15:guide id="8" orient="horz" pos="864">
          <p15:clr>
            <a:srgbClr val="A4A3A4"/>
          </p15:clr>
        </p15:guide>
        <p15:guide id="9" pos="2880">
          <p15:clr>
            <a:srgbClr val="A4A3A4"/>
          </p15:clr>
        </p15:guide>
        <p15:guide id="10" pos="1728">
          <p15:clr>
            <a:srgbClr val="A4A3A4"/>
          </p15:clr>
        </p15:guide>
        <p15:guide id="11" pos="721">
          <p15:clr>
            <a:srgbClr val="A4A3A4"/>
          </p15:clr>
        </p15:guide>
        <p15:guide id="12" pos="1144">
          <p15:clr>
            <a:srgbClr val="A4A3A4"/>
          </p15:clr>
        </p15:guide>
        <p15:guide id="13" pos="3455">
          <p15:clr>
            <a:srgbClr val="A4A3A4"/>
          </p15:clr>
        </p15:guide>
        <p15:guide id="14" pos="5184">
          <p15:clr>
            <a:srgbClr val="A4A3A4"/>
          </p15:clr>
        </p15:guide>
        <p15:guide id="15" pos="2305">
          <p15:clr>
            <a:srgbClr val="A4A3A4"/>
          </p15:clr>
        </p15:guide>
        <p15:guide id="16" pos="40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/>
    <p:restoredTop sz="94426"/>
  </p:normalViewPr>
  <p:slideViewPr>
    <p:cSldViewPr snapToObjects="1">
      <p:cViewPr varScale="1">
        <p:scale>
          <a:sx n="142" d="100"/>
          <a:sy n="142" d="100"/>
        </p:scale>
        <p:origin x="1140" y="120"/>
      </p:cViewPr>
      <p:guideLst>
        <p:guide orient="horz" pos="1620"/>
        <p:guide orient="horz" pos="1188"/>
        <p:guide orient="horz" pos="972"/>
        <p:guide orient="horz" pos="756"/>
        <p:guide orient="horz" pos="1080"/>
        <p:guide orient="horz" pos="1404"/>
        <p:guide orient="horz" pos="1296"/>
        <p:guide orient="horz" pos="864"/>
        <p:guide pos="2880"/>
        <p:guide pos="1728"/>
        <p:guide pos="721"/>
        <p:guide pos="1144"/>
        <p:guide pos="3455"/>
        <p:guide pos="5184"/>
        <p:guide pos="2305"/>
        <p:guide pos="4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100" d="100"/>
          <a:sy n="100" d="100"/>
        </p:scale>
        <p:origin x="-428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013E40-9ED3-8F42-8D0B-2462FA2C39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65E136-52A6-8B44-A245-F432945537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446526-0472-E34E-85DD-9A138E65C802}" type="datetime1">
              <a:rPr lang="en-US" altLang="en-US"/>
              <a:pPr>
                <a:defRPr/>
              </a:pPr>
              <a:t>10/11/2023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51795-217D-F947-9FAC-2B3AB40C1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A80203-7696-8E48-B853-EBB7ECAEEB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A675493-86A7-0443-A250-F5990D575D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09866D4-699C-F04B-89DF-1BBECC2D92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CF313D-5466-AD43-A0B4-A943DB13DA7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02A7651-D4D8-214B-B243-EE722F4A4429}" type="datetime1">
              <a:rPr lang="en-US" altLang="en-US"/>
              <a:pPr>
                <a:defRPr/>
              </a:pPr>
              <a:t>10/11/2023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7E3B544-965A-474E-BA9E-27F6CEBEC1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83591A6-FDEA-044A-AED5-E81A74301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710CB-DDAA-5B42-859A-8C097FE19C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9F16D-0A07-9645-902C-D14C0A0267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2C7129-0DD5-1D47-A01A-7DA0B8FCB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4F903DC3-61D9-854F-8467-41DC2BE96F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5DA0A50B-7E01-4B4C-A9D7-210D3FBDCA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80A63EA4-FBD3-E140-8E2A-70D538DF5F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81F061-CCC2-F249-BA0D-951E69AE798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2DC2044-4A08-E748-A06E-C2B27E5802F1}"/>
              </a:ext>
            </a:extLst>
          </p:cNvPr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2" descr="2014_logo_only_reverse.png">
            <a:extLst>
              <a:ext uri="{FF2B5EF4-FFF2-40B4-BE49-F238E27FC236}">
                <a16:creationId xmlns:a16="http://schemas.microsoft.com/office/drawing/2014/main" id="{51D12B78-8139-E644-BCC8-ACA6A44F82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2" y="3003798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2" y="3507855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00" b="1" i="0" kern="0" cap="none" spc="0" normalizeH="0" baseline="0">
                <a:solidFill>
                  <a:srgbClr val="0C2344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BBE2BB-0C57-3E4C-A753-F599012150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587" y="1141558"/>
            <a:ext cx="5438775" cy="157420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800"/>
              </a:lnSpc>
              <a:defRPr sz="3400" b="1">
                <a:solidFill>
                  <a:schemeClr val="accent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89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_2016_UBCStandard_Signature_ReverseRGB72.png">
            <a:extLst>
              <a:ext uri="{FF2B5EF4-FFF2-40B4-BE49-F238E27FC236}">
                <a16:creationId xmlns:a16="http://schemas.microsoft.com/office/drawing/2014/main" id="{F8600279-7B8A-0948-A22C-35CBB55BE2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443038"/>
            <a:ext cx="477043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16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BD2A977-3F56-1649-9B5C-932A97F88A8F}"/>
              </a:ext>
            </a:extLst>
          </p:cNvPr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9" name="Picture 3" descr="s4b282c2015.png">
            <a:extLst>
              <a:ext uri="{FF2B5EF4-FFF2-40B4-BE49-F238E27FC236}">
                <a16:creationId xmlns:a16="http://schemas.microsoft.com/office/drawing/2014/main" id="{BB57D411-10C3-9643-970C-A5D7BF1182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2" y="3003798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2" y="3507855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00" b="1" i="0" kern="0" cap="none" spc="0" normalizeH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2B14B-758E-084E-BA13-E6F328ACD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981" y="1145927"/>
            <a:ext cx="5409982" cy="156983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800"/>
              </a:lnSpc>
              <a:defRPr sz="3400" b="1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4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E32F5F1E-FA2C-CA40-B19B-422E4289F406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7A520048-3B01-6D4F-ABB1-62CF686C9F6C}" type="slidenum">
              <a:rPr lang="en-US" altLang="en-US" sz="900" smtClean="0">
                <a:solidFill>
                  <a:srgbClr val="FFFFFF"/>
                </a:solidFill>
                <a:latin typeface="Whitney Book" pitchFamily="2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FFFFFF"/>
              </a:solidFill>
              <a:latin typeface="Whitney Book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9BD8F2-58D7-1F4D-89C0-C1F5D61506A4}"/>
              </a:ext>
            </a:extLst>
          </p:cNvPr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2" descr="2014_logo_only_reverse.png">
            <a:extLst>
              <a:ext uri="{FF2B5EF4-FFF2-40B4-BE49-F238E27FC236}">
                <a16:creationId xmlns:a16="http://schemas.microsoft.com/office/drawing/2014/main" id="{B73D1A4D-E646-CF42-8E0B-1F50828E07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A8D1E7E-B601-3641-86D1-05CEAB683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14" y="1131887"/>
            <a:ext cx="7886700" cy="113188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449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>
            <a:extLst>
              <a:ext uri="{FF2B5EF4-FFF2-40B4-BE49-F238E27FC236}">
                <a16:creationId xmlns:a16="http://schemas.microsoft.com/office/drawing/2014/main" id="{14BB6FCE-4A9E-894D-AB47-568D04ADACB2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6DB20FED-9292-3648-9FE2-F2D73F362A8A}" type="slidenum">
              <a:rPr lang="en-US" altLang="en-US" sz="900" smtClean="0">
                <a:solidFill>
                  <a:srgbClr val="FFFFFF"/>
                </a:solidFill>
                <a:latin typeface="Whitney Book" pitchFamily="2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FFFFFF"/>
              </a:solidFill>
              <a:latin typeface="Whitney Book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E78170-6765-0340-9B9D-5B9076E22D52}"/>
              </a:ext>
            </a:extLst>
          </p:cNvPr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3" descr="s4b282c2015.png">
            <a:extLst>
              <a:ext uri="{FF2B5EF4-FFF2-40B4-BE49-F238E27FC236}">
                <a16:creationId xmlns:a16="http://schemas.microsoft.com/office/drawing/2014/main" id="{EB94A9BA-7D90-3545-ADCC-6B0E239A55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BE77B2-1725-364C-8919-4C5316024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87" y="1131888"/>
            <a:ext cx="5430376" cy="993775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200"/>
              </a:lnSpc>
              <a:defRPr sz="2800" b="1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7858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4b282c2015.png">
            <a:extLst>
              <a:ext uri="{FF2B5EF4-FFF2-40B4-BE49-F238E27FC236}">
                <a16:creationId xmlns:a16="http://schemas.microsoft.com/office/drawing/2014/main" id="{C5CC1297-7F58-3647-B3F1-062AA1D039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F2E0D4F-D434-DE43-A4CE-A7E215618088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31FA68E0-BB7B-CA40-9EFF-4BCD4E36FA24}" type="slidenum">
              <a:rPr lang="en-US" altLang="en-US" sz="900" smtClean="0"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cs typeface="Arial" panose="020B060402020202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C82551-CF7F-BB44-8DA7-7DB7D78F93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54" y="560541"/>
            <a:ext cx="7886700" cy="45171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100" b="1">
                <a:solidFill>
                  <a:schemeClr val="accent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034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14_logo_only_reverse.png">
            <a:extLst>
              <a:ext uri="{FF2B5EF4-FFF2-40B4-BE49-F238E27FC236}">
                <a16:creationId xmlns:a16="http://schemas.microsoft.com/office/drawing/2014/main" id="{3389ABEF-D5CE-EB4B-8DF1-04E7AB2AD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599D5D24-C50C-AA49-8E96-06282F592868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DA7EBE31-BD8B-4A46-AC67-62556815D290}" type="slidenum">
              <a:rPr lang="en-US" altLang="en-US" sz="900" smtClean="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BD4CC9-2B32-C947-A94E-1B7CE12D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54" y="555526"/>
            <a:ext cx="7886700" cy="432047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800"/>
              </a:lnSpc>
              <a:defRPr sz="2100" b="1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790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0627803E-7450-1D4D-B989-93375F8F75B2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8D9C2B68-88E0-EA42-B917-1B9578864DF1}" type="slidenum">
              <a:rPr lang="en-US" altLang="en-US" sz="900" smtClean="0"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cs typeface="Arial" panose="020B0604020202020204" pitchFamily="34" charset="0"/>
            </a:endParaRPr>
          </a:p>
        </p:txBody>
      </p:sp>
      <p:pic>
        <p:nvPicPr>
          <p:cNvPr id="5" name="Picture 3" descr="s4b282c2015.png">
            <a:extLst>
              <a:ext uri="{FF2B5EF4-FFF2-40B4-BE49-F238E27FC236}">
                <a16:creationId xmlns:a16="http://schemas.microsoft.com/office/drawing/2014/main" id="{04436965-BB52-7B4A-811E-356741803A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638" y="411510"/>
            <a:ext cx="3635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BA0920-9910-044C-A5F5-C875F126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55" y="411510"/>
            <a:ext cx="7908520" cy="62333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100"/>
              </a:lnSpc>
              <a:defRPr sz="2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775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E5C37F31-1A46-0E46-8716-80D112089A13}"/>
              </a:ext>
            </a:extLst>
          </p:cNvPr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fld id="{5FA2A49C-43B4-9148-A2E7-98A78CAA76EA}" type="slidenum">
              <a:rPr lang="en-US" altLang="en-US" sz="900" smtClean="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  <a:defRPr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2" descr="2014_logo_only_reverse.png">
            <a:extLst>
              <a:ext uri="{FF2B5EF4-FFF2-40B4-BE49-F238E27FC236}">
                <a16:creationId xmlns:a16="http://schemas.microsoft.com/office/drawing/2014/main" id="{78CBB9E3-1C1E-DE49-8310-5A5E2F385F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378247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301CE3-3085-B645-9614-A980B513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54" y="411510"/>
            <a:ext cx="7949470" cy="64807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100"/>
              </a:lnSpc>
              <a:defRPr sz="2100" b="1">
                <a:solidFill>
                  <a:schemeClr val="tx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928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BC_2016_Signature_Wide_282.png">
            <a:extLst>
              <a:ext uri="{FF2B5EF4-FFF2-40B4-BE49-F238E27FC236}">
                <a16:creationId xmlns:a16="http://schemas.microsoft.com/office/drawing/2014/main" id="{33DD662E-8631-024E-8FE3-BD3FF7284D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439863"/>
            <a:ext cx="477043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76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988" r:id="rId1"/>
    <p:sldLayoutId id="2147484989" r:id="rId2"/>
    <p:sldLayoutId id="2147484990" r:id="rId3"/>
    <p:sldLayoutId id="2147484991" r:id="rId4"/>
    <p:sldLayoutId id="2147484992" r:id="rId5"/>
    <p:sldLayoutId id="2147484993" r:id="rId6"/>
    <p:sldLayoutId id="2147484994" r:id="rId7"/>
    <p:sldLayoutId id="2147484995" r:id="rId8"/>
    <p:sldLayoutId id="2147484996" r:id="rId9"/>
    <p:sldLayoutId id="2147484997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2">
            <a:extLst>
              <a:ext uri="{FF2B5EF4-FFF2-40B4-BE49-F238E27FC236}">
                <a16:creationId xmlns:a16="http://schemas.microsoft.com/office/drawing/2014/main" id="{C4C58EDA-D16B-8A4C-B190-E553CDC14B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Exploring your “possible selves” as a teacher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A54226B-EF20-D14A-B8F8-DC080C45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100" dirty="0">
                <a:ea typeface="ＭＳ Ｐゴシック" charset="-128"/>
              </a:rPr>
              <a:t>Self-Reflection: Getting Situated</a:t>
            </a:r>
            <a:br>
              <a:rPr lang="en-US" spc="100" dirty="0">
                <a:ea typeface="ＭＳ Ｐゴシック" charset="-128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B6012-2F14-4E16-8D92-5C713E56A9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54" y="1342143"/>
            <a:ext cx="5501198" cy="298799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Possible selves represent </a:t>
            </a:r>
            <a:r>
              <a:rPr lang="en-US" b="1" i="1" u="sng" dirty="0"/>
              <a:t>individuals' ideas of what they might become, what they would like to become, and what they are afraid of becoming</a:t>
            </a:r>
            <a:r>
              <a:rPr lang="en-US" dirty="0"/>
              <a:t>, and thus provide a conceptual </a:t>
            </a:r>
            <a:r>
              <a:rPr lang="en-US" b="1" dirty="0"/>
              <a:t>link between cognition and motivation</a:t>
            </a:r>
            <a:r>
              <a:rPr lang="en-U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Possible selves are </a:t>
            </a:r>
            <a:r>
              <a:rPr lang="en-US" b="1" dirty="0"/>
              <a:t>important</a:t>
            </a:r>
            <a:r>
              <a:rPr lang="en-US" dirty="0"/>
              <a:t>, first, because </a:t>
            </a:r>
            <a:r>
              <a:rPr lang="en-US" b="1" dirty="0"/>
              <a:t>they function as incentives for future behavior</a:t>
            </a:r>
            <a:r>
              <a:rPr lang="en-US" dirty="0"/>
              <a:t> (i.e., they are selves to be approached or avoided) and second, because they </a:t>
            </a:r>
            <a:r>
              <a:rPr lang="en-US" b="1" dirty="0"/>
              <a:t>provide an evaluative and interpretive context for the current view of self</a:t>
            </a:r>
            <a:r>
              <a:rPr lang="en-US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64BE448-10C9-0C44-9903-8D1ADB25D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7C8"/>
                </a:solidFill>
                <a:ea typeface="ＭＳ Ｐゴシック" charset="-128"/>
              </a:rPr>
              <a:t>What are “possible selves”?</a:t>
            </a:r>
            <a:br>
              <a:rPr lang="en-US" dirty="0">
                <a:solidFill>
                  <a:srgbClr val="0077C8"/>
                </a:solidFill>
                <a:ea typeface="ＭＳ Ｐゴシック" charset="-128"/>
              </a:rPr>
            </a:b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8D222F-E4F9-7A03-3302-573EF5BF4C51}"/>
              </a:ext>
            </a:extLst>
          </p:cNvPr>
          <p:cNvSpPr txBox="1"/>
          <p:nvPr/>
        </p:nvSpPr>
        <p:spPr>
          <a:xfrm>
            <a:off x="539552" y="4563666"/>
            <a:ext cx="71642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Markus, H., &amp; </a:t>
            </a:r>
            <a:r>
              <a:rPr lang="en-US" sz="1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Nurius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P. (1986). Possible selves.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American psychologist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0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41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(9), 954.</a:t>
            </a:r>
            <a:endParaRPr lang="en-US" sz="1000" dirty="0"/>
          </a:p>
        </p:txBody>
      </p:sp>
      <p:pic>
        <p:nvPicPr>
          <p:cNvPr id="1026" name="Picture 2" descr="Social Sciences | Free Full-Text | Using the Lens of 'Possible Selves' to  Explore Access to Higher Education: A New Conceptual Model for Practice,  Policy, and Research">
            <a:extLst>
              <a:ext uri="{FF2B5EF4-FFF2-40B4-BE49-F238E27FC236}">
                <a16:creationId xmlns:a16="http://schemas.microsoft.com/office/drawing/2014/main" id="{5F37AFC7-4348-B68E-235E-6392469CF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55726"/>
            <a:ext cx="259228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42A06C-B26C-DA18-84C3-CAAA102E7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Reflecting on your “selves”</a:t>
            </a:r>
          </a:p>
        </p:txBody>
      </p:sp>
    </p:spTree>
    <p:extLst>
      <p:ext uri="{BB962C8B-B14F-4D97-AF65-F5344CB8AC3E}">
        <p14:creationId xmlns:p14="http://schemas.microsoft.com/office/powerpoint/2010/main" val="43036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D0246-B638-AAAB-E4B2-F76952D121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With your group make a list of things you really like and dislike about your current job.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99EBD-DFFF-D834-4EE0-E7F53A07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	</a:t>
            </a:r>
          </a:p>
        </p:txBody>
      </p:sp>
      <p:pic>
        <p:nvPicPr>
          <p:cNvPr id="5122" name="Picture 2" descr="Thumbs up Thumbs Down - HIP Books">
            <a:extLst>
              <a:ext uri="{FF2B5EF4-FFF2-40B4-BE49-F238E27FC236}">
                <a16:creationId xmlns:a16="http://schemas.microsoft.com/office/drawing/2014/main" id="{3031C18F-AD74-BCB6-7887-D3513DB2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671" y="2139702"/>
            <a:ext cx="3953331" cy="215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98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C8430-F3BE-68A5-380A-AA1D444F3D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E47F6E-1E71-2A73-EE79-C2A13480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teaching “selves”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3828D5F-75F6-BE95-625A-5661BEC352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292976"/>
              </p:ext>
            </p:extLst>
          </p:nvPr>
        </p:nvGraphicFramePr>
        <p:xfrm>
          <a:off x="438954" y="1131888"/>
          <a:ext cx="7661439" cy="3888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813">
                  <a:extLst>
                    <a:ext uri="{9D8B030D-6E8A-4147-A177-3AD203B41FA5}">
                      <a16:colId xmlns:a16="http://schemas.microsoft.com/office/drawing/2014/main" val="3867669538"/>
                    </a:ext>
                  </a:extLst>
                </a:gridCol>
                <a:gridCol w="2553813">
                  <a:extLst>
                    <a:ext uri="{9D8B030D-6E8A-4147-A177-3AD203B41FA5}">
                      <a16:colId xmlns:a16="http://schemas.microsoft.com/office/drawing/2014/main" val="395771928"/>
                    </a:ext>
                  </a:extLst>
                </a:gridCol>
                <a:gridCol w="2553813">
                  <a:extLst>
                    <a:ext uri="{9D8B030D-6E8A-4147-A177-3AD203B41FA5}">
                      <a16:colId xmlns:a16="http://schemas.microsoft.com/office/drawing/2014/main" val="4099992185"/>
                    </a:ext>
                  </a:extLst>
                </a:gridCol>
              </a:tblGrid>
              <a:tr h="3996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 teacher I am 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 teacher I fear of becoming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My ideal teaching 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993963"/>
                  </a:ext>
                </a:extLst>
              </a:tr>
              <a:tr h="34884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926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58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C212C-5DD3-78C2-3BDB-4D8F3AB328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6653326" cy="3672110"/>
          </a:xfrm>
        </p:spPr>
        <p:txBody>
          <a:bodyPr/>
          <a:lstStyle/>
          <a:p>
            <a:r>
              <a:rPr lang="en-US" b="0" i="0" dirty="0">
                <a:effectLst/>
                <a:latin typeface="Segoe UI Historic" panose="020B0502040204020203" pitchFamily="34" charset="0"/>
              </a:rPr>
              <a:t>Describe </a:t>
            </a:r>
            <a:r>
              <a:rPr lang="en-US" b="1" i="0" dirty="0">
                <a:effectLst/>
                <a:latin typeface="Segoe UI Historic" panose="020B0502040204020203" pitchFamily="34" charset="0"/>
              </a:rPr>
              <a:t>in detail </a:t>
            </a:r>
            <a:r>
              <a:rPr lang="en-US" b="0" i="0" dirty="0">
                <a:effectLst/>
                <a:latin typeface="Segoe UI Historic" panose="020B0502040204020203" pitchFamily="34" charset="0"/>
              </a:rPr>
              <a:t>the kind of teacher you are right now. </a:t>
            </a:r>
          </a:p>
          <a:p>
            <a:endParaRPr lang="en-US" dirty="0">
              <a:latin typeface="Segoe UI Historic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Segoe UI Historic" panose="020B0502040204020203" pitchFamily="34" charset="0"/>
              </a:rPr>
              <a:t>What are your current strengths and limitations?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Segoe UI Historic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Segoe UI Historic" panose="020B0502040204020203" pitchFamily="34" charset="0"/>
              </a:rPr>
              <a:t>How do you conduct your classes?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Segoe UI Historic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Segoe UI Historic" panose="020B0502040204020203" pitchFamily="34" charset="0"/>
              </a:rPr>
              <a:t>How do you and your students feel when you conduct your classes?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Segoe UI Historic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Segoe UI Historic" panose="020B0502040204020203" pitchFamily="34" charset="0"/>
              </a:rPr>
              <a:t>How do you feel about your teaching overall? Are you the teacher you want to be or wanted to be when you started teaching English? Why or why not?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dirty="0">
              <a:effectLst/>
              <a:latin typeface="Segoe UI Historic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Segoe UI Historic" panose="020B0502040204020203" pitchFamily="34" charset="0"/>
              </a:rPr>
              <a:t>How does your teaching context impact the teacher you are right now? </a:t>
            </a:r>
            <a:endParaRPr lang="en-US" sz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6ACE4B-5788-9F3D-6590-89462C70E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teacher I am now</a:t>
            </a:r>
          </a:p>
        </p:txBody>
      </p:sp>
      <p:pic>
        <p:nvPicPr>
          <p:cNvPr id="2052" name="Picture 4" descr="Cartoon Stickman Business Or Teacher Represented By Presentation. Stick  Figure Man Or Businessman Pointing At A Board. Training Class, Meeting  Presentation Icon Or Pictogram. Student Idea. Royalty Free SVG, Cliparts,  Vectors, and">
            <a:extLst>
              <a:ext uri="{FF2B5EF4-FFF2-40B4-BE49-F238E27FC236}">
                <a16:creationId xmlns:a16="http://schemas.microsoft.com/office/drawing/2014/main" id="{4DBE0239-0CDE-9CAA-E647-BE14548C2E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40" r="50000" b="24800"/>
          <a:stretch/>
        </p:blipFill>
        <p:spPr bwMode="auto">
          <a:xfrm>
            <a:off x="7406752" y="1995686"/>
            <a:ext cx="1728192" cy="185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40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E6E3C3-9F7F-7D00-3BC2-022E7CA6BE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Segoe UI Historic" panose="020B0502040204020203" pitchFamily="34" charset="0"/>
              </a:rPr>
              <a:t>Describe </a:t>
            </a:r>
            <a:r>
              <a:rPr lang="en-US" b="1" u="sng" dirty="0">
                <a:effectLst/>
                <a:latin typeface="Segoe UI Historic" panose="020B0502040204020203" pitchFamily="34" charset="0"/>
              </a:rPr>
              <a:t>in detail </a:t>
            </a:r>
            <a:r>
              <a:rPr lang="en-US" b="0" i="0" dirty="0">
                <a:effectLst/>
                <a:latin typeface="Segoe UI Historic" panose="020B0502040204020203" pitchFamily="34" charset="0"/>
              </a:rPr>
              <a:t>the kind of teacher you fear becoming and want to avoid.</a:t>
            </a:r>
          </a:p>
          <a:p>
            <a:endParaRPr lang="en-US" dirty="0">
              <a:latin typeface="Segoe UI Historic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Segoe UI Historic" panose="020B0502040204020203" pitchFamily="34" charset="0"/>
              </a:rPr>
              <a:t>Think about how you don’t want to feel or act as well as how you don’t want your students to feel or act.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Segoe UI Historic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dirty="0">
                <a:effectLst/>
                <a:latin typeface="Segoe UI Historic" panose="020B0502040204020203" pitchFamily="34" charset="0"/>
              </a:rPr>
              <a:t>Why do you fear becoming this teacher? Why do you want to avoid becoming like this?</a:t>
            </a:r>
          </a:p>
          <a:p>
            <a:endParaRPr lang="en-US" dirty="0">
              <a:latin typeface="Segoe UI Historic" panose="020B0502040204020203" pitchFamily="34" charset="0"/>
            </a:endParaRPr>
          </a:p>
          <a:p>
            <a:r>
              <a:rPr lang="en-US" b="0" i="0" dirty="0">
                <a:effectLst/>
                <a:latin typeface="Segoe UI Historic" panose="020B0502040204020203" pitchFamily="34" charset="0"/>
              </a:rPr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C3113E-5E83-F35A-40C9-53A94CE8A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teacher I fear becoming</a:t>
            </a:r>
          </a:p>
        </p:txBody>
      </p:sp>
      <p:pic>
        <p:nvPicPr>
          <p:cNvPr id="3076" name="Picture 4" descr="Tired Woman Covered Her Face With Hands Stock Illustration - Download Image  Now - Crying, Women, Computer - iStock">
            <a:extLst>
              <a:ext uri="{FF2B5EF4-FFF2-40B4-BE49-F238E27FC236}">
                <a16:creationId xmlns:a16="http://schemas.microsoft.com/office/drawing/2014/main" id="{A05378FE-8B92-D073-D7A0-05310A61A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9" y="3390867"/>
            <a:ext cx="2805139" cy="168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emale Teacher Yelling At Classroom , Vector Cartoon Stick Figure  Illustration Royalty Free SVG, Cliparts, Vectors, and Stock Illustration.  Image 195552556.">
            <a:extLst>
              <a:ext uri="{FF2B5EF4-FFF2-40B4-BE49-F238E27FC236}">
                <a16:creationId xmlns:a16="http://schemas.microsoft.com/office/drawing/2014/main" id="{439B4C84-F643-960A-2B0E-332E88C1B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876" y="3490092"/>
            <a:ext cx="2555889" cy="164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Sleeping student coloring pages - Hellokids.com">
            <a:extLst>
              <a:ext uri="{FF2B5EF4-FFF2-40B4-BE49-F238E27FC236}">
                <a16:creationId xmlns:a16="http://schemas.microsoft.com/office/drawing/2014/main" id="{FB918E45-CFC1-3228-1929-943513BABE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398"/>
          <a:stretch/>
        </p:blipFill>
        <p:spPr bwMode="auto">
          <a:xfrm>
            <a:off x="5309220" y="3497773"/>
            <a:ext cx="2727400" cy="157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36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E6E3C3-9F7F-7D00-3BC2-022E7CA6BE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Segoe UI Historic" panose="020B0502040204020203" pitchFamily="34" charset="0"/>
              </a:rPr>
              <a:t>Describe </a:t>
            </a:r>
            <a:r>
              <a:rPr lang="en-US" b="1" i="0" u="sng" dirty="0">
                <a:effectLst/>
                <a:latin typeface="Segoe UI Historic" panose="020B0502040204020203" pitchFamily="34" charset="0"/>
              </a:rPr>
              <a:t>in detail </a:t>
            </a:r>
            <a:r>
              <a:rPr lang="en-US" b="0" i="0" dirty="0">
                <a:effectLst/>
                <a:latin typeface="Segoe UI Historic" panose="020B0502040204020203" pitchFamily="34" charset="0"/>
              </a:rPr>
              <a:t>the kind of teacher you want to be in the future.</a:t>
            </a:r>
          </a:p>
          <a:p>
            <a:endParaRPr lang="en-US" dirty="0">
              <a:latin typeface="Segoe UI Historic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egoe UI Historic" panose="020B0502040204020203" pitchFamily="34" charset="0"/>
              </a:rPr>
              <a:t>What kind of classes do you want to provide?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 Historic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egoe UI Historic" panose="020B0502040204020203" pitchFamily="34" charset="0"/>
              </a:rPr>
              <a:t>What kind of knowledge, skills, and abilities do you want to possess?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 Historic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egoe UI Historic" panose="020B0502040204020203" pitchFamily="34" charset="0"/>
              </a:rPr>
              <a:t>How do you want to feel and act?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 Historic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Segoe UI Historic" panose="020B0502040204020203" pitchFamily="34" charset="0"/>
              </a:rPr>
              <a:t>How do you want your students to feel and act?</a:t>
            </a:r>
          </a:p>
          <a:p>
            <a:endParaRPr lang="en-US" dirty="0">
              <a:latin typeface="Segoe UI Historic" panose="020B0502040204020203" pitchFamily="34" charset="0"/>
            </a:endParaRPr>
          </a:p>
          <a:p>
            <a:r>
              <a:rPr lang="en-US" b="0" i="0" dirty="0">
                <a:effectLst/>
                <a:latin typeface="Segoe UI Historic" panose="020B0502040204020203" pitchFamily="34" charset="0"/>
              </a:rPr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C3113E-5E83-F35A-40C9-53A94CE8A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ideal teaching self</a:t>
            </a:r>
          </a:p>
        </p:txBody>
      </p:sp>
      <p:pic>
        <p:nvPicPr>
          <p:cNvPr id="4098" name="Picture 2" descr="Download Superhero, Super Hero, Cape. Royalty-Free Vector Graphic - Pixabay">
            <a:extLst>
              <a:ext uri="{FF2B5EF4-FFF2-40B4-BE49-F238E27FC236}">
                <a16:creationId xmlns:a16="http://schemas.microsoft.com/office/drawing/2014/main" id="{1C685D6D-F4AB-D48D-90FB-F82CAFEB4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63838"/>
            <a:ext cx="2111896" cy="140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93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968A7F-A898-13AA-92AF-6329C5E8C9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some things you can do to get closer to your ideal self?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What actions can you take to improve the current areas of weakness you have in your teaching?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How can you overcome current obstacles in your teaching context that stand in your way of reaching your ideal self?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How can you avoid your feared self?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A1A4F2-27D4-1636-9374-E2E1E231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</a:t>
            </a:r>
          </a:p>
        </p:txBody>
      </p:sp>
      <p:pic>
        <p:nvPicPr>
          <p:cNvPr id="6" name="Picture 2" descr="Download Superhero, Super Hero, Cape. Royalty-Free Vector Graphic - Pixabay">
            <a:extLst>
              <a:ext uri="{FF2B5EF4-FFF2-40B4-BE49-F238E27FC236}">
                <a16:creationId xmlns:a16="http://schemas.microsoft.com/office/drawing/2014/main" id="{4188A9FB-9C85-5376-B883-49A6C3EEC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295" y="3815374"/>
            <a:ext cx="1648906" cy="122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artoon Stickman Business Or Teacher Represented By Presentation. Stick  Figure Man Or Businessman Pointing At A Board. Training Class, Meeting  Presentation Icon Or Pictogram. Student Idea. Royalty Free SVG, Cliparts,  Vectors, and">
            <a:extLst>
              <a:ext uri="{FF2B5EF4-FFF2-40B4-BE49-F238E27FC236}">
                <a16:creationId xmlns:a16="http://schemas.microsoft.com/office/drawing/2014/main" id="{002CE7DA-F78F-2619-6473-B2F3D4688C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40" r="50000" b="24800"/>
          <a:stretch/>
        </p:blipFill>
        <p:spPr bwMode="auto">
          <a:xfrm>
            <a:off x="2237160" y="3578401"/>
            <a:ext cx="1224136" cy="14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Tired Woman Covered Her Face With Hands Stock Illustration - Download Image  Now - Crying, Women, Computer - iStock">
            <a:extLst>
              <a:ext uri="{FF2B5EF4-FFF2-40B4-BE49-F238E27FC236}">
                <a16:creationId xmlns:a16="http://schemas.microsoft.com/office/drawing/2014/main" id="{B3D76F82-B9CA-E3C9-1E80-FE0122F10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558" y="3688317"/>
            <a:ext cx="1986973" cy="132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4687656E-A16B-65B8-3A42-853D236740FE}"/>
              </a:ext>
            </a:extLst>
          </p:cNvPr>
          <p:cNvSpPr/>
          <p:nvPr/>
        </p:nvSpPr>
        <p:spPr>
          <a:xfrm>
            <a:off x="2700137" y="3195905"/>
            <a:ext cx="4386487" cy="492412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08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BC Brand 1">
      <a:dk1>
        <a:srgbClr val="002040"/>
      </a:dk1>
      <a:lt1>
        <a:sysClr val="window" lastClr="FFFFFF"/>
      </a:lt1>
      <a:dk2>
        <a:srgbClr val="486B7F"/>
      </a:dk2>
      <a:lt2>
        <a:srgbClr val="EEECE1"/>
      </a:lt2>
      <a:accent1>
        <a:srgbClr val="002040"/>
      </a:accent1>
      <a:accent2>
        <a:srgbClr val="2E526B"/>
      </a:accent2>
      <a:accent3>
        <a:srgbClr val="6A8999"/>
      </a:accent3>
      <a:accent4>
        <a:srgbClr val="A7B9C1"/>
      </a:accent4>
      <a:accent5>
        <a:srgbClr val="BECBD0"/>
      </a:accent5>
      <a:accent6>
        <a:srgbClr val="D0DCD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6276</TotalTime>
  <Words>457</Words>
  <Application>Microsoft Office PowerPoint</Application>
  <PresentationFormat>On-screen Show (16:9)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Whitney Book</vt:lpstr>
      <vt:lpstr>Arial</vt:lpstr>
      <vt:lpstr>Calibri</vt:lpstr>
      <vt:lpstr>Segoe UI Historic</vt:lpstr>
      <vt:lpstr>Office Theme</vt:lpstr>
      <vt:lpstr>Self-Reflection: Getting Situated </vt:lpstr>
      <vt:lpstr>What are “possible selves”? </vt:lpstr>
      <vt:lpstr>Reflecting on your “selves”</vt:lpstr>
      <vt:lpstr>Warm-up </vt:lpstr>
      <vt:lpstr>Your teaching “selves”</vt:lpstr>
      <vt:lpstr>The teacher I am now</vt:lpstr>
      <vt:lpstr>The teacher I fear becoming</vt:lpstr>
      <vt:lpstr>My ideal teaching self</vt:lpstr>
      <vt:lpstr>Action plan</vt:lpstr>
      <vt:lpstr>PowerPoint Presentation</vt:lpstr>
    </vt:vector>
  </TitlesOfParts>
  <Manager/>
  <Company>UBC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UBC Powerpoint template (text)</dc:title>
  <dc:subject/>
  <dc:creator/>
  <cp:keywords/>
  <dc:description/>
  <cp:lastModifiedBy>George E. K. Whitehead</cp:lastModifiedBy>
  <cp:revision>268</cp:revision>
  <cp:lastPrinted>2016-07-11T18:15:24Z</cp:lastPrinted>
  <dcterms:created xsi:type="dcterms:W3CDTF">2010-06-15T20:07:28Z</dcterms:created>
  <dcterms:modified xsi:type="dcterms:W3CDTF">2023-10-12T00:29:37Z</dcterms:modified>
  <cp:category/>
</cp:coreProperties>
</file>