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4" r:id="rId2"/>
    <p:sldId id="286" r:id="rId3"/>
    <p:sldId id="275" r:id="rId4"/>
    <p:sldId id="282" r:id="rId5"/>
    <p:sldId id="268" r:id="rId6"/>
    <p:sldId id="280" r:id="rId7"/>
    <p:sldId id="284" r:id="rId8"/>
    <p:sldId id="289" r:id="rId9"/>
    <p:sldId id="292" r:id="rId10"/>
    <p:sldId id="264" r:id="rId11"/>
    <p:sldId id="265" r:id="rId12"/>
    <p:sldId id="266" r:id="rId13"/>
    <p:sldId id="267" r:id="rId14"/>
    <p:sldId id="272" r:id="rId15"/>
    <p:sldId id="285" r:id="rId16"/>
    <p:sldId id="290" r:id="rId17"/>
    <p:sldId id="291" r:id="rId18"/>
    <p:sldId id="297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10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60"/>
  </p:normalViewPr>
  <p:slideViewPr>
    <p:cSldViewPr>
      <p:cViewPr>
        <p:scale>
          <a:sx n="75" d="100"/>
          <a:sy n="75" d="100"/>
        </p:scale>
        <p:origin x="-1248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6EDF-C8A2-4C7A-8D07-CAD86433CAC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6A65-360F-4084-A0C1-120794AA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3A535B3-131B-4072-9339-E76A56ED39D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6781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http://whatteachersdo.files.wordpress.com/2011/10/groeningcartoon.jpg"/>
          <p:cNvPicPr>
            <a:picLocks noChangeAspect="1" noChangeArrowheads="1"/>
          </p:cNvPicPr>
          <p:nvPr/>
        </p:nvPicPr>
        <p:blipFill>
          <a:blip r:embed="rId2" cstate="print"/>
          <a:srcRect l="2751" t="2136" r="1963" b="2798"/>
          <a:stretch>
            <a:fillRect/>
          </a:stretch>
        </p:blipFill>
        <p:spPr bwMode="auto">
          <a:xfrm>
            <a:off x="-211093" y="32208"/>
            <a:ext cx="7983493" cy="6825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6" y="0"/>
            <a:ext cx="3359646" cy="2633221"/>
          </a:xfrm>
          <a:solidFill>
            <a:schemeClr val="tx1">
              <a:alpha val="73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Positive Classroom Management Techniques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Attention Grabbing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 the beginning of the semester, it may be helpful to agree upon a certain attention grabbing signal. This will save the teacher from wasting time by yelling, screaming and/or hitting things.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Technique tips: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Repetition is necessary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Continue and increase until all students are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paying attention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thinking should be required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elainefogel.net/wp-content/uploads/2011/12/Guy-with-signs-getting-atten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34871"/>
            <a:ext cx="3122613" cy="3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Action</a:t>
            </a:r>
          </a:p>
          <a:p>
            <a:pPr marL="868680" lvl="3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Type 1:      I SAY - YOU DO!</a:t>
            </a:r>
          </a:p>
          <a:p>
            <a:pPr marL="868680" lvl="3" indent="0">
              <a:buNone/>
            </a:pPr>
            <a:r>
              <a:rPr lang="en-CA" sz="2000" dirty="0" smtClean="0">
                <a:solidFill>
                  <a:schemeClr val="tx1"/>
                </a:solidFill>
              </a:rPr>
              <a:t>Type 2:      I DO - YOU SAY!</a:t>
            </a:r>
          </a:p>
          <a:p>
            <a:pPr marL="868680" lvl="3" indent="0">
              <a:buNone/>
            </a:pPr>
            <a:r>
              <a:rPr lang="en-CA" sz="2000" dirty="0" smtClean="0">
                <a:solidFill>
                  <a:schemeClr val="tx1"/>
                </a:solidFill>
              </a:rPr>
              <a:t>Type 3:      I DO - YOU DO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staceintexas.files.wordpress.com/2013/11/call-to-action-social-media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09" y="3886200"/>
            <a:ext cx="4953000" cy="25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Verbal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CA" sz="2000" dirty="0" smtClean="0">
                <a:solidFill>
                  <a:schemeClr val="tx1"/>
                </a:solidFill>
              </a:rPr>
              <a:t>I SAY - YOU SAY,</a:t>
            </a:r>
            <a:br>
              <a:rPr lang="en-CA" sz="2000" dirty="0" smtClean="0">
                <a:solidFill>
                  <a:schemeClr val="tx1"/>
                </a:solidFill>
              </a:rPr>
            </a:br>
            <a:r>
              <a:rPr lang="en-CA" sz="2000" dirty="0" smtClean="0">
                <a:solidFill>
                  <a:schemeClr val="tx1"/>
                </a:solidFill>
              </a:rPr>
              <a:t>	I SAY </a:t>
            </a:r>
            <a:r>
              <a:rPr lang="en-CA" sz="2000" dirty="0" err="1" smtClean="0">
                <a:solidFill>
                  <a:schemeClr val="tx1"/>
                </a:solidFill>
              </a:rPr>
              <a:t>SAY</a:t>
            </a:r>
            <a:r>
              <a:rPr lang="en-CA" sz="2000" dirty="0" smtClean="0">
                <a:solidFill>
                  <a:schemeClr val="tx1"/>
                </a:solidFill>
              </a:rPr>
              <a:t> - YOU SAY </a:t>
            </a:r>
            <a:r>
              <a:rPr lang="en-CA" sz="2000" dirty="0" err="1" smtClean="0">
                <a:solidFill>
                  <a:schemeClr val="tx1"/>
                </a:solidFill>
              </a:rPr>
              <a:t>SAY</a:t>
            </a:r>
            <a:endParaRPr lang="en-CA" sz="2000" dirty="0" smtClean="0">
              <a:solidFill>
                <a:schemeClr val="tx1"/>
              </a:solidFill>
            </a:endParaRPr>
          </a:p>
          <a:p>
            <a:pPr lvl="3"/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&gt;&gt;These techniques require repetition and intonation&lt;&lt;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00.edu-cdn.com/files/static/wiley/0071621318/speed-sound-timing-echo-school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"/>
          <a:stretch/>
        </p:blipFill>
        <p:spPr bwMode="auto">
          <a:xfrm>
            <a:off x="5334000" y="1143001"/>
            <a:ext cx="3508065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Signal (gesture, lights, silence, sound)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I DO A SIGN - YOU DO THE SIGN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CA" sz="2000" dirty="0" smtClean="0">
                <a:solidFill>
                  <a:schemeClr val="tx1"/>
                </a:solidFill>
              </a:rPr>
              <a:t>I DO A SIGN -  YOU BE QUIET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Teacher raises their hand in the air </a:t>
            </a:r>
            <a:r>
              <a:rPr lang="en-US" sz="16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chemeClr val="tx1"/>
                </a:solidFill>
              </a:rPr>
              <a:t> Students notice and also raise their hands until all students have their hands raised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Teacher turns the lights off and waits for silence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Teacher is silent signaling for the students to be silent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Sound to signal for attention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clipartbest.com/cliparts/aTe/xAz/aTexAz6T4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733800" cy="24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Making promises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If you do A I’ll do B.. Deal or no deal?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you work hard for another 5 minutes we can take a break.. Deal or no deal?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If I do A, do you promise to do B?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we play a game now, do you promise to work hard for the rest of class?</a:t>
            </a: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Limited </a:t>
            </a:r>
            <a:r>
              <a:rPr lang="en-US" b="1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can do A or B… Which one do you want to do?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Both choices solve the issue at hand without threatening.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SITUATION: A student is playing with their phone during class.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Good Example: </a:t>
            </a:r>
            <a:r>
              <a:rPr lang="en-CA" i="1" dirty="0" smtClean="0">
                <a:solidFill>
                  <a:schemeClr val="tx1"/>
                </a:solidFill>
              </a:rPr>
              <a:t/>
            </a:r>
            <a:br>
              <a:rPr lang="en-CA" i="1" dirty="0" smtClean="0">
                <a:solidFill>
                  <a:schemeClr val="tx1"/>
                </a:solidFill>
              </a:rPr>
            </a:br>
            <a:r>
              <a:rPr lang="en-CA" i="1" dirty="0" smtClean="0">
                <a:solidFill>
                  <a:schemeClr val="tx1"/>
                </a:solidFill>
              </a:rPr>
              <a:t>You </a:t>
            </a:r>
            <a:r>
              <a:rPr lang="en-CA" i="1" dirty="0">
                <a:solidFill>
                  <a:schemeClr val="tx1"/>
                </a:solidFill>
              </a:rPr>
              <a:t>can stop playing with your phone or you can give it to me…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which one do you want to </a:t>
            </a:r>
            <a:r>
              <a:rPr lang="en-CA" i="1" dirty="0" smtClean="0">
                <a:solidFill>
                  <a:schemeClr val="tx1"/>
                </a:solidFill>
              </a:rPr>
              <a:t>do?</a:t>
            </a:r>
          </a:p>
          <a:p>
            <a:pPr lvl="1"/>
            <a:endParaRPr lang="en-CA" i="1" dirty="0">
              <a:solidFill>
                <a:schemeClr val="tx1"/>
              </a:solidFill>
            </a:endParaRPr>
          </a:p>
          <a:p>
            <a:pPr lvl="1"/>
            <a:r>
              <a:rPr lang="en-CA" dirty="0">
                <a:solidFill>
                  <a:schemeClr val="tx1"/>
                </a:solidFill>
              </a:rPr>
              <a:t>Bad </a:t>
            </a:r>
            <a:r>
              <a:rPr lang="en-CA" dirty="0" smtClean="0">
                <a:solidFill>
                  <a:schemeClr val="tx1"/>
                </a:solidFill>
              </a:rPr>
              <a:t>Example: </a:t>
            </a:r>
            <a:r>
              <a:rPr lang="en-CA" i="1" dirty="0" smtClean="0">
                <a:solidFill>
                  <a:schemeClr val="tx1"/>
                </a:solidFill>
              </a:rPr>
              <a:t/>
            </a:r>
            <a:br>
              <a:rPr lang="en-CA" i="1" dirty="0" smtClean="0">
                <a:solidFill>
                  <a:schemeClr val="tx1"/>
                </a:solidFill>
              </a:rPr>
            </a:br>
            <a:r>
              <a:rPr lang="en-CA" i="1" dirty="0" smtClean="0">
                <a:solidFill>
                  <a:schemeClr val="tx1"/>
                </a:solidFill>
              </a:rPr>
              <a:t>You </a:t>
            </a:r>
            <a:r>
              <a:rPr lang="en-CA" i="1" dirty="0">
                <a:solidFill>
                  <a:schemeClr val="tx1"/>
                </a:solidFill>
              </a:rPr>
              <a:t>can stop playing with your phone or I will call your parents…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which one do you want?</a:t>
            </a: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/>
              <a:t> </a:t>
            </a:r>
          </a:p>
        </p:txBody>
      </p:sp>
      <p:pic>
        <p:nvPicPr>
          <p:cNvPr id="7170" name="Picture 2" descr="http://www.incourageleading.com/wp-content/uploads/2012/12/Choice-exit-n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6" b="10993"/>
          <a:stretch/>
        </p:blipFill>
        <p:spPr bwMode="auto">
          <a:xfrm>
            <a:off x="6690360" y="558800"/>
            <a:ext cx="2362200" cy="11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Examples </a:t>
            </a:r>
            <a:r>
              <a:rPr lang="en-US" b="1" dirty="0"/>
              <a:t>of Limited Choice 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144963"/>
          </a:xfrm>
        </p:spPr>
        <p:txBody>
          <a:bodyPr>
            <a:normAutofit/>
          </a:bodyPr>
          <a:lstStyle/>
          <a:p>
            <a:r>
              <a:rPr lang="ko-KR" altLang="en-US" i="1" dirty="0" smtClean="0">
                <a:solidFill>
                  <a:schemeClr val="tx1"/>
                </a:solidFill>
              </a:rPr>
              <a:t>민</a:t>
            </a:r>
            <a:r>
              <a:rPr lang="ko-KR" altLang="en-US" i="1" dirty="0">
                <a:solidFill>
                  <a:schemeClr val="tx1"/>
                </a:solidFill>
              </a:rPr>
              <a:t>아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talk with your group appropriately, or work privately at your desk.</a:t>
            </a:r>
          </a:p>
          <a:p>
            <a:pPr lvl="0"/>
            <a:r>
              <a:rPr lang="ko-KR" altLang="en-US" i="1" dirty="0" smtClean="0">
                <a:solidFill>
                  <a:schemeClr val="tx1"/>
                </a:solidFill>
              </a:rPr>
              <a:t>수</a:t>
            </a:r>
            <a:r>
              <a:rPr lang="ko-KR" altLang="en-US" i="1" dirty="0">
                <a:solidFill>
                  <a:schemeClr val="tx1"/>
                </a:solidFill>
              </a:rPr>
              <a:t>현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stop yelling out the answers, or I will never ask you another question.</a:t>
            </a:r>
          </a:p>
          <a:p>
            <a:pPr lvl="0"/>
            <a:r>
              <a:rPr lang="en-US" i="1" dirty="0" smtClean="0">
                <a:solidFill>
                  <a:schemeClr val="tx1"/>
                </a:solidFill>
              </a:rPr>
              <a:t>Do </a:t>
            </a:r>
            <a:r>
              <a:rPr lang="en-US" i="1" dirty="0">
                <a:solidFill>
                  <a:schemeClr val="tx1"/>
                </a:solidFill>
              </a:rPr>
              <a:t>your work quietly or </a:t>
            </a:r>
            <a:r>
              <a:rPr lang="en-US" i="1" dirty="0" smtClean="0">
                <a:solidFill>
                  <a:schemeClr val="tx1"/>
                </a:solidFill>
              </a:rPr>
              <a:t>get out.</a:t>
            </a:r>
            <a:endParaRPr lang="en-US" i="1" dirty="0">
              <a:solidFill>
                <a:schemeClr val="tx1"/>
              </a:solidFill>
            </a:endParaRPr>
          </a:p>
          <a:p>
            <a:pPr lvl="0"/>
            <a:r>
              <a:rPr lang="en-US" i="1" dirty="0" smtClean="0">
                <a:solidFill>
                  <a:schemeClr val="tx1"/>
                </a:solidFill>
              </a:rPr>
              <a:t>Work together quietly or you will have to sit separately today.</a:t>
            </a:r>
          </a:p>
          <a:p>
            <a:pPr lvl="0"/>
            <a:r>
              <a:rPr lang="en-US" i="1" dirty="0" smtClean="0">
                <a:solidFill>
                  <a:schemeClr val="tx1"/>
                </a:solidFill>
              </a:rPr>
              <a:t>You can wake up and do the work now or you can sleep and do it as homework.</a:t>
            </a:r>
          </a:p>
        </p:txBody>
      </p:sp>
      <p:pic>
        <p:nvPicPr>
          <p:cNvPr id="4" name="Picture 8" descr="http://vle.whs.bucks.sch.uk/file.php/4891/Images/ToughDeci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smtClean="0"/>
              <a:t>Logical </a:t>
            </a:r>
            <a:r>
              <a:rPr lang="en-CA" b="1" dirty="0" smtClean="0"/>
              <a:t>Consequence</a:t>
            </a:r>
            <a:r>
              <a:rPr lang="en-CA" dirty="0" smtClean="0"/>
              <a:t>: </a:t>
            </a:r>
            <a:r>
              <a:rPr lang="en-CA" sz="2700" b="1" dirty="0" smtClean="0"/>
              <a:t>nicely threatening (^_^)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If you do A…. I’m sorry but I have to do B… I don’t want to do that but I have to.  </a:t>
            </a:r>
          </a:p>
          <a:p>
            <a:r>
              <a:rPr lang="en-CA" dirty="0">
                <a:solidFill>
                  <a:schemeClr val="tx1"/>
                </a:solidFill>
              </a:rPr>
              <a:t>KEY POINT: the consequence must relate to the problem and solve it!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we don’t finish this in class, I</a:t>
            </a:r>
            <a:r>
              <a:rPr lang="en-US" i="1" dirty="0" smtClean="0">
                <a:solidFill>
                  <a:schemeClr val="tx1"/>
                </a:solidFill>
              </a:rPr>
              <a:t>’m sorry but you will have to do it as homework.. I don’t want to give you homework but I’ll have to if you don’t finish… </a:t>
            </a:r>
          </a:p>
          <a:p>
            <a:pPr lvl="1"/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Try it out!</a:t>
            </a:r>
          </a:p>
        </p:txBody>
      </p:sp>
      <p:sp>
        <p:nvSpPr>
          <p:cNvPr id="4" name="AutoShape 2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Half Frame 10"/>
          <p:cNvSpPr/>
          <p:nvPr/>
        </p:nvSpPr>
        <p:spPr>
          <a:xfrm rot="2361878">
            <a:off x="6972645" y="4248160"/>
            <a:ext cx="952500" cy="838200"/>
          </a:xfrm>
          <a:prstGeom prst="halfFrame">
            <a:avLst>
              <a:gd name="adj1" fmla="val 5675"/>
              <a:gd name="adj2" fmla="val 675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"/>
          <a:stretch/>
        </p:blipFill>
        <p:spPr>
          <a:xfrm>
            <a:off x="6096000" y="4495800"/>
            <a:ext cx="2400993" cy="1981200"/>
          </a:xfrm>
          <a:prstGeom prst="rect">
            <a:avLst/>
          </a:prstGeom>
          <a:solidFill>
            <a:srgbClr val="000000">
              <a:shade val="95000"/>
            </a:srgbClr>
          </a:solidFill>
          <a:ln w="1778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2" name="Oval 11"/>
          <p:cNvSpPr/>
          <p:nvPr/>
        </p:nvSpPr>
        <p:spPr>
          <a:xfrm>
            <a:off x="7296496" y="406016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7974" y="5131475"/>
            <a:ext cx="510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A student continues to use </a:t>
            </a:r>
            <a:r>
              <a:rPr lang="en-US" i="1" dirty="0" err="1"/>
              <a:t>Kakao</a:t>
            </a:r>
            <a:r>
              <a:rPr lang="en-US" i="1" dirty="0"/>
              <a:t> talk even </a:t>
            </a:r>
            <a:r>
              <a:rPr lang="en-US" i="1" dirty="0" smtClean="0"/>
              <a:t>after you warned them once.  </a:t>
            </a:r>
            <a:endParaRPr lang="en-US" i="1" dirty="0"/>
          </a:p>
          <a:p>
            <a:endParaRPr lang="en-US" dirty="0" smtClean="0"/>
          </a:p>
          <a:p>
            <a:r>
              <a:rPr lang="en-US" i="1" dirty="0" smtClean="0"/>
              <a:t>A student continues to talk to his friend rather than pay attention to your lesson. 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59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management technique would you use in the following situations?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</a:t>
            </a:r>
            <a:r>
              <a:rPr lang="en-US" dirty="0" smtClean="0"/>
              <a:t>student </a:t>
            </a:r>
            <a:r>
              <a:rPr lang="en-US" dirty="0"/>
              <a:t>often does not bring in homework on time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 </a:t>
            </a:r>
            <a:r>
              <a:rPr lang="en-US" dirty="0" smtClean="0"/>
              <a:t> student is constantly disrupting the class by asking the teacher personal questions.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 student is sleeping in class.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 student is refusing to work with another student.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Students are very tired and really want to take a break.  They can not concentrate on your teaching because they are so tired.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28243"/>
              </p:ext>
            </p:extLst>
          </p:nvPr>
        </p:nvGraphicFramePr>
        <p:xfrm>
          <a:off x="0" y="685801"/>
          <a:ext cx="9144000" cy="586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526"/>
                <a:gridCol w="2398427"/>
                <a:gridCol w="2198556"/>
                <a:gridCol w="2298491"/>
              </a:tblGrid>
              <a:tr h="494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Discipline </a:t>
                      </a:r>
                      <a:r>
                        <a:rPr lang="en-US" sz="1400" b="1" cap="all" dirty="0" smtClean="0">
                          <a:effectLst/>
                        </a:rPr>
                        <a:t>MODEL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DESCRIPTION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Strictness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(Excessive control)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Rules </a:t>
                      </a:r>
                      <a:r>
                        <a:rPr lang="en-US" sz="1400" dirty="0">
                          <a:effectLst/>
                        </a:rPr>
                        <a:t>and consequences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Order </a:t>
                      </a:r>
                      <a:r>
                        <a:rPr lang="en-US" sz="1400" dirty="0">
                          <a:effectLst/>
                        </a:rPr>
                        <a:t>without freedom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No </a:t>
                      </a:r>
                      <a:r>
                        <a:rPr lang="en-US" sz="1400" dirty="0">
                          <a:effectLst/>
                        </a:rPr>
                        <a:t>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You </a:t>
                      </a:r>
                      <a:r>
                        <a:rPr lang="en-US" sz="1400" dirty="0">
                          <a:effectLst/>
                        </a:rPr>
                        <a:t>do it because I said so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1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Permissiveness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(No Limits)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Freedom </a:t>
                      </a:r>
                      <a:r>
                        <a:rPr lang="en-US" sz="1400" dirty="0">
                          <a:effectLst/>
                        </a:rPr>
                        <a:t>without proper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Unlimited </a:t>
                      </a:r>
                      <a:r>
                        <a:rPr lang="en-US" sz="1400" dirty="0">
                          <a:effectLst/>
                        </a:rPr>
                        <a:t>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You </a:t>
                      </a:r>
                      <a:r>
                        <a:rPr lang="en-US" sz="1400" dirty="0">
                          <a:effectLst/>
                        </a:rPr>
                        <a:t>can do anything with anything you want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29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Positive Discipline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(Firmness with dignity and respect)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Freedom </a:t>
                      </a:r>
                      <a:r>
                        <a:rPr lang="en-US" sz="1400" dirty="0">
                          <a:effectLst/>
                        </a:rPr>
                        <a:t>with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Limited </a:t>
                      </a:r>
                      <a:r>
                        <a:rPr lang="en-US" sz="1400" dirty="0">
                          <a:effectLst/>
                        </a:rPr>
                        <a:t>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You </a:t>
                      </a:r>
                      <a:r>
                        <a:rPr lang="en-US" sz="1400" dirty="0">
                          <a:effectLst/>
                        </a:rPr>
                        <a:t>can choose within </a:t>
                      </a:r>
                      <a:r>
                        <a:rPr lang="en-US" sz="1400" dirty="0" smtClean="0">
                          <a:effectLst/>
                        </a:rPr>
                        <a:t>limits </a:t>
                      </a:r>
                      <a:r>
                        <a:rPr lang="en-US" sz="1400" dirty="0">
                          <a:effectLst/>
                        </a:rPr>
                        <a:t>that show respect for all.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3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RjW-UVqbzjM5C0Q7k9RxoNNjCITHsZQDFTLiFFnV96KtYBTq8h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18541"/>
            <a:ext cx="1920502" cy="1171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hristopherteh.com/blog/wp-content/uploads/2013/10/bored-stude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48" y="5410201"/>
            <a:ext cx="2006852" cy="1266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teachhub.com/sites/default/files/styles/large/public/student%20ignoring%20teacher%20to%20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09800"/>
            <a:ext cx="1524001" cy="1165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6400" y="2438400"/>
            <a:ext cx="5943600" cy="2667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Common classroom problems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775355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Difficulties in getting students’ attention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775355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Disruptive students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4800600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Boredom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4815526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else?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8727864">
            <a:off x="5880744" y="2216510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559028">
            <a:off x="2193256" y="2190963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981823">
            <a:off x="6074377" y="4647682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800210">
            <a:off x="1882229" y="4661085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91844"/>
              </p:ext>
            </p:extLst>
          </p:nvPr>
        </p:nvGraphicFramePr>
        <p:xfrm>
          <a:off x="0" y="685801"/>
          <a:ext cx="9144000" cy="586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526"/>
                <a:gridCol w="2398427"/>
                <a:gridCol w="2198556"/>
                <a:gridCol w="2298491"/>
              </a:tblGrid>
              <a:tr h="494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Discipline </a:t>
                      </a:r>
                      <a:r>
                        <a:rPr lang="en-US" sz="1400" b="1" cap="all" dirty="0" smtClean="0">
                          <a:effectLst/>
                        </a:rPr>
                        <a:t>MODEL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DESCRIPTION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Strictness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(Excessive control)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Rules </a:t>
                      </a:r>
                      <a:r>
                        <a:rPr lang="en-US" sz="1400" dirty="0">
                          <a:effectLst/>
                        </a:rPr>
                        <a:t>and consequences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Order </a:t>
                      </a:r>
                      <a:r>
                        <a:rPr lang="en-US" sz="1400" dirty="0">
                          <a:effectLst/>
                        </a:rPr>
                        <a:t>without freedom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No </a:t>
                      </a:r>
                      <a:r>
                        <a:rPr lang="en-US" sz="1400" dirty="0">
                          <a:effectLst/>
                        </a:rPr>
                        <a:t>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You </a:t>
                      </a:r>
                      <a:r>
                        <a:rPr lang="en-US" sz="1400" dirty="0">
                          <a:effectLst/>
                        </a:rPr>
                        <a:t>do it because I said so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Efficient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Instant results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Clear system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Orderly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dirty="0" smtClean="0">
                          <a:effectLst/>
                        </a:rPr>
                        <a:t>asily </a:t>
                      </a:r>
                      <a:r>
                        <a:rPr lang="en-US" sz="1400" dirty="0">
                          <a:effectLst/>
                        </a:rPr>
                        <a:t>escalates into power struggle and severe consequences.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Learners </a:t>
                      </a:r>
                      <a:r>
                        <a:rPr lang="en-US" sz="1400" dirty="0">
                          <a:effectLst/>
                        </a:rPr>
                        <a:t>depend on teacher to make decisions for them.    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1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Permissiveness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(No Limits)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Freedom </a:t>
                      </a:r>
                      <a:r>
                        <a:rPr lang="en-US" sz="1400" dirty="0">
                          <a:effectLst/>
                        </a:rPr>
                        <a:t>without proper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Unlimited </a:t>
                      </a:r>
                      <a:r>
                        <a:rPr lang="en-US" sz="1400" dirty="0">
                          <a:effectLst/>
                        </a:rPr>
                        <a:t>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You </a:t>
                      </a:r>
                      <a:r>
                        <a:rPr lang="en-US" sz="1400" dirty="0">
                          <a:effectLst/>
                        </a:rPr>
                        <a:t>can do anything with anything you want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It may seem fun temporarily.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Lack of order </a:t>
                      </a:r>
                      <a:r>
                        <a:rPr lang="en-US" sz="1400" dirty="0" smtClean="0">
                          <a:effectLst/>
                        </a:rPr>
                        <a:t>hinders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learning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Students </a:t>
                      </a:r>
                      <a:r>
                        <a:rPr lang="en-US" sz="1400" dirty="0">
                          <a:effectLst/>
                        </a:rPr>
                        <a:t>may feel that no one really cares.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There </a:t>
                      </a:r>
                      <a:r>
                        <a:rPr lang="en-US" sz="1400" dirty="0">
                          <a:effectLst/>
                        </a:rPr>
                        <a:t>is a lack of security without clear leadership.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29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Positive Discipline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(Firmness with dignity and respect)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Freedom </a:t>
                      </a:r>
                      <a:r>
                        <a:rPr lang="en-US" sz="1400" dirty="0">
                          <a:effectLst/>
                        </a:rPr>
                        <a:t>with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Limited </a:t>
                      </a:r>
                      <a:r>
                        <a:rPr lang="en-US" sz="1400" dirty="0">
                          <a:effectLst/>
                        </a:rPr>
                        <a:t>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You </a:t>
                      </a:r>
                      <a:r>
                        <a:rPr lang="en-US" sz="1400" dirty="0">
                          <a:effectLst/>
                        </a:rPr>
                        <a:t>can choose within </a:t>
                      </a:r>
                      <a:r>
                        <a:rPr lang="en-US" sz="1400" dirty="0" smtClean="0">
                          <a:effectLst/>
                        </a:rPr>
                        <a:t>limits </a:t>
                      </a:r>
                      <a:r>
                        <a:rPr lang="en-US" sz="1400" dirty="0">
                          <a:effectLst/>
                        </a:rPr>
                        <a:t>that show respect for all.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More agreeable </a:t>
                      </a:r>
                      <a:r>
                        <a:rPr lang="en-US" sz="1400" dirty="0" smtClean="0">
                          <a:effectLst/>
                        </a:rPr>
                        <a:t>and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acceptance </a:t>
                      </a:r>
                      <a:r>
                        <a:rPr lang="en-US" sz="1400" dirty="0">
                          <a:effectLst/>
                        </a:rPr>
                        <a:t>of system since </a:t>
                      </a:r>
                      <a:r>
                        <a:rPr lang="en-US" sz="1400" dirty="0" smtClean="0">
                          <a:effectLst/>
                        </a:rPr>
                        <a:t>students </a:t>
                      </a:r>
                      <a:r>
                        <a:rPr lang="en-US" sz="1400" dirty="0">
                          <a:effectLst/>
                        </a:rPr>
                        <a:t>are so involved in the process.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Long term results.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Doesn’t usually work immediately. Takes time for training.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324769"/>
              </p:ext>
            </p:extLst>
          </p:nvPr>
        </p:nvGraphicFramePr>
        <p:xfrm>
          <a:off x="457200" y="914400"/>
          <a:ext cx="8229601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594"/>
                <a:gridCol w="4324863"/>
                <a:gridCol w="3348144"/>
              </a:tblGrid>
              <a:tr h="7522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POSITIVE REINFORCEMENT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DISCIPLINARY ACTIONS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</a:tr>
              <a:tr h="3438769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en-US" sz="1400" b="1" baseline="0" dirty="0" smtClean="0">
                          <a:effectLst/>
                        </a:rPr>
                        <a:t>            </a:t>
                      </a:r>
                      <a:r>
                        <a:rPr lang="en-US" sz="1400" b="1" dirty="0" smtClean="0">
                          <a:effectLst/>
                        </a:rPr>
                        <a:t> YOUNGER</a:t>
                      </a:r>
                      <a:r>
                        <a:rPr lang="en-US" sz="1400" b="1" baseline="0" dirty="0" smtClean="0">
                          <a:effectLst/>
                        </a:rPr>
                        <a:t>  LEARNERS</a:t>
                      </a:r>
                      <a:endParaRPr lang="en-US" sz="1400" b="1" dirty="0">
                        <a:effectLst/>
                      </a:endParaRPr>
                    </a:p>
                  </a:txBody>
                  <a:tcPr marL="42238" marR="42238" marT="0" marB="0" vert="vert27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Verbal encouragement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Reward positive behavior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Spend individual time with each </a:t>
                      </a:r>
                      <a:r>
                        <a:rPr lang="en-US" sz="1600" dirty="0" smtClean="0">
                          <a:effectLst/>
                        </a:rPr>
                        <a:t>student</a:t>
                      </a:r>
                      <a:endParaRPr lang="en-US" sz="1600" dirty="0">
                        <a:effectLst/>
                      </a:endParaRP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Special </a:t>
                      </a:r>
                      <a:r>
                        <a:rPr lang="en-US" sz="1600" dirty="0" smtClean="0">
                          <a:effectLst/>
                        </a:rPr>
                        <a:t>student </a:t>
                      </a:r>
                      <a:r>
                        <a:rPr lang="en-US" sz="1600" dirty="0">
                          <a:effectLst/>
                        </a:rPr>
                        <a:t>of the day/week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Give </a:t>
                      </a:r>
                      <a:r>
                        <a:rPr lang="en-US" sz="1600" dirty="0">
                          <a:effectLst/>
                        </a:rPr>
                        <a:t>responsibilities and roles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Stickers-carefully determine how/when you will use stickers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Stamps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Collectable points – individual, group, class –work towards a goal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Seating arrangement (special chair, sit with friend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Removed points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Removed privileges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Seating arrangement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(special chair close to T)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Warning system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Time out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Name on board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Stand quietly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</a:tr>
            </a:tbl>
          </a:graphicData>
        </a:graphic>
      </p:graphicFrame>
      <p:pic>
        <p:nvPicPr>
          <p:cNvPr id="1026" name="Picture 2" descr="http://www.global-english.com/custom/images/tt_countries/home_graphics/FotoliaY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9FF"/>
              </a:clrFrom>
              <a:clrTo>
                <a:srgbClr val="F2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799"/>
            <a:ext cx="4267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841195"/>
              </p:ext>
            </p:extLst>
          </p:nvPr>
        </p:nvGraphicFramePr>
        <p:xfrm>
          <a:off x="457201" y="914400"/>
          <a:ext cx="8229599" cy="3262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291"/>
                <a:gridCol w="4266751"/>
                <a:gridCol w="3338557"/>
              </a:tblGrid>
              <a:tr h="5976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POSITIVE REINFORCEMENT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DISCIPLINARY ACTIONS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</a:tr>
              <a:tr h="252652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</a:t>
                      </a:r>
                      <a:r>
                        <a:rPr lang="en-US" sz="1400" b="1" dirty="0" smtClean="0">
                          <a:effectLst/>
                        </a:rPr>
                        <a:t>OLDER  LEARNERS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 vert="vert27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Verbal encouragement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Recognize strengths and efforts privately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Collectable points –individual, class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Certificates of achievement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Mystery Box: pick a reward from mystery </a:t>
                      </a:r>
                      <a:r>
                        <a:rPr lang="en-US" sz="1600" dirty="0" smtClean="0">
                          <a:effectLst/>
                        </a:rPr>
                        <a:t>box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Help teach</a:t>
                      </a:r>
                      <a:endParaRPr lang="en-US" sz="1600" dirty="0">
                        <a:effectLst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Detentions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Warning system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Seating arrangement (separate from friends)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Removed privileges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Extra homework/duties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Stand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</a:rPr>
                        <a:t> at the back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</a:rPr>
                        <a:t>Hands up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</a:tr>
            </a:tbl>
          </a:graphicData>
        </a:graphic>
      </p:graphicFrame>
      <p:pic>
        <p:nvPicPr>
          <p:cNvPr id="4098" name="Picture 2" descr="https://onlinelearninginsights.files.wordpress.com/2012/08/istock_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200400" cy="21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OE6ww3VfqmiCEoknSseQBLbMih1049VodsSu3DnkrOUHyfw4-S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3846" r="6614" b="6590"/>
          <a:stretch/>
        </p:blipFill>
        <p:spPr bwMode="auto">
          <a:xfrm>
            <a:off x="5029200" y="3148553"/>
            <a:ext cx="2762054" cy="31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0" y="1066800"/>
            <a:ext cx="4343400" cy="2081753"/>
          </a:xfrm>
          <a:prstGeom prst="wedgeRectCallout">
            <a:avLst>
              <a:gd name="adj1" fmla="val 86296"/>
              <a:gd name="adj2" fmla="val 927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7960" y="6344239"/>
            <a:ext cx="287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Haim G. </a:t>
            </a:r>
            <a:r>
              <a:rPr lang="en-US" dirty="0" err="1" smtClean="0"/>
              <a:t>Ginott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924" y="1127879"/>
            <a:ext cx="4152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a teacher, I possess tremendous power to make a student’s life miserable or joyous. I can be a tool of torture or an instrument of inspiration. I can humiliate or humor, hurt or heal.”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846" y="0"/>
            <a:ext cx="3359646" cy="2633221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Dealing with </a:t>
            </a:r>
            <a:r>
              <a:rPr lang="en-US" dirty="0" err="1" smtClean="0">
                <a:solidFill>
                  <a:schemeClr val="bg1"/>
                </a:solidFill>
              </a:rPr>
              <a:t>Misbehaviour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&quot;No&quot; Symbol 2"/>
          <p:cNvSpPr/>
          <p:nvPr/>
        </p:nvSpPr>
        <p:spPr>
          <a:xfrm>
            <a:off x="914400" y="685800"/>
            <a:ext cx="7391400" cy="6019800"/>
          </a:xfrm>
          <a:prstGeom prst="noSmoking">
            <a:avLst>
              <a:gd name="adj" fmla="val 14509"/>
            </a:avLst>
          </a:prstGeom>
          <a:solidFill>
            <a:srgbClr val="A510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Techniques to Avoid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69548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Threatening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05375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Scaring students into compliance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352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Losing your temper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3171" y="180753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Yelling at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Humiliating 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" y="378329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Corporal punishment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8239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Consequences unrelated to actions</a:t>
            </a:r>
          </a:p>
        </p:txBody>
      </p:sp>
    </p:spTree>
    <p:extLst>
      <p:ext uri="{BB962C8B-B14F-4D97-AF65-F5344CB8AC3E}">
        <p14:creationId xmlns:p14="http://schemas.microsoft.com/office/powerpoint/2010/main" val="13149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914400" y="685800"/>
            <a:ext cx="7391400" cy="6019800"/>
          </a:xfrm>
          <a:prstGeom prst="donut">
            <a:avLst>
              <a:gd name="adj" fmla="val 14348"/>
            </a:avLst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Helpful tools to utilize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Mutual respect approach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Making promises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Attention grabbers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Limited </a:t>
            </a:r>
            <a:r>
              <a:rPr lang="en-US" dirty="0">
                <a:solidFill>
                  <a:schemeClr val="tx1"/>
                </a:solidFill>
              </a:rPr>
              <a:t>choice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Natural consequence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Mutual Respect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Mutual </a:t>
            </a:r>
            <a:r>
              <a:rPr lang="en-US" dirty="0">
                <a:solidFill>
                  <a:schemeClr val="tx1"/>
                </a:solidFill>
              </a:rPr>
              <a:t>respect incorporates attitudes of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Rapport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Empathy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Understanding and respecting others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Taking responsibility </a:t>
            </a:r>
            <a:r>
              <a:rPr lang="en-US" dirty="0">
                <a:solidFill>
                  <a:schemeClr val="tx1"/>
                </a:solidFill>
              </a:rPr>
              <a:t>and ownership </a:t>
            </a:r>
            <a:r>
              <a:rPr lang="en-US" dirty="0" smtClean="0">
                <a:solidFill>
                  <a:schemeClr val="tx1"/>
                </a:solidFill>
              </a:rPr>
              <a:t>of the </a:t>
            </a:r>
            <a:r>
              <a:rPr lang="en-US" dirty="0">
                <a:solidFill>
                  <a:schemeClr val="tx1"/>
                </a:solidFill>
              </a:rPr>
              <a:t>problem. </a:t>
            </a: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eachingmychildren.files.wordpress.com/2012/03/image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246"/>
            <a:ext cx="2277962" cy="22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1524000"/>
            <a:ext cx="62549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Borders Divide, But Hearts Shal" pitchFamily="2" charset="0"/>
              </a:rPr>
              <a:t>Student</a:t>
            </a:r>
            <a:endParaRPr lang="en-US" sz="1050" b="1" dirty="0">
              <a:latin typeface="Borders Divide, But Hearts Sha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2467" y="1524000"/>
            <a:ext cx="61266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Borders Divide, But Hearts Shal" pitchFamily="2" charset="0"/>
              </a:rPr>
              <a:t>Teacher</a:t>
            </a:r>
            <a:endParaRPr lang="en-US" sz="1050" b="1" dirty="0">
              <a:latin typeface="Borders Divide, But Hearts S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Mutual Respect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you have established mutual respect in the classroom, the following, fairly personal disciplinary techniques work well: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Withdrawal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silence, the heavy/sad </a:t>
            </a:r>
            <a:r>
              <a:rPr lang="en-US" dirty="0">
                <a:solidFill>
                  <a:schemeClr val="tx1"/>
                </a:solidFill>
              </a:rPr>
              <a:t>look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Humanistic ‘I’ Messages</a:t>
            </a:r>
            <a:r>
              <a:rPr lang="en-US" dirty="0">
                <a:solidFill>
                  <a:schemeClr val="tx1"/>
                </a:solidFill>
              </a:rPr>
              <a:t> – the teacher expresses his or her feelings in three parts.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1657350" lvl="3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Begin </a:t>
            </a:r>
            <a:r>
              <a:rPr lang="en-US" dirty="0">
                <a:solidFill>
                  <a:schemeClr val="tx1"/>
                </a:solidFill>
              </a:rPr>
              <a:t>with a description of the misbehavior </a:t>
            </a:r>
            <a:r>
              <a:rPr lang="en-US" dirty="0" smtClean="0">
                <a:solidFill>
                  <a:schemeClr val="tx1"/>
                </a:solidFill>
              </a:rPr>
              <a:t>‘When </a:t>
            </a:r>
            <a:r>
              <a:rPr lang="en-US" dirty="0">
                <a:solidFill>
                  <a:schemeClr val="tx1"/>
                </a:solidFill>
              </a:rPr>
              <a:t>you talk while I am talking…’, </a:t>
            </a:r>
            <a:endParaRPr lang="en-US" dirty="0" smtClean="0">
              <a:solidFill>
                <a:schemeClr val="tx1"/>
              </a:solidFill>
            </a:endParaRPr>
          </a:p>
          <a:p>
            <a:pPr marL="1657350" lvl="3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Describe </a:t>
            </a:r>
            <a:r>
              <a:rPr lang="en-US" dirty="0">
                <a:solidFill>
                  <a:schemeClr val="tx1"/>
                </a:solidFill>
              </a:rPr>
              <a:t>the effect that this behavior has on the teacher, ‘I have to stop teaching’, </a:t>
            </a:r>
            <a:endParaRPr lang="en-US" dirty="0" smtClean="0">
              <a:solidFill>
                <a:schemeClr val="tx1"/>
              </a:solidFill>
            </a:endParaRPr>
          </a:p>
          <a:p>
            <a:pPr marL="1657350" lvl="3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End </a:t>
            </a:r>
            <a:r>
              <a:rPr lang="en-US" dirty="0">
                <a:solidFill>
                  <a:schemeClr val="tx1"/>
                </a:solidFill>
              </a:rPr>
              <a:t>with the feeling that it generates ‘this frustrates me.’ Most of us have heard the ‘headache’ complaint from teachers at some point, and for some of us it made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42362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Making promises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certain situations, it may be helpful to strike a deal with students. By making a deal, this makes students responsible for upholding their end of the deal.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adorabletab.com/gallery/2013/03/Promise-Adorable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1148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Level1">
      <a:majorFont>
        <a:latin typeface="Arial"/>
        <a:ea typeface=""/>
        <a:cs typeface="Arial"/>
      </a:majorFont>
      <a:minorFont>
        <a:latin typeface="Book Antiqua"/>
        <a:ea typeface=""/>
        <a:cs typeface="Arial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1107</Words>
  <Application>Microsoft Office PowerPoint</Application>
  <PresentationFormat>On-screen Show (4:3)</PresentationFormat>
  <Paragraphs>222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Macro</vt:lpstr>
      <vt:lpstr>Positive Classroom Management Techniques</vt:lpstr>
      <vt:lpstr>PowerPoint Presentation</vt:lpstr>
      <vt:lpstr>PowerPoint Presentation</vt:lpstr>
      <vt:lpstr>PowerPoint Presentation</vt:lpstr>
      <vt:lpstr>Techniques to Avoid</vt:lpstr>
      <vt:lpstr>Helpful tools to utilize</vt:lpstr>
      <vt:lpstr>Mutual Respect</vt:lpstr>
      <vt:lpstr>Mutual Respect</vt:lpstr>
      <vt:lpstr>Making promises</vt:lpstr>
      <vt:lpstr>Attention Grabbing</vt:lpstr>
      <vt:lpstr>Attention Grabbing</vt:lpstr>
      <vt:lpstr>Attention Grabbing</vt:lpstr>
      <vt:lpstr>Attention Grabbing</vt:lpstr>
      <vt:lpstr>Making promises</vt:lpstr>
      <vt:lpstr>Limited Choices</vt:lpstr>
      <vt:lpstr>Examples of Limited Choice </vt:lpstr>
      <vt:lpstr>Logical Consequence: nicely threatening (^_^)</vt:lpstr>
      <vt:lpstr>What management technique would you use in the following situations?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Extrinsic Motivation</dc:title>
  <dc:creator>P201</dc:creator>
  <cp:lastModifiedBy>P301</cp:lastModifiedBy>
  <cp:revision>41</cp:revision>
  <dcterms:created xsi:type="dcterms:W3CDTF">2014-06-30T01:38:04Z</dcterms:created>
  <dcterms:modified xsi:type="dcterms:W3CDTF">2014-12-09T07:42:11Z</dcterms:modified>
</cp:coreProperties>
</file>