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74" r:id="rId2"/>
    <p:sldId id="286" r:id="rId3"/>
    <p:sldId id="275" r:id="rId4"/>
    <p:sldId id="282" r:id="rId5"/>
    <p:sldId id="268" r:id="rId6"/>
    <p:sldId id="280" r:id="rId7"/>
    <p:sldId id="284" r:id="rId8"/>
    <p:sldId id="289" r:id="rId9"/>
    <p:sldId id="292" r:id="rId10"/>
    <p:sldId id="272" r:id="rId11"/>
    <p:sldId id="298" r:id="rId12"/>
    <p:sldId id="264" r:id="rId13"/>
    <p:sldId id="265" r:id="rId14"/>
    <p:sldId id="266" r:id="rId15"/>
    <p:sldId id="267" r:id="rId16"/>
    <p:sldId id="285" r:id="rId17"/>
    <p:sldId id="290" r:id="rId18"/>
    <p:sldId id="291" r:id="rId19"/>
    <p:sldId id="297" r:id="rId20"/>
    <p:sldId id="293" r:id="rId21"/>
    <p:sldId id="294" r:id="rId22"/>
    <p:sldId id="295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510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 autoAdjust="0"/>
    <p:restoredTop sz="94660"/>
  </p:normalViewPr>
  <p:slideViewPr>
    <p:cSldViewPr>
      <p:cViewPr varScale="1">
        <p:scale>
          <a:sx n="108" d="100"/>
          <a:sy n="108" d="100"/>
        </p:scale>
        <p:origin x="205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96EDF-C8A2-4C7A-8D07-CAD86433CAC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26A65-360F-4084-A0C1-120794AA8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9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F3A535B3-131B-4072-9339-E76A56ED39D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F3A535B3-131B-4072-9339-E76A56ED39D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3A535B3-131B-4072-9339-E76A56ED39D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6781800" cy="7620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2" descr="http://whatteachersdo.files.wordpress.com/2011/10/groeningcartoon.jpg"/>
          <p:cNvPicPr>
            <a:picLocks noChangeAspect="1" noChangeArrowheads="1"/>
          </p:cNvPicPr>
          <p:nvPr/>
        </p:nvPicPr>
        <p:blipFill>
          <a:blip r:embed="rId2" cstate="print"/>
          <a:srcRect l="2751" t="2136" r="1963" b="2798"/>
          <a:stretch>
            <a:fillRect/>
          </a:stretch>
        </p:blipFill>
        <p:spPr bwMode="auto">
          <a:xfrm>
            <a:off x="-211093" y="32208"/>
            <a:ext cx="7983493" cy="6825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846" y="0"/>
            <a:ext cx="3359646" cy="2633221"/>
          </a:xfrm>
          <a:solidFill>
            <a:schemeClr val="tx1">
              <a:alpha val="73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Positive Classroom Management Techniques</a:t>
            </a:r>
          </a:p>
        </p:txBody>
      </p:sp>
    </p:spTree>
    <p:extLst>
      <p:ext uri="{BB962C8B-B14F-4D97-AF65-F5344CB8AC3E}">
        <p14:creationId xmlns:p14="http://schemas.microsoft.com/office/powerpoint/2010/main" val="116888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Making promises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If you do A I’ll do B.. Deal or no deal?</a:t>
            </a:r>
          </a:p>
          <a:p>
            <a:pPr lvl="1"/>
            <a:r>
              <a:rPr lang="en-CA" i="1" dirty="0">
                <a:solidFill>
                  <a:schemeClr val="tx1"/>
                </a:solidFill>
              </a:rPr>
              <a:t>If you work hard for another 5 minutes we can take a break.. Deal or no deal?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r>
              <a:rPr lang="en-CA" dirty="0">
                <a:solidFill>
                  <a:schemeClr val="tx1"/>
                </a:solidFill>
              </a:rPr>
              <a:t>If I do A, do you promise to do B?</a:t>
            </a:r>
          </a:p>
          <a:p>
            <a:pPr lvl="1"/>
            <a:r>
              <a:rPr lang="en-CA" i="1" dirty="0">
                <a:solidFill>
                  <a:schemeClr val="tx1"/>
                </a:solidFill>
              </a:rPr>
              <a:t>If we play a game now, do you promise to work hard for the rest of class?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42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4B418-DF25-4624-BD95-B12B68F1F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17AF-8156-4222-AF53-509B77E89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A student refuses to participate in your class</a:t>
            </a:r>
          </a:p>
          <a:p>
            <a:r>
              <a:rPr lang="en-CA" dirty="0"/>
              <a:t>A student keeps playing with their phone</a:t>
            </a:r>
          </a:p>
          <a:p>
            <a:r>
              <a:rPr lang="en-CA" dirty="0"/>
              <a:t>Students want to finish class early</a:t>
            </a:r>
          </a:p>
          <a:p>
            <a:r>
              <a:rPr lang="en-CA" dirty="0"/>
              <a:t>Students don't want any homework today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9634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Attention Grabbing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At the beginning of the semester, it may be helpful to agree upon a certain attention-grabbing signal. This will save the teacher from wasting time by yelling, screaming and/or hitting things.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Technique tips: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Repetition is necessary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Continue and increase until all students are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paying attention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 thinking should be required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elainefogel.net/wp-content/uploads/2011/12/Guy-with-signs-getting-atten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34871"/>
            <a:ext cx="3122613" cy="314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745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Attention Grabbing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Action</a:t>
            </a:r>
          </a:p>
          <a:p>
            <a:pPr marL="868680" lvl="3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Type 1:      I SAY - YOU DO!  Clap once.. Twice…</a:t>
            </a:r>
          </a:p>
          <a:p>
            <a:pPr marL="868680" lvl="3" indent="0">
              <a:buNone/>
            </a:pPr>
            <a:r>
              <a:rPr lang="en-CA" sz="2000" dirty="0">
                <a:solidFill>
                  <a:schemeClr val="tx1"/>
                </a:solidFill>
              </a:rPr>
              <a:t>Type 2:      I DO - YOU SAY!  Clap pattern.. “Pay attention”</a:t>
            </a:r>
          </a:p>
          <a:p>
            <a:pPr marL="868680" lvl="3" indent="0">
              <a:buNone/>
            </a:pPr>
            <a:r>
              <a:rPr lang="en-CA" sz="2000" dirty="0">
                <a:solidFill>
                  <a:schemeClr val="tx1"/>
                </a:solidFill>
              </a:rPr>
              <a:t>Type 3:      I DO - YOU DO     Clap-clap clap x 2 – clap x 2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staceintexas.files.wordpress.com/2013/11/call-to-action-social-media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17339"/>
            <a:ext cx="4953000" cy="25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782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Attention Grabbing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Verbal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CA" sz="2000" dirty="0">
                <a:solidFill>
                  <a:schemeClr val="tx1"/>
                </a:solidFill>
              </a:rPr>
              <a:t>I SAY - YOU SAY,</a:t>
            </a:r>
            <a:br>
              <a:rPr lang="en-CA" sz="2000" dirty="0">
                <a:solidFill>
                  <a:schemeClr val="tx1"/>
                </a:solidFill>
              </a:rPr>
            </a:br>
            <a:r>
              <a:rPr lang="en-CA" sz="2000" dirty="0">
                <a:solidFill>
                  <a:schemeClr val="tx1"/>
                </a:solidFill>
              </a:rPr>
              <a:t>	I SAY </a:t>
            </a:r>
            <a:r>
              <a:rPr lang="en-CA" sz="2000" dirty="0" err="1">
                <a:solidFill>
                  <a:schemeClr val="tx1"/>
                </a:solidFill>
              </a:rPr>
              <a:t>SAY</a:t>
            </a:r>
            <a:r>
              <a:rPr lang="en-CA" sz="2000" dirty="0">
                <a:solidFill>
                  <a:schemeClr val="tx1"/>
                </a:solidFill>
              </a:rPr>
              <a:t> - YOU SAY </a:t>
            </a:r>
            <a:r>
              <a:rPr lang="en-CA" sz="2000" dirty="0" err="1">
                <a:solidFill>
                  <a:schemeClr val="tx1"/>
                </a:solidFill>
              </a:rPr>
              <a:t>SAY</a:t>
            </a:r>
            <a:endParaRPr lang="en-CA" sz="2000" dirty="0">
              <a:solidFill>
                <a:schemeClr val="tx1"/>
              </a:solidFill>
            </a:endParaRPr>
          </a:p>
          <a:p>
            <a:pPr lvl="3"/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&gt;&gt;These techniques require repetition and intonation&lt;&lt;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00.edu-cdn.com/files/static/wiley/0071621318/speed-sound-timing-echo-school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1"/>
          <a:stretch/>
        </p:blipFill>
        <p:spPr bwMode="auto">
          <a:xfrm>
            <a:off x="5334000" y="1143001"/>
            <a:ext cx="3508065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427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Attention Grabbing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Signal (gesture, lights, silence, sound)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I DO A SIGN - YOU DO THE SIGN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CA" sz="2000" dirty="0">
                <a:solidFill>
                  <a:schemeClr val="tx1"/>
                </a:solidFill>
              </a:rPr>
              <a:t>I DO A SIGN -  YOU BE QUIET</a:t>
            </a:r>
          </a:p>
          <a:p>
            <a:pPr marL="0" lv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Teacher raises their hand in the air </a:t>
            </a:r>
            <a:r>
              <a:rPr lang="en-US" sz="1600" dirty="0">
                <a:solidFill>
                  <a:schemeClr val="tx1"/>
                </a:solidFill>
                <a:sym typeface="Wingdings"/>
              </a:rPr>
              <a:t></a:t>
            </a:r>
            <a:r>
              <a:rPr lang="en-US" sz="1600" dirty="0">
                <a:solidFill>
                  <a:schemeClr val="tx1"/>
                </a:solidFill>
              </a:rPr>
              <a:t> Students notice and also raise their hands until all students have their hands raised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Teacher turns the lights off and waits for silence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Teacher is silent signaling for the students to be silent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Sound to signal for attention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www.clipartbest.com/cliparts/aTe/xAz/aTexAz6T4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0"/>
            <a:ext cx="3733800" cy="248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07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Limited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You can do A or B… Which one do you want to do?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Both choices solve the issue at hand without threatening.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chemeClr val="tx1"/>
                </a:solidFill>
              </a:rPr>
              <a:t>SITUATION: A student is playing with their phone during class.</a:t>
            </a:r>
          </a:p>
          <a:p>
            <a:pPr lvl="1"/>
            <a:r>
              <a:rPr lang="en-CA" dirty="0">
                <a:solidFill>
                  <a:schemeClr val="tx1"/>
                </a:solidFill>
              </a:rPr>
              <a:t>Good Example: </a:t>
            </a:r>
            <a:br>
              <a:rPr lang="en-CA" i="1" dirty="0">
                <a:solidFill>
                  <a:schemeClr val="tx1"/>
                </a:solidFill>
              </a:rPr>
            </a:br>
            <a:r>
              <a:rPr lang="en-CA" i="1" dirty="0">
                <a:solidFill>
                  <a:schemeClr val="tx1"/>
                </a:solidFill>
              </a:rPr>
              <a:t>You can stop playing with your phone or you can give it to me… </a:t>
            </a:r>
            <a:br>
              <a:rPr lang="en-CA" i="1" dirty="0">
                <a:solidFill>
                  <a:schemeClr val="tx1"/>
                </a:solidFill>
              </a:rPr>
            </a:br>
            <a:r>
              <a:rPr lang="en-CA" i="1" dirty="0">
                <a:solidFill>
                  <a:schemeClr val="tx1"/>
                </a:solidFill>
              </a:rPr>
              <a:t>which one do you want to do?</a:t>
            </a:r>
          </a:p>
          <a:p>
            <a:pPr lvl="1"/>
            <a:endParaRPr lang="en-CA" i="1" dirty="0">
              <a:solidFill>
                <a:schemeClr val="tx1"/>
              </a:solidFill>
            </a:endParaRPr>
          </a:p>
          <a:p>
            <a:pPr lvl="1"/>
            <a:r>
              <a:rPr lang="en-CA" dirty="0">
                <a:solidFill>
                  <a:schemeClr val="tx1"/>
                </a:solidFill>
              </a:rPr>
              <a:t>Bad Example: </a:t>
            </a:r>
            <a:br>
              <a:rPr lang="en-CA" i="1" dirty="0">
                <a:solidFill>
                  <a:schemeClr val="tx1"/>
                </a:solidFill>
              </a:rPr>
            </a:br>
            <a:r>
              <a:rPr lang="en-CA" i="1" dirty="0">
                <a:solidFill>
                  <a:schemeClr val="tx1"/>
                </a:solidFill>
              </a:rPr>
              <a:t>You can stop playing with your phone or I will call your parents… </a:t>
            </a:r>
            <a:br>
              <a:rPr lang="en-CA" i="1" dirty="0">
                <a:solidFill>
                  <a:schemeClr val="tx1"/>
                </a:solidFill>
              </a:rPr>
            </a:br>
            <a:r>
              <a:rPr lang="en-CA" i="1" dirty="0">
                <a:solidFill>
                  <a:schemeClr val="tx1"/>
                </a:solidFill>
              </a:rPr>
              <a:t>which one do you want?</a:t>
            </a:r>
            <a:endParaRPr 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dirty="0"/>
              <a:t> </a:t>
            </a:r>
          </a:p>
        </p:txBody>
      </p:sp>
      <p:pic>
        <p:nvPicPr>
          <p:cNvPr id="7170" name="Picture 2" descr="http://www.incourageleading.com/wp-content/uploads/2012/12/Choice-exit-no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6" b="10993"/>
          <a:stretch/>
        </p:blipFill>
        <p:spPr bwMode="auto">
          <a:xfrm>
            <a:off x="6690360" y="558800"/>
            <a:ext cx="2362200" cy="110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430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Examples of Limited Choice 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144963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(Student), talk with your group appropriately, or work privately at your desk.</a:t>
            </a:r>
          </a:p>
          <a:p>
            <a:pPr lvl="0"/>
            <a:r>
              <a:rPr lang="en-US" altLang="ko-KR" i="1" dirty="0">
                <a:solidFill>
                  <a:schemeClr val="tx1"/>
                </a:solidFill>
              </a:rPr>
              <a:t>George</a:t>
            </a:r>
            <a:r>
              <a:rPr lang="en-US" i="1" dirty="0">
                <a:solidFill>
                  <a:schemeClr val="tx1"/>
                </a:solidFill>
              </a:rPr>
              <a:t>, stop yelling out the answers, or I will never ask you another question.</a:t>
            </a:r>
          </a:p>
          <a:p>
            <a:pPr lvl="0"/>
            <a:r>
              <a:rPr lang="en-US" i="1" dirty="0">
                <a:solidFill>
                  <a:schemeClr val="tx1"/>
                </a:solidFill>
              </a:rPr>
              <a:t>Do your work quietly or get out.</a:t>
            </a:r>
          </a:p>
          <a:p>
            <a:pPr lvl="0"/>
            <a:r>
              <a:rPr lang="en-US" i="1" dirty="0">
                <a:solidFill>
                  <a:schemeClr val="tx1"/>
                </a:solidFill>
              </a:rPr>
              <a:t>Work together quietly or you will have to sit separately today.</a:t>
            </a:r>
          </a:p>
          <a:p>
            <a:pPr lvl="0"/>
            <a:r>
              <a:rPr lang="en-US" i="1" dirty="0">
                <a:solidFill>
                  <a:schemeClr val="tx1"/>
                </a:solidFill>
              </a:rPr>
              <a:t>You can wake up and do the work now or you can sleep and do it as homework.</a:t>
            </a:r>
          </a:p>
        </p:txBody>
      </p:sp>
      <p:pic>
        <p:nvPicPr>
          <p:cNvPr id="4" name="Picture 8" descr="http://vle.whs.bucks.sch.uk/file.php/4891/Images/ToughDecis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05400"/>
            <a:ext cx="2095500" cy="14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6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/>
              <a:t>Logical </a:t>
            </a:r>
            <a:r>
              <a:rPr lang="en-CA" b="1" dirty="0"/>
              <a:t>Consequence</a:t>
            </a:r>
            <a:r>
              <a:rPr lang="en-CA" dirty="0"/>
              <a:t>: </a:t>
            </a:r>
            <a:r>
              <a:rPr lang="en-CA" sz="2700" b="1" dirty="0"/>
              <a:t>nicely threatening (^_^)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If you do A…. I’m sorry but I have to do B… I don’t want to do that but I have to.  </a:t>
            </a:r>
          </a:p>
          <a:p>
            <a:r>
              <a:rPr lang="en-CA" dirty="0">
                <a:solidFill>
                  <a:schemeClr val="tx1"/>
                </a:solidFill>
              </a:rPr>
              <a:t>KEY POINT: the consequence must relate to the problem and solve it! 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pPr lvl="1"/>
            <a:r>
              <a:rPr lang="en-CA" i="1" dirty="0">
                <a:solidFill>
                  <a:schemeClr val="tx1"/>
                </a:solidFill>
              </a:rPr>
              <a:t>If we don’t finish this in class, I</a:t>
            </a:r>
            <a:r>
              <a:rPr lang="en-US" i="1" dirty="0">
                <a:solidFill>
                  <a:schemeClr val="tx1"/>
                </a:solidFill>
              </a:rPr>
              <a:t>’m sorry but you will have to do it as homework.. I don’t want to give you homework, but I’ll have to if you don’t finish… </a:t>
            </a:r>
          </a:p>
          <a:p>
            <a:pPr lvl="1"/>
            <a:endParaRPr lang="en-US" i="1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Try it out!</a:t>
            </a:r>
          </a:p>
        </p:txBody>
      </p:sp>
      <p:sp>
        <p:nvSpPr>
          <p:cNvPr id="4" name="AutoShape 2" descr="data:image/jpeg;base64,/9j/4AAQSkZJRgABAQAAAQABAAD/2wCEAAkGBxQTEhUUExQWFhQXFx0YFxcYGBocGhoaGhoaHBwaHBwcHCggHR8lHBgcITEhJSksLi4uFx8zODMsNygtLisBCgoKDg0OGxAQGy8mICQsLDAsMiwvLCwsLCw0LCwsLCwsLCwsLCwsLCwsLC8sLCwsLCwsLCwsLCwsLCwsLCwsLP/AABEIANEA8QMBIgACEQEDEQH/xAAbAAABBQEBAAAAAAAAAAAAAAAFAAIDBAYBB//EAEkQAAIBAgQDBgMEBgcGBQUAAAECAwARBAUSITFBUQYTImFxgTKRoRSxwdEVI0JSU3IkM2JzsuHwFmOCorPCByVDkvFUg5Oj0v/EABkBAAMBAQEAAAAAAAAAAAAAAAABAgMEBf/EACsRAAICAQQCAgEEAQUAAAAAAAABAhEhAxIxURMUIkFxYYGRwfEEIzKx0f/aAAwDAQACEQMRAD8A2GJzhbsLlrHz3oLmGcyMdmIHS/30yR2JO3Wh0gN/evFcmz1IwSJhMTbc8OtVPtLX2JqQ8QPL86UcVQaHBNbmaixGLYjYm1SzR1AR4aYDO+PnU0OINufH8Kr2NTQKQDtRQEj4knbe9qaspvxNJxvw5fjXV57UgLSSG3E/6NMdzvueH5VJGPKmqL39PypUBJFKSOJ+dPWY34n51EGsN7CpU3PtRQi2JDp4n501ZT1NIX010CmI6khvxNSLIep4HnTAN67/AJ0AKKQ9TzqBnN+JqaFfxphj3pAU4ZyGPHn99SDEm53PCuxRDV86kOHBO9AyNHYje9qbI5HPmfvqTgNqbLHc+5oA62IJvvShl8XE/Oo5otjUKyBWGsgAkAXNrknYetAExmbqePWqeInN+Jq9GNveoZsOCNqAKSznVxNTfam6n51GI96TR0xhP7c3Wu1TrlSUE5muTt12A86AZrjjDNErLaN9tXR/2QfI8PW1FyxuaG5vhFmjZG4EfLoR5g7+1bRq8mMrrBXxOOtNHEgDMw1P/ZTff1J2HoaufboUYI0qB/3SwB+RNZDAu6YV5tRMzkLr5jxaAfYb+tHMBkkIj0lFN+NwCT5kncmtZQguSIzk+A1iXUcSANgLnmeFU5kAW5IA435VkMc5S8AN0jxEWje9gSp0+33Woz2gkP2SQX/9M/dUvSprPJS1Lv8AQKpH0qR5kjW8jqo6sQBw86r5c3hF+lBcxBnnIjRLxgKXcFrEi+lVuORFz51MIXKmOU6RoGnjYalZStviBFvnwpuFmjcsFdTp+KxBt69KxM6PGMXGwVbxq1kuFJOoagP2SbbjyolnEHdrDFGg0ux1qDpDBQTpJ6E7252rXwLsz8zrg1+DxsTkrHIjMOIVgSPkanjiO58qyGJwkrBDHhVjkQgq6uu1juNl4EXBFbGB/DvxtWWpBRqmXCbZkIIYcTiJu/dG0vojUsLABR8IvxuTv5VocoMSWiSUNZbga9TaevG9t/uoDluCQyYttC3WQ2Nht4FO3zqhHF3WXxtEoVpBGpK2U+MqG8XInhfzreUFLF9GSk45N4mZQljGJYy4/YDDV8r3qxNMqAszBVHEk2HzNYObAs0GhcGqkfAyuoKtyYeG9wd71zGTTSTxpLEJTHErFCwC62JBbcWa2mw6XPWp8Efpj8r6NzhcXHLvE6uOqkH7qkxMuhWY2Fhc32rI4CGUYqORIBCN1ls4IZbG1wALkNax9a1WZSXRgQCCpves5QUWi4ybTKHZzO1niRiyd4y6mRTuNt9uNS4jNIQ4R5UDbeEsAfle9Y7AEQ5eskYCyMirrAFxrKqWv5Xv7UbwWRwCPSUU34kgEknmSdyfOqnCCbb7JjKTRpMLxp0sqruzBRe1yQKzXZKUxyzQXukbDRc30hlDab+XLyIp/bVQ8cSkAqZ0BB4HxcKhaa3bSt/xsKLmULhu7lRrcdLA29bGmYfMI5L93IjEXvpYG3rY1m+0uTRaYSo03kVG07XVuKm3EHpU2c4FIXwskYCt3oQ2Frqwa4NuI2B9qtacGsPkXkkg3jcwSIfrHRL8NTAcvOhfaGQMsJU3Bmj4fzChssb4mSSWFIgL6C8il2bT4TYXGlbi3nxoXFO0UTq627vFIQibgfC1l8iTcDzq4aSTTvJEtRtG/vZbkgAXJJNgPMmoJcWiKGd1VbfEWAHzNAcuY49rzMBGp/qByI4d7+8eduHrVSVmfFSnuRKI2EaAsAEAUE2BB3JPH06VC0VdNlPVdYRqcPKji6kMORBBHzFPmj3rO5DBIuJc90IonXxKGBGsHZgABbYkH0FamQ71lOKi6RrCTksjd+lKiNlrlZGhA0e5qo0BNEplsW/1zqlrNaEALC5Hpg7mTxA3B5XuSfxqhFhcWg0LIjLwDOp1AediAT8q1DNc1QzTFmGIuACQVFj5so/GtIzk3XZDikgM/Z79WyliXY6y/PXcEN7EDbyqIZViJQElZO7/AGtKkMwB4bmwB52rTyre3nTuAo8slyHjRAmGtsOVDJ8omSQywMvjtrVwSCQLAgg3Btt7UUaTrVqCW4FqiM2slSjZlW7PTyGYyuuqSMKNKkBbX6kk8aN43JRLGFJIZd1YcVYcCKJNL91dElU9WTJWmkDMtgxiuod4njB3Ohg5G/RtN/aiwjuONSIDtXEWpnLcOKoz2RQ3kxijnKR/+tKt4TIB9lXDyeIBApPDgBuOm4vVvAZaI3kcEnvH1G/I2A28tqvEfdVz1M4JjDGTPxYLGxWRZI5EvxkjOu3qrAE+dqnznJTIwljcxzLsGABBB/ZYHiKNPIbULzvMzDHrABOpFsf7ThT9DQpyclXIbUlkiylcTrPfmMrbbQrKb+d2IovLCGB9KjR77iuq9r1DlbstKkZjC9n5FVoGZWw5BABU6gDwGoG1h6UlwGMjGhJI2XgHdGLgedmAJ89q0iMaY09zYEbf5VXlb5J8aB3Z/Ku5BLMWdiWZjxJPEn8vKrGdZeZRGAbaZVf10m9qliYg08ym9Rvd7itiqiDNcrMqRgGxSRXPnblTc5ydpRFY27uQOduNri31q4stWBJ+NNTaE4ozaZRiYC/2doyjktpkVjpY7mxUjYnex+dVsN2amOrvHBZpllJ02Fl0jTa/Ra2Csa6H3FX5pE+JGczLs/dhJC3dzAbMOBH7rD9ofXpTcXkUuoTROElIAcW1I1uovf0IN/WtFJULYn6VC1ZIb00wTlUM3i77RfkUVh87k0TMe9dDfWmmTepbtlpUgp3Qrtd72lUlFY73NqD5pju6niQjwyahq6MBcD3XV8q0TWF+VAO1WXmTDsV/rEPeR/zKbge/D3raCV5MpN1gFJnjHFHD92NiSWuf6vTcH1LG1vI1S7QZgZIsQqr4YnjUG/xNqUsPIC4F+t6EjMXDfpAKShvGF/s28J//ACD/AJqN4nAmLLvFu7OjOerNIrMfma6fHGLT/H8/Zhvck0OmzDExIJZYY+7G7BGJZRzO4Aa3tVzN8yZI0aNUIYXLuwVFHnzN+VqudoH/AKJKP903+E1k8GyNLCJyNHcp3Wr4dW+vjtqtp9qiMYy+VcFtuOLJGzl3SWMhNfdsylGujDgeVwRf6ireR4+SLCiSZV7tUXRpJLMSAAtiALnbnzofPhYftZWEqWMEmoLbjdbXttercjJiMuREIZ49BeIGz+C2pbXuDx97Ve2NJVhkbnfJNPmuJUd48Kd2N2VWJdV68LEjoKIYDMw8zR8tCuhv8Snj8j94oTgsqwMoGmXyKmaQMD0Kl7g+Rq12gwYwqwzp8MPhYDj3beE/I6T7VEoQb21ktSklf0EZ8/EckwI/VwqpZhxLtc6AOttPuwqk+d4pV70wJoG5QMTIF58tJNuX1qo2TvJgGYreWRxM633J1Bil+XhAUegpmW5ZgZV/rSDzRppFZfIqXuKeyCXBO6TYUxPaCQyImHRHDxh9TMQACdtgCTWgiuVBawa29uF7b1ncFgVixqRpsq4cAeQD/OtQwrHVUVSSNYNu7AmcZyyP3MKd5KAGa50ogPDUbE3PQA8OVBO0Mk/2ZjKsd+8j0hCd/wBYuxJHW1XIsQuGxcwnOlZmDxyNsp8KqUJ4AjTffrT+1s6Ph/Cwb9ZFwIP/AKi1pFbZRpdZIbtO2QHNcREokmij7ofEUY6lHXcWa3PhV/NM30sscCd5Ky6tzZVXkzGx4ngAN7Gndo1/oM9/4L/4TQXAYhYMRqlNllRNDn4dSgjQTy43HXehRjJXQNtOrLv6YmiZRiY1CMdIdCSAx2GoEXAJ2vUKYuOOXEuwC6NJd+beAEX897U7tPmCSR9whV5ZNgFsdIuLubcABvQvG4J3+0hRqZWibT+9pVWt72pxgmrar/IOTTxkv4fM8TIbpEiqeHeMdVvMKLD0vUmKziR5GSBFOjZnckDV+6oAubczU+U5pC6+F1B5qSAwPQg7g1nBl8KzypiGKMzsyMXZVcMb7EMBcXtbypRim3aqhyk8UzSZLmrSMySKEkS2oA3BB4MDbgbH5UQzbHdxH3lgfEq24fG6r9NV/aheUZTDGxeJrk7E6i3DluT1p/axScMSN7MjEDorqx+ims6i9RJcFXLZYazPH91A8oAOlGYA87Am30obi+0ZXQsSB5XUNpvZVU82NjtfYAC5tQ/tFmERwjsJFsYiBuNyQQAPnVDLJ1inVpTpjljRQ54Bkv4SeV9Vx71UNNU20TKecML/AKfmjYfaI07tiBrQkhSTYagRwvteruHx/eSzRgWCFQD11Ire3G3tQ7tXiomiMKMHllGlVU3tfYsbcABvc9KZk0qw4qZJWC95oZCdtQCBTbzBXh5insTjdZDdUqvAV/SNsR3Ftu713531WtVqRt6C4aVZce7RnUiRhCw4aixOkHgSBa/rR+SPespxSr8GkJXZb1mlTbjrXayNDplJc36/jUzgEWNKKLfcbg2NOa3yq0QDzlkenRpXTx02Ftjfh671x4lZdLAFehG21XrAmoZAoG5FupO1N2LAMxkWo6diOY8qgmylHQKyqV6EAj5URjRSSeXW+1S+G9gwv0uL0lf0N0DsBk8Me6ootcbAD/XCrcWWxBi+lQxG5sL/AD41UxOZaMQsJA8SM+q/RlFreer6UWjW9U9yy/slbeEDcZkkJbWyoSN7kD7zVmTCK6lWGpSLEHcEXqj20B+xzfyGr+BkBQEEHbkfOm09u6wtXRbiiAFhwofPksLtdo0J6lQfvFXw1V5ZwoJJ4AmpTaeBtKskqYRdWqw1AWvzt0v0qUih+RZoJ4kk2BZQxW97XF7Ve1UmmnTBNNWiHEYJZBZgCPMVSgyGKMEKiAEgkBQASOBO3KiurgadcHe4ppvgKRTfDgqVYXBFiDuLVVxWCRl0lQR0IFvlV9ZFJ2YH0NNYD3pZQYYGwGUxx/Air6AD7quYeJRckAE8T122vVlBY1E7XpOTY0kVJcjhla7RoTfiVB++pcyyoMtiAwtwI41HHidLW1AHperoxdviItTuQUjPpD3NlRFW+5AFt/apxKxuGHAX28waL42ONhqJW3U2qsmFAvbcHzvtak75HjgwmY9w+oRQETOCtjHYqTsSTa2w5g71pcHhw0YR7EAAWI4jh+FFDgRq1aeX4118IrGwYBhyuPurWWo5JJERik8lfLsrijPgVR/KAPuq1jcsjlFnRWHQgH76fFhinO//AMmpY5QxNmB9DWdyuyqXBFhcKkQsoCgcLAAUyeXUdjYDnVTFZmGnkgsBpVWvfjq1XFvLSPnViEgkEj8qJJrkcWvosaR5/wDNSortXago6xNyb73rH6hHJi8NLtFKjSr0s4tKPZvF/wAdbQAEn14Vmu2fZ5sSIzGdLBrMesbbOvuLfKujSaumYaidWjKZDmTrgpWDEzyv3YJFm1kKim3klm9jVjGYYOY8PFEJO4QA94xEa3AsNIB1PYXvbYHzovF2XIxiygjugtyv+8tp1f8As2p2Pws0GIabDhXEgGtHJHiUWDKwB5WBBHIVu5xvBkousmUfvIlxkLII1MGrQpugJ1AldhYG3C3KtDD2VhMGoIFfTcONnBtx1cb+9QYrK8ViGnaRY1MkPdqFJsN2O5I348be1auGFhDp56bUtTUqqf5HCHNowmDw64ubDNModnwxZri9yGS33n516HhotKhRsAAAPIVksLkE8SQPGU72JChU30MDa4uBcbqCDb2otluZztiTFIihRErErc2ckgjUbXG3So1flw8IqHx5O9tb/Y5/7s0LxPZxI4e+w9oZVGoFdgbb2YDZh60f7S4NpsPLGltTKQL8Pegz4PGYhO6k0RRHZwhZmZeY1EDSDw4GlpyqPP2E1ngr5DjzLixJw14aJrerObfWl2mGrERK26mKYEciDoq/mGTyQyJNhgpKoEZGuFZQbixANiN+R41Bhssnnm76cKoClURSTbVa5LEC5NgOFVa3blxQs1tIuwmVRrBHKqgO0a3YDc3sdzV7ti1sJJ/w3/8Aetd7OYDEQEQsEMC7K4JD2B8KkWtw535UTzvLBPC8V7ahYEcjyPzqJP8A3LbKivhRXzVz9kkP+7f/AAmsthQ2JaHDsT3SQo7KCRrLXABtxUBTtzv5VZzPFYxcNJG0cVgjBpdZtaxuQmm97cr2867hstk7uCeAgSrGqkN8LrYHS1txvuDyua0itqIbtj87yFMNE0+HAikiGu6DSGC7lWA2IIHOn5DiC+KnbkUiP/K1PngxWLHdyqkUV/GEYszgfs3KgKp58TT8xyqaGXvsOFa6hXRiQDpvYhgDY7kcOlK7W1vI/u0sDMVIf0gn9w/+NKv47EiNHdzZVUknyAqjlOXSvM082kNp0qi3IVb3O5AuSbcuQq/muAEsbxng6kG3nWM6tJmsbpswMuXOUMgw67gsCXJm6htVvi8r1ZiAxMkBlAb+jgkHgSSvLnRXusbp7oJETYjvLtuOui3H3tUuVZC8TxFyPBAI2t+8LcNuG1dLn8Xb/Bio5AJk7yZ9cDzJG2hF8GhQoA2VmG5624Wo/wBktazOojePDkAqrlSFa+4WzGwIsbeRpuPy6SKZpMOV8e7o99JPC4I3U/OimUTSsLyoiG+wViRb3ArOepccFRhUsne27/0SUdU3+YoTiOz8AhLooSRVLK67MCBe+riffjRbtFhzNC8a21MNr8ONPkwpMLIOJUge4rOOpUUk/suUbb/AAixDY1oonJCCJJJFBtrZ7gA2/ZGkm3O4qxnOSph4zNhwI5EBYafCGC7kMBsQR1pRZFLHHFJGyiaNAjA3KsOYPPiLg1G8eJxQEUgSNCfHpYszDpcgaQa1cs/F4M6xlZBeHwUeIxcjFVN0ja5F9zrufXYb+VbaKELsKC4jKJYpe9g0NdQjI9wNr2IIBt8R5Ud5C/HpWWq91NPBrpqsF3XSqHuW8qVYWbBl0FyfP8aTLTCdz60i3SrMhrJVZogbCp2O9hXIlA9aBnJWVOJpjYhTa1Usy+KmQjYUrCi7Ji0RGdzZVBJPQDjQbBdpkd1HcTKr7K7KLHpcBiy38wPaqfbYkYKSwvfY72sNQufP086r/pySJY1OFu7kqoDjey3uSQAOFdEIXG6MpyqVG2Wx3qQislL2ikTQnchsQy6jGr+FFuQCzkc7dL8el6t5V2gMkndTR91LbUvi1Kyg2JVrDgTuCBxrPxySsreg+1r1wvWXftLI9zhoO8iUka2cLrtx0CxuL8zYGimT5kuIjDrcbkFW2KsDYgjqDRKEkrY1JMs5rmscCa3vxACqLszHgqjmaoZf2gErFGhlibTcawLEcNmUkX34E3oR20mdZcLpQOO8J+K1z3b7cOhJv5Vx8+kEgiXC3l0Kx/WAKtywsTpufh5Dn5VotP4ppGbn8ibEdnp5P1b4l2gJuVIXUR+60nEr7X860MeHCgKNgKA4jtGxcxwRd6y7OS2lFNvhvYkn0G1TYLPtbmOWMxSgagpNwy8yrDjbmLAjpUyU2sji4pmiiAGwrkyisfhe1E7KZEwpMYvf9YNRA4lRax4cyKlXtc8imSHDM8I/a1BXNuJVCN7eZF7UeGY/JE0yLaoZVUcTv0puAxiyxrIhurAEHyI2rJ51jZVxy6I9f6o2Gu1/ELnhtb8aiMHJtFOVKw5gs1D4iSELYIqkG/HVfy5afrVzFsKxiYyVMZL3cWtikd7vpC/FtexJ9hyorhc47xnSVe6kUaiCQQV/eDcx8qqek0rXSFGa+wlKBcVKttvasuc8kbxxwFo+TFgrMOqrbh0uRR3LMWs0aunAjnxHUHzHCs5aco5ZamnwW5CNQ9KtRLc3qAYfxXPC1W0FqgobNbYcudVoobNfqakxE29VddzQCLtxc1XDi59TTTzqJhvt1phQWpVX96VSMJuoJO+96SrvamGI3tUqqRWhmMKgE0kWkVNcW9Ayjjl8VNiWwp+NQ3pQikMB9tD/AEOX0/7lqDMz+uwX8z/9M1P22v8AY5fT/uFX8Pg1cIzC7J8J5gkWNvY1vGVQT/P/AEYtXL+DMZtgl+3t3skkQkRO7dXZASoIKEg8eY9TRP8A2YUHWs0jOFYLqkZ7ahbmf9Wo9jMvSUaZFDAjgRcfWquW5DFhyTEgXVxsLXsafmwLx5Mn2YytHjEZnmjlQBXj7910kbbKDwPEW2sa1mQ5MkAYKzNqbUSzFiTsL3PpXMy7PwzWMkasRzKgn58atZdgxEoRRZRsAOAFLU1dy5HDTpgjtOP12E/vj/0pKjw63zCX+4j/AMUtP7Sg9/hP74/9KSjMWBUP3lhrIAJ52F7D6n50bqivx/YVcn+f6M92UKIZInIWZZHJB4kMxYMOoIPH2pZ5KsuLgSM3eMs8hH7KlSoU+ZJG39mjObZFDNpMiKSOBI39jxqTJ8jji2RAq9ALX8zT3xvd9hsdbQf2NUfY162P3mmdi4x9hT+X8TWjwuCWNdCKFXkBw60zC4FY00IoVeQA2HpUuaz+RqPAA7ED+iRfy/nVbMmC5hFqNg0TKCeBIZTb1tv7VpMFgljXSihVHADgKhzPK45l0yIrDoRep3re32Pa9qRnsAR9vxH8kf8A30M7Uwl8SyJ8TYZwPUsv51rMHlMcbXRQPCF2HJdlHtSxOAUya9I1Wte29uNvS4p+VKVroNlqjE5Pl8cqDTPKrAWZO9cFSOIIvtWu7P5QsKaVJIvfc33Jud/U03GdmIZmDPGpNuJG/wA6OYbCiNFRRZVFgPIUampuXIRhRHKwA6DrVKXEb7VzOm3Cj3+tQ8TWDNUiOSW/zpqSb0mXj606GMk7UDLKC9cYAVNBwqnI1mAN+NCEXdS12u6R5UqCg0540w8abiFNztfc03VVmQ4mg+ddoIcNpEhJdvhjQFnb0UffwoueBrD9lIO+xWKmkGpxKYxfiqJbSB0B41ppxTtv6Jk3hIvQdpHmkCnCyopv4n07bcwDfypuM7UpG5ijR5pB8SxjZf5mNgD5UazsaIndFF1ViPUA0A7A4FfsyPa7P42J4lm3JPnf7qpbK3UTcr22OwnaeORxFLG8LtfSJALN5BhcE+VWM47RR4VkjKSOzqSoQX4W24+fHypvbLLEbCTMQAUUurcwV3BHvQaCUy4rBs43OHJPrdKqMYS+VYyTKUlgJw9s1VlE8EsKkgB2sVF9hqKnajGdZ7Fh1DOSSxsiKNTMegAqDtFhFbDSgqLd23+E1losDO8GExMYEjRxAFGNtQYLex5HaiMYSzwNuUcGgwHahpJFQ4WZAxsGIUgbX8VjtVnOu0EWHYJZpJW3WOMXa3U8gPM0NwXahQ6xzwPAzGyk2Kk9Aw5+tAsOcQ+NxUkSxsRJp/WargKo0gW5W3prTTdtUhObrDNDgO1EckqxzRSQux8GsAqx6BgbX8qL5vmkeHTXK4Rb2HNmPRQOJ9KyOc4HH4hNLJAtmDKy67qVNwRtU8MRnzEiXfuYk0A8tdyzDz2AvQ9OHIKcixN22CgMcLOEuBrYKvE2GxN+daPCZ0jztAAdSor35EMSLDnfb60B/wDEKELgjYAeOP8A6i1Fkx/8yk/uY/8AE9LbGUdyXf8AQbpKVGozrMlw0LzOCQguQOJ9L1XzXtBFBEJHJ8WyIouzG3AAVT/8Qh/5fP8Ay/iKyGMMz41BGEYxwLpD3t4idRFuewFLT01KNsc5tOkaGLtqqkd/BLCjGwkYAqL8NWk+Gr+f9po8MYwyu5kvp0C52APC/O9AcfBj5Y2jaLD6WBB+PnUDYR45svjl3ZVdSfRB1q/HB5J3yQSXtkFIM2HmiQ/tkAgX/e0kkVoZsSip3jOojAuWJ2t1vUePwyvE40ggqQbjbga89gcywZfA5JjcksCdjoUlVPl5eVQtOM1awU5Sg6eTTydsw5/UYeaVP37BVPpqIvV/MO00cMKO4YO/wxDdybX0gDpzPCrseFVQAByrDZ0JnzFhGqEpEoUPfg1ySAPPaiChN1XA5OUVyWZO1F5B30UkStsGaxW/K5B296v5jm8cFixYlvhRRdm9BQjNcDjJEKSJAAwttqvTMXl2IUQSAK7xx6GU7Br2uQetxTenptr/ANBTnQTy7tDrcK2HlXUdmNtI572O1GWkJrOZbnqhwk0TRMzWUmxUnoGHP1rUQR3JrHVjT4o0g7XNncLeoZQWe3Q0QSO1QRR+InzNZ0WSdwPOu1LpNKkUF2bc+tQzKOdTcCfWuNWhkVMSdrb8KymMynERTtiMIVu1hJE/wPbgbjcNbnWudLk1yEWN/anCTixSimjN4HOsTK4jmwmhTcM4kVgNjbawJ6UKhw+KwDMsKCbDliVTVpZLngCdiK3rKL3qqHBv5Gr8iXCwTsv7MfMMXj7RyIIMPe7rq1O9jfSSBYLeic2UsMbA6r+rSJlJ8yVI29q0MYt9akNHl+kHj7K2cQF4JFUbsjAepBArPYV8RhcJAiQiV1VVkXWFtYAGxsQd6IZn2kiifu7O7gXZY0LlQeF7cL9ONEsvxkc0ayRm6nhtbnzB3BvyoVxjlYDDeGY/FR4rGvGskC4eJHDkBtTsVNwLgAAXq3m+RzRy/acIwEhAEiMDokA4XtuCOtaDNsxEERkIuBbYcdyB+NWO+BF6p6kllLAti/czOX51i3kVJcKFU/E4lBttx06bnepe0OSO0i4jDtonQWuRdWX91h0v8qNtiUU72v8AWu/arnYVn5KdpFbLVM8/7XZri2wxjnw6qNSXkWS42df2SL7mjWZ5fMkqYvDAM2jQ8bGwdb3FjyIJPzqx24ieXCsipdiyWtzs6k/QVosG3hArXyVFNLsjZlpmQx0mLx4ELwdxDqBku4ZmAN9IsLAbbk1e7R5Cx0Swv3c0Q8LWuCDa6sOYNHZczVJ0g0+J0ZwdrDSVFvfX9KvSoDfVv91S9RqqVDUE7swcGfY+4V8Mp5FlksPM2YVfzXLXkxOGlAuia9dzw1LYbetaRwN7Lf5U3U1jsB71PkzaRWzFWcxCkowHMEVkMJ2XZsFFE90ljsysLEq4OxHWtnCOpv8AdTsQ2kbC3pSjNxWAlBNmK/SuOhGmXDpLb9tH0X9VYbe1PzfBPL3WJh/U4hVsb7gg7lGtxF+dHZJAbki1hTUlBHH/AFvT8tO0h+PFNmYTOMXqVZMMp5Flk28zYi/tV7N8fLGAYohJvuC2kgeVxRCeUX386iknX7qlzTd0NRdVZlik+KdNcYjjSQMQDqZiDcC9rAXrbxSqm2+oD2odguGrgL3qZwGJ9aU57sDjCsl6PEXUkbkf6vXVfa/vVDLJD4x/Z2Pz/Kr4IK252qSiz3wpVHpPSlUjCKzXJ/L1pBt6dsD7021WZjXbeuRj3rkldw5oA7K1Uxs1/Y1dlFQBKQwVmefpCwQK0spuRGgFwL/ExJAUeZO/Ko8J2lDuI5Y3hdvh12Ia3JWUkX8jvVDKSox2JEnxsVZL849AAt5Bg3z86f2zC6IlUjvWlQxgcdmBY+gUG5roUI2o1+5i5OtwMyDHn7ViAYHIac3a6WUaEAv4r8Bfa/GtVnsvd4aVkBJCNYKbHhxFyOHH2oN2OS8uKvx78/8ATjo5naEwTAb+BgB/wmjUa8i/YIf8P5Mjic5aTLiHikXTHH42KnXYpwsxN+e/Wr47VaVBkw8qR/xDpIHmyhrgVXnYHK1III7uL/so5m2HU4SQEXtGx/5TVyceGvslXzf0UMzzNI2WymR3HgRLXIA472AAvxJq3k+diSTupI3hktqVXtZgOJVgSDa4uONYuBG76E968evDxqjDTuVBLL4lO+4PnWlhyOTvY5ZMRI5jJKhtFtwVPwoDwNKWnCKpjU5yeDXSItgGoBjO1saMyQxPMymzFNIUHoWYgEjoL0/NZG7vUCdQBtWc7KTKYAgsHUBXB4hh8V/Mnf3rGFU5M0ld0WMzzojF4eTuHLGGQd2Cpa5aPib6eXG9G8D2mEkndyRvDIRdQ1iGA42ZSRcdONCcYAcdDb+DJ/iiqt2jLLJheol2P/23rb4ypV9EZVv9Q5i+0oVzHFE8zLs+nSFU9CzEC/kL1Lgc/SbUhVo5VF2RwAwB4EEEgjzBoT2DlQRFW/rFdhIDx1FiSfe97+dd7QOrYyER/GqOZCOSEAAH1axA8jS2RvbX7hudbrLGT57FFhY5GZypHh1kvIxN7LtuzVawvaBpHscPJGlj43KfUBiaxGUyBTgmf+r7sqCeAdtNr9LgEXrb55CXwcyx/GY2C24m68Kc4xTrsIttX0C8V2iDAtHBK8V/6wabEDmqk6mHtvyq/g5lljVxurbgigeSZc8sSmPFy6bW02i8Nv2SO72I4Wo9k2XjCxiMsW8RO9r3YkngAOdTqRguOStOUnyR4uC9rn1FVkiTbcX570Ux042tuTVF1YgHb0/zrnNi1CRpttfe1Qx8TzqXAjxVMYAWP4UARQLZG6EfXepYzsDwpINNxx8v86bILC5O+/oKQFy56Uqr9/8A6tSpFBhV3vccT+NSm1QCLf3P41xpLGwHK9VZkSsKSKKpzSGxN+RpYcEgXJJsL0WOi3IwHMVGoBPEUxk3NJD0oAHZzksU1ta7r8LA2YejAgiosr7OwxEyC7Nw1OWZrdLsSbeVEZxfaxJrsfhXxdavySqidiuzN9mZwJsXYE3xBtb+SOtMAxJBFhVaExobqgBbc+fmfOo8RnFmtaictzsIxpUU5OycILaQQr/EASBe4Oy3sNxxFHHwyNGYzupBBHUEb0LXHuRva3T0q1h8Re3+vKk5t8j2JEGJ7PwNEIigKAAAHe1hYcenWqmByKPDsWQtuLWLswtfkCxA4UXlcWIqIMCOB6cDR5HVWG1XZVxOIGj4SfagmYZFHMe8AKtYXIJUn3U3o5MDbwgmoGZt7odgOYNKMmuBuKfJWy/JwjqTcmNdKkliSGIJ4nqBxqfMMrEhUtvoN1sbWNiPxNEAtxtzrvcDmT86e53YUgRiOy0T2c3V7W1IzKfcqQTV3KcgjhUhRud2J3JPUk7n3q8m1PEluFPfKqsW1XYMTs5CE7rSO7tbSdxb3qPBdmo4ZAyF9uC63K7/ANkm1FWmG1MbEijfLsNiBWZdl4HfWAVY/EUZkJ9SpF6tT5PGe5Zrkw/Abm4uLHnvt1q7qpMOFG+XYtiB0kY1gDgKlWDanmKxPU04HcAe5qSzixBb12Bxy4ffVHEyXYnfa/4V3DPsKQ6LcpG9VcQwCGuu3GqmM+AjqDSAtaxSqj70qRZrlY3N+prjAXv7VsDksf7grv6Hj/cFdvpz7RxexExJTj506Bdq2RySL9wfWujJYx+wPrS9OfaD2YmQcVFqA42FbM5LGf2B9fzqM9noP4S/X86fqT7QezEw0uNFyF48Li1Q/ZCRdnNr3tXoCdnoBwiUegp36Ci/hj6/nR6c+0Hsx6PLsU/i2uBp4nf2FJ8OC1tY36/KvTT2cgPGJfr+dMPZbDce5X6/nR6c+0P2o/qebJAVt8JB3vf/AF1ojhwLWJ39a3A7LYcC3cr9fzrqdmMOOEQ+bfnS9OfaD2Y/qYmRmudhb1/ypRyNY7C/r/lW6/2fh/hj6/nXB2dh/hjf1/Oj0p9oPZj0efhmPEAb9b1MYib+lbkdnIP4Y+Z/OpP0HF/DH1o9OfaF7MejCRYdhexvc8+VTSwEjc/QVtxk0f7gpHJo/wBwU/Un2g9mPRgCLfs+/wD80xnYgadtvKvQP0FF/DH1rgyGH+GPrR6k+0Hsx6PPUgNxq33qeTDb3Are/oOL+GPrUDZUgO8V7tbYWsLgXO/n9KPUn2g9mPRjRFU6pwrWwZVGwuYwN+G9NTLUuoMQ34new4/kPnR6k+0Hsx6MbivLjQ7VpJJNz06Vvmy6M2vCN01c+O/h+6oWyaH/AOnB8KttqvubW4+d6PTn2hr/AFMejzN38Vr9frVnDG21b89n8PZm+zC40m3i/aAJ58r/AEqb9AwXYDDjZgL+LcHa/sfpvR6c+0P2odMwCG9Q41PCfQ16S2QYcEWhXc2J8X+vwqH9CQmw+zggmx3bb4f/AOiP+E0vTn2g9qPTPNu7NKvVf9nIP4S/X86VHpz7Q/bh0zQUqVKvSPPFSpUqAFSpUqAFSpUqAFSpUqAFSpUqAFSpUqAFSpUqAFSpUqAFSpUqAFSpUqAOGu0qVACpUqVACrlKlQAq7SpUAcpUqV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WFhQXFx0YFxcYGBocGhoaGhoaHBwaHBwcHCggHR8lHBgcITEhJSksLi4uFx8zODMsNygtLisBCgoKDg0OGxAQGy8mICQsLDAsMiwvLCwsLCw0LCwsLCwsLCwsLCwsLCwsLC8sLCwsLCwsLCwsLCwsLCwsLCwsLP/AABEIANEA8QMBIgACEQEDEQH/xAAbAAABBQEBAAAAAAAAAAAAAAAFAAIDBAYBB//EAEkQAAIBAgQDBgMEBgcGBQUAAAECAwARBAUSITFBUQYTImFxgTKRoRSxwdEVI0JSU3IkM2JzsuHwFmOCorPCByVDkvFUg5Oj0v/EABkBAAMBAQEAAAAAAAAAAAAAAAABAgMEBf/EACsRAAICAQQCAgEEAQUAAAAAAAABAhEhAxIxURMUIkFxYYGRwfEEIzKx0f/aAAwDAQACEQMRAD8A2GJzhbsLlrHz3oLmGcyMdmIHS/30yR2JO3Wh0gN/evFcmz1IwSJhMTbc8OtVPtLX2JqQ8QPL86UcVQaHBNbmaixGLYjYm1SzR1AR4aYDO+PnU0OINufH8Kr2NTQKQDtRQEj4knbe9qaspvxNJxvw5fjXV57UgLSSG3E/6NMdzvueH5VJGPKmqL39PypUBJFKSOJ+dPWY34n51EGsN7CpU3PtRQi2JDp4n501ZT1NIX010CmI6khvxNSLIep4HnTAN67/AJ0AKKQ9TzqBnN+JqaFfxphj3pAU4ZyGPHn99SDEm53PCuxRDV86kOHBO9AyNHYje9qbI5HPmfvqTgNqbLHc+5oA62IJvvShl8XE/Oo5otjUKyBWGsgAkAXNrknYetAExmbqePWqeInN+Jq9GNveoZsOCNqAKSznVxNTfam6n51GI96TR0xhP7c3Wu1TrlSUE5muTt12A86AZrjjDNErLaN9tXR/2QfI8PW1FyxuaG5vhFmjZG4EfLoR5g7+1bRq8mMrrBXxOOtNHEgDMw1P/ZTff1J2HoaufboUYI0qB/3SwB+RNZDAu6YV5tRMzkLr5jxaAfYb+tHMBkkIj0lFN+NwCT5kncmtZQguSIzk+A1iXUcSANgLnmeFU5kAW5IA435VkMc5S8AN0jxEWje9gSp0+33Woz2gkP2SQX/9M/dUvSprPJS1Lv8AQKpH0qR5kjW8jqo6sQBw86r5c3hF+lBcxBnnIjRLxgKXcFrEi+lVuORFz51MIXKmOU6RoGnjYalZStviBFvnwpuFmjcsFdTp+KxBt69KxM6PGMXGwVbxq1kuFJOoagP2SbbjyolnEHdrDFGg0ux1qDpDBQTpJ6E7252rXwLsz8zrg1+DxsTkrHIjMOIVgSPkanjiO58qyGJwkrBDHhVjkQgq6uu1juNl4EXBFbGB/DvxtWWpBRqmXCbZkIIYcTiJu/dG0vojUsLABR8IvxuTv5VocoMSWiSUNZbga9TaevG9t/uoDluCQyYttC3WQ2Nht4FO3zqhHF3WXxtEoVpBGpK2U+MqG8XInhfzreUFLF9GSk45N4mZQljGJYy4/YDDV8r3qxNMqAszBVHEk2HzNYObAs0GhcGqkfAyuoKtyYeG9wd71zGTTSTxpLEJTHErFCwC62JBbcWa2mw6XPWp8Efpj8r6NzhcXHLvE6uOqkH7qkxMuhWY2Fhc32rI4CGUYqORIBCN1ls4IZbG1wALkNax9a1WZSXRgQCCpves5QUWi4ybTKHZzO1niRiyd4y6mRTuNt9uNS4jNIQ4R5UDbeEsAfle9Y7AEQ5eskYCyMirrAFxrKqWv5Xv7UbwWRwCPSUU34kgEknmSdyfOqnCCbb7JjKTRpMLxp0sqruzBRe1yQKzXZKUxyzQXukbDRc30hlDab+XLyIp/bVQ8cSkAqZ0BB4HxcKhaa3bSt/xsKLmULhu7lRrcdLA29bGmYfMI5L93IjEXvpYG3rY1m+0uTRaYSo03kVG07XVuKm3EHpU2c4FIXwskYCt3oQ2Frqwa4NuI2B9qtacGsPkXkkg3jcwSIfrHRL8NTAcvOhfaGQMsJU3Bmj4fzChssb4mSSWFIgL6C8il2bT4TYXGlbi3nxoXFO0UTq627vFIQibgfC1l8iTcDzq4aSTTvJEtRtG/vZbkgAXJJNgPMmoJcWiKGd1VbfEWAHzNAcuY49rzMBGp/qByI4d7+8eduHrVSVmfFSnuRKI2EaAsAEAUE2BB3JPH06VC0VdNlPVdYRqcPKji6kMORBBHzFPmj3rO5DBIuJc90IonXxKGBGsHZgABbYkH0FamQ71lOKi6RrCTksjd+lKiNlrlZGhA0e5qo0BNEplsW/1zqlrNaEALC5Hpg7mTxA3B5XuSfxqhFhcWg0LIjLwDOp1AediAT8q1DNc1QzTFmGIuACQVFj5so/GtIzk3XZDikgM/Z79WyliXY6y/PXcEN7EDbyqIZViJQElZO7/AGtKkMwB4bmwB52rTyre3nTuAo8slyHjRAmGtsOVDJ8omSQywMvjtrVwSCQLAgg3Btt7UUaTrVqCW4FqiM2slSjZlW7PTyGYyuuqSMKNKkBbX6kk8aN43JRLGFJIZd1YcVYcCKJNL91dElU9WTJWmkDMtgxiuod4njB3Ohg5G/RtN/aiwjuONSIDtXEWpnLcOKoz2RQ3kxijnKR/+tKt4TIB9lXDyeIBApPDgBuOm4vVvAZaI3kcEnvH1G/I2A28tqvEfdVz1M4JjDGTPxYLGxWRZI5EvxkjOu3qrAE+dqnznJTIwljcxzLsGABBB/ZYHiKNPIbULzvMzDHrABOpFsf7ThT9DQpyclXIbUlkiylcTrPfmMrbbQrKb+d2IovLCGB9KjR77iuq9r1DlbstKkZjC9n5FVoGZWw5BABU6gDwGoG1h6UlwGMjGhJI2XgHdGLgedmAJ89q0iMaY09zYEbf5VXlb5J8aB3Z/Ku5BLMWdiWZjxJPEn8vKrGdZeZRGAbaZVf10m9qliYg08ym9Rvd7itiqiDNcrMqRgGxSRXPnblTc5ydpRFY27uQOduNri31q4stWBJ+NNTaE4ozaZRiYC/2doyjktpkVjpY7mxUjYnex+dVsN2amOrvHBZpllJ02Fl0jTa/Ra2Csa6H3FX5pE+JGczLs/dhJC3dzAbMOBH7rD9ofXpTcXkUuoTROElIAcW1I1uovf0IN/WtFJULYn6VC1ZIb00wTlUM3i77RfkUVh87k0TMe9dDfWmmTepbtlpUgp3Qrtd72lUlFY73NqD5pju6niQjwyahq6MBcD3XV8q0TWF+VAO1WXmTDsV/rEPeR/zKbge/D3raCV5MpN1gFJnjHFHD92NiSWuf6vTcH1LG1vI1S7QZgZIsQqr4YnjUG/xNqUsPIC4F+t6EjMXDfpAKShvGF/s28J//ACD/AJqN4nAmLLvFu7OjOerNIrMfma6fHGLT/H8/Zhvck0OmzDExIJZYY+7G7BGJZRzO4Aa3tVzN8yZI0aNUIYXLuwVFHnzN+VqudoH/AKJKP903+E1k8GyNLCJyNHcp3Wr4dW+vjtqtp9qiMYy+VcFtuOLJGzl3SWMhNfdsylGujDgeVwRf6ireR4+SLCiSZV7tUXRpJLMSAAtiALnbnzofPhYftZWEqWMEmoLbjdbXttercjJiMuREIZ49BeIGz+C2pbXuDx97Ve2NJVhkbnfJNPmuJUd48Kd2N2VWJdV68LEjoKIYDMw8zR8tCuhv8Snj8j94oTgsqwMoGmXyKmaQMD0Kl7g+Rq12gwYwqwzp8MPhYDj3beE/I6T7VEoQb21ktSklf0EZ8/EckwI/VwqpZhxLtc6AOttPuwqk+d4pV70wJoG5QMTIF58tJNuX1qo2TvJgGYreWRxM633J1Bil+XhAUegpmW5ZgZV/rSDzRppFZfIqXuKeyCXBO6TYUxPaCQyImHRHDxh9TMQACdtgCTWgiuVBawa29uF7b1ncFgVixqRpsq4cAeQD/OtQwrHVUVSSNYNu7AmcZyyP3MKd5KAGa50ogPDUbE3PQA8OVBO0Mk/2ZjKsd+8j0hCd/wBYuxJHW1XIsQuGxcwnOlZmDxyNsp8KqUJ4AjTffrT+1s6Ph/Cwb9ZFwIP/AKi1pFbZRpdZIbtO2QHNcREokmij7ofEUY6lHXcWa3PhV/NM30sscCd5Ky6tzZVXkzGx4ngAN7Gndo1/oM9/4L/4TQXAYhYMRqlNllRNDn4dSgjQTy43HXehRjJXQNtOrLv6YmiZRiY1CMdIdCSAx2GoEXAJ2vUKYuOOXEuwC6NJd+beAEX897U7tPmCSR9whV5ZNgFsdIuLubcABvQvG4J3+0hRqZWibT+9pVWt72pxgmrar/IOTTxkv4fM8TIbpEiqeHeMdVvMKLD0vUmKziR5GSBFOjZnckDV+6oAubczU+U5pC6+F1B5qSAwPQg7g1nBl8KzypiGKMzsyMXZVcMb7EMBcXtbypRim3aqhyk8UzSZLmrSMySKEkS2oA3BB4MDbgbH5UQzbHdxH3lgfEq24fG6r9NV/aheUZTDGxeJrk7E6i3DluT1p/axScMSN7MjEDorqx+ims6i9RJcFXLZYazPH91A8oAOlGYA87Am30obi+0ZXQsSB5XUNpvZVU82NjtfYAC5tQ/tFmERwjsJFsYiBuNyQQAPnVDLJ1inVpTpjljRQ54Bkv4SeV9Vx71UNNU20TKecML/AKfmjYfaI07tiBrQkhSTYagRwvteruHx/eSzRgWCFQD11Ire3G3tQ7tXiomiMKMHllGlVU3tfYsbcABvc9KZk0qw4qZJWC95oZCdtQCBTbzBXh5insTjdZDdUqvAV/SNsR3Ftu713531WtVqRt6C4aVZce7RnUiRhCw4aixOkHgSBa/rR+SPespxSr8GkJXZb1mlTbjrXayNDplJc36/jUzgEWNKKLfcbg2NOa3yq0QDzlkenRpXTx02Ftjfh671x4lZdLAFehG21XrAmoZAoG5FupO1N2LAMxkWo6diOY8qgmylHQKyqV6EAj5URjRSSeXW+1S+G9gwv0uL0lf0N0DsBk8Me6ootcbAD/XCrcWWxBi+lQxG5sL/AD41UxOZaMQsJA8SM+q/RlFreer6UWjW9U9yy/slbeEDcZkkJbWyoSN7kD7zVmTCK6lWGpSLEHcEXqj20B+xzfyGr+BkBQEEHbkfOm09u6wtXRbiiAFhwofPksLtdo0J6lQfvFXw1V5ZwoJJ4AmpTaeBtKskqYRdWqw1AWvzt0v0qUih+RZoJ4kk2BZQxW97XF7Ve1UmmnTBNNWiHEYJZBZgCPMVSgyGKMEKiAEgkBQASOBO3KiurgadcHe4ppvgKRTfDgqVYXBFiDuLVVxWCRl0lQR0IFvlV9ZFJ2YH0NNYD3pZQYYGwGUxx/Air6AD7quYeJRckAE8T122vVlBY1E7XpOTY0kVJcjhla7RoTfiVB++pcyyoMtiAwtwI41HHidLW1AHperoxdviItTuQUjPpD3NlRFW+5AFt/apxKxuGHAX28waL42ONhqJW3U2qsmFAvbcHzvtak75HjgwmY9w+oRQETOCtjHYqTsSTa2w5g71pcHhw0YR7EAAWI4jh+FFDgRq1aeX4118IrGwYBhyuPurWWo5JJERik8lfLsrijPgVR/KAPuq1jcsjlFnRWHQgH76fFhinO//AMmpY5QxNmB9DWdyuyqXBFhcKkQsoCgcLAAUyeXUdjYDnVTFZmGnkgsBpVWvfjq1XFvLSPnViEgkEj8qJJrkcWvosaR5/wDNSortXago6xNyb73rH6hHJi8NLtFKjSr0s4tKPZvF/wAdbQAEn14Vmu2fZ5sSIzGdLBrMesbbOvuLfKujSaumYaidWjKZDmTrgpWDEzyv3YJFm1kKim3klm9jVjGYYOY8PFEJO4QA94xEa3AsNIB1PYXvbYHzovF2XIxiygjugtyv+8tp1f8As2p2Pws0GIabDhXEgGtHJHiUWDKwB5WBBHIVu5xvBkousmUfvIlxkLII1MGrQpugJ1AldhYG3C3KtDD2VhMGoIFfTcONnBtx1cb+9QYrK8ViGnaRY1MkPdqFJsN2O5I348be1auGFhDp56bUtTUqqf5HCHNowmDw64ubDNModnwxZri9yGS33n516HhotKhRsAAAPIVksLkE8SQPGU72JChU30MDa4uBcbqCDb2otluZztiTFIihRErErc2ckgjUbXG3So1flw8IqHx5O9tb/Y5/7s0LxPZxI4e+w9oZVGoFdgbb2YDZh60f7S4NpsPLGltTKQL8Pegz4PGYhO6k0RRHZwhZmZeY1EDSDw4GlpyqPP2E1ngr5DjzLixJw14aJrerObfWl2mGrERK26mKYEciDoq/mGTyQyJNhgpKoEZGuFZQbixANiN+R41Bhssnnm76cKoClURSTbVa5LEC5NgOFVa3blxQs1tIuwmVRrBHKqgO0a3YDc3sdzV7ti1sJJ/w3/8Aetd7OYDEQEQsEMC7K4JD2B8KkWtw535UTzvLBPC8V7ahYEcjyPzqJP8A3LbKivhRXzVz9kkP+7f/AAmsthQ2JaHDsT3SQo7KCRrLXABtxUBTtzv5VZzPFYxcNJG0cVgjBpdZtaxuQmm97cr2867hstk7uCeAgSrGqkN8LrYHS1txvuDyua0itqIbtj87yFMNE0+HAikiGu6DSGC7lWA2IIHOn5DiC+KnbkUiP/K1PngxWLHdyqkUV/GEYszgfs3KgKp58TT8xyqaGXvsOFa6hXRiQDpvYhgDY7kcOlK7W1vI/u0sDMVIf0gn9w/+NKv47EiNHdzZVUknyAqjlOXSvM082kNp0qi3IVb3O5AuSbcuQq/muAEsbxng6kG3nWM6tJmsbpswMuXOUMgw67gsCXJm6htVvi8r1ZiAxMkBlAb+jgkHgSSvLnRXusbp7oJETYjvLtuOui3H3tUuVZC8TxFyPBAI2t+8LcNuG1dLn8Xb/Bio5AJk7yZ9cDzJG2hF8GhQoA2VmG5624Wo/wBktazOojePDkAqrlSFa+4WzGwIsbeRpuPy6SKZpMOV8e7o99JPC4I3U/OimUTSsLyoiG+wViRb3ArOepccFRhUsne27/0SUdU3+YoTiOz8AhLooSRVLK67MCBe+riffjRbtFhzNC8a21MNr8ONPkwpMLIOJUge4rOOpUUk/suUbb/AAixDY1oonJCCJJJFBtrZ7gA2/ZGkm3O4qxnOSph4zNhwI5EBYafCGC7kMBsQR1pRZFLHHFJGyiaNAjA3KsOYPPiLg1G8eJxQEUgSNCfHpYszDpcgaQa1cs/F4M6xlZBeHwUeIxcjFVN0ja5F9zrufXYb+VbaKELsKC4jKJYpe9g0NdQjI9wNr2IIBt8R5Ud5C/HpWWq91NPBrpqsF3XSqHuW8qVYWbBl0FyfP8aTLTCdz60i3SrMhrJVZogbCp2O9hXIlA9aBnJWVOJpjYhTa1Usy+KmQjYUrCi7Ji0RGdzZVBJPQDjQbBdpkd1HcTKr7K7KLHpcBiy38wPaqfbYkYKSwvfY72sNQufP086r/pySJY1OFu7kqoDjey3uSQAOFdEIXG6MpyqVG2Wx3qQislL2ikTQnchsQy6jGr+FFuQCzkc7dL8el6t5V2gMkndTR91LbUvi1Kyg2JVrDgTuCBxrPxySsreg+1r1wvWXftLI9zhoO8iUka2cLrtx0CxuL8zYGimT5kuIjDrcbkFW2KsDYgjqDRKEkrY1JMs5rmscCa3vxACqLszHgqjmaoZf2gErFGhlibTcawLEcNmUkX34E3oR20mdZcLpQOO8J+K1z3b7cOhJv5Vx8+kEgiXC3l0Kx/WAKtywsTpufh5Dn5VotP4ppGbn8ibEdnp5P1b4l2gJuVIXUR+60nEr7X860MeHCgKNgKA4jtGxcxwRd6y7OS2lFNvhvYkn0G1TYLPtbmOWMxSgagpNwy8yrDjbmLAjpUyU2sji4pmiiAGwrkyisfhe1E7KZEwpMYvf9YNRA4lRax4cyKlXtc8imSHDM8I/a1BXNuJVCN7eZF7UeGY/JE0yLaoZVUcTv0puAxiyxrIhurAEHyI2rJ51jZVxy6I9f6o2Gu1/ELnhtb8aiMHJtFOVKw5gs1D4iSELYIqkG/HVfy5afrVzFsKxiYyVMZL3cWtikd7vpC/FtexJ9hyorhc47xnSVe6kUaiCQQV/eDcx8qqek0rXSFGa+wlKBcVKttvasuc8kbxxwFo+TFgrMOqrbh0uRR3LMWs0aunAjnxHUHzHCs5aco5ZamnwW5CNQ9KtRLc3qAYfxXPC1W0FqgobNbYcudVoobNfqakxE29VddzQCLtxc1XDi59TTTzqJhvt1phQWpVX96VSMJuoJO+96SrvamGI3tUqqRWhmMKgE0kWkVNcW9Ayjjl8VNiWwp+NQ3pQikMB9tD/AEOX0/7lqDMz+uwX8z/9M1P22v8AY5fT/uFX8Pg1cIzC7J8J5gkWNvY1vGVQT/P/AEYtXL+DMZtgl+3t3skkQkRO7dXZASoIKEg8eY9TRP8A2YUHWs0jOFYLqkZ7ahbmf9Wo9jMvSUaZFDAjgRcfWquW5DFhyTEgXVxsLXsafmwLx5Mn2YytHjEZnmjlQBXj7910kbbKDwPEW2sa1mQ5MkAYKzNqbUSzFiTsL3PpXMy7PwzWMkasRzKgn58atZdgxEoRRZRsAOAFLU1dy5HDTpgjtOP12E/vj/0pKjw63zCX+4j/AMUtP7Sg9/hP74/9KSjMWBUP3lhrIAJ52F7D6n50bqivx/YVcn+f6M92UKIZInIWZZHJB4kMxYMOoIPH2pZ5KsuLgSM3eMs8hH7KlSoU+ZJG39mjObZFDNpMiKSOBI39jxqTJ8jji2RAq9ALX8zT3xvd9hsdbQf2NUfY162P3mmdi4x9hT+X8TWjwuCWNdCKFXkBw60zC4FY00IoVeQA2HpUuaz+RqPAA7ED+iRfy/nVbMmC5hFqNg0TKCeBIZTb1tv7VpMFgljXSihVHADgKhzPK45l0yIrDoRep3re32Pa9qRnsAR9vxH8kf8A30M7Uwl8SyJ8TYZwPUsv51rMHlMcbXRQPCF2HJdlHtSxOAUya9I1Wte29uNvS4p+VKVroNlqjE5Pl8cqDTPKrAWZO9cFSOIIvtWu7P5QsKaVJIvfc33Jud/U03GdmIZmDPGpNuJG/wA6OYbCiNFRRZVFgPIUampuXIRhRHKwA6DrVKXEb7VzOm3Cj3+tQ8TWDNUiOSW/zpqSb0mXj606GMk7UDLKC9cYAVNBwqnI1mAN+NCEXdS12u6R5UqCg0540w8abiFNztfc03VVmQ4mg+ddoIcNpEhJdvhjQFnb0UffwoueBrD9lIO+xWKmkGpxKYxfiqJbSB0B41ppxTtv6Jk3hIvQdpHmkCnCyopv4n07bcwDfypuM7UpG5ijR5pB8SxjZf5mNgD5UazsaIndFF1ViPUA0A7A4FfsyPa7P42J4lm3JPnf7qpbK3UTcr22OwnaeORxFLG8LtfSJALN5BhcE+VWM47RR4VkjKSOzqSoQX4W24+fHypvbLLEbCTMQAUUurcwV3BHvQaCUy4rBs43OHJPrdKqMYS+VYyTKUlgJw9s1VlE8EsKkgB2sVF9hqKnajGdZ7Fh1DOSSxsiKNTMegAqDtFhFbDSgqLd23+E1losDO8GExMYEjRxAFGNtQYLex5HaiMYSzwNuUcGgwHahpJFQ4WZAxsGIUgbX8VjtVnOu0EWHYJZpJW3WOMXa3U8gPM0NwXahQ6xzwPAzGyk2Kk9Aw5+tAsOcQ+NxUkSxsRJp/WargKo0gW5W3prTTdtUhObrDNDgO1EckqxzRSQux8GsAqx6BgbX8qL5vmkeHTXK4Rb2HNmPRQOJ9KyOc4HH4hNLJAtmDKy67qVNwRtU8MRnzEiXfuYk0A8tdyzDz2AvQ9OHIKcixN22CgMcLOEuBrYKvE2GxN+daPCZ0jztAAdSor35EMSLDnfb60B/wDEKELgjYAeOP8A6i1Fkx/8yk/uY/8AE9LbGUdyXf8AQbpKVGozrMlw0LzOCQguQOJ9L1XzXtBFBEJHJ8WyIouzG3AAVT/8Qh/5fP8Ay/iKyGMMz41BGEYxwLpD3t4idRFuewFLT01KNsc5tOkaGLtqqkd/BLCjGwkYAqL8NWk+Gr+f9po8MYwyu5kvp0C52APC/O9AcfBj5Y2jaLD6WBB+PnUDYR45svjl3ZVdSfRB1q/HB5J3yQSXtkFIM2HmiQ/tkAgX/e0kkVoZsSip3jOojAuWJ2t1vUePwyvE40ggqQbjbga89gcywZfA5JjcksCdjoUlVPl5eVQtOM1awU5Sg6eTTydsw5/UYeaVP37BVPpqIvV/MO00cMKO4YO/wxDdybX0gDpzPCrseFVQAByrDZ0JnzFhGqEpEoUPfg1ySAPPaiChN1XA5OUVyWZO1F5B30UkStsGaxW/K5B296v5jm8cFixYlvhRRdm9BQjNcDjJEKSJAAwttqvTMXl2IUQSAK7xx6GU7Br2uQetxTenptr/ANBTnQTy7tDrcK2HlXUdmNtI572O1GWkJrOZbnqhwk0TRMzWUmxUnoGHP1rUQR3JrHVjT4o0g7XNncLeoZQWe3Q0QSO1QRR+InzNZ0WSdwPOu1LpNKkUF2bc+tQzKOdTcCfWuNWhkVMSdrb8KymMynERTtiMIVu1hJE/wPbgbjcNbnWudLk1yEWN/anCTixSimjN4HOsTK4jmwmhTcM4kVgNjbawJ6UKhw+KwDMsKCbDliVTVpZLngCdiK3rKL3qqHBv5Gr8iXCwTsv7MfMMXj7RyIIMPe7rq1O9jfSSBYLeic2UsMbA6r+rSJlJ8yVI29q0MYt9akNHl+kHj7K2cQF4JFUbsjAepBArPYV8RhcJAiQiV1VVkXWFtYAGxsQd6IZn2kiifu7O7gXZY0LlQeF7cL9ONEsvxkc0ayRm6nhtbnzB3BvyoVxjlYDDeGY/FR4rGvGskC4eJHDkBtTsVNwLgAAXq3m+RzRy/acIwEhAEiMDokA4XtuCOtaDNsxEERkIuBbYcdyB+NWO+BF6p6kllLAti/czOX51i3kVJcKFU/E4lBttx06bnepe0OSO0i4jDtonQWuRdWX91h0v8qNtiUU72v8AWu/arnYVn5KdpFbLVM8/7XZri2wxjnw6qNSXkWS42df2SL7mjWZ5fMkqYvDAM2jQ8bGwdb3FjyIJPzqx24ieXCsipdiyWtzs6k/QVosG3hArXyVFNLsjZlpmQx0mLx4ELwdxDqBku4ZmAN9IsLAbbk1e7R5Cx0Swv3c0Q8LWuCDa6sOYNHZczVJ0g0+J0ZwdrDSVFvfX9KvSoDfVv91S9RqqVDUE7swcGfY+4V8Mp5FlksPM2YVfzXLXkxOGlAuia9dzw1LYbetaRwN7Lf5U3U1jsB71PkzaRWzFWcxCkowHMEVkMJ2XZsFFE90ljsysLEq4OxHWtnCOpv8AdTsQ2kbC3pSjNxWAlBNmK/SuOhGmXDpLb9tH0X9VYbe1PzfBPL3WJh/U4hVsb7gg7lGtxF+dHZJAbki1hTUlBHH/AFvT8tO0h+PFNmYTOMXqVZMMp5Flk28zYi/tV7N8fLGAYohJvuC2kgeVxRCeUX386iknX7qlzTd0NRdVZlik+KdNcYjjSQMQDqZiDcC9rAXrbxSqm2+oD2odguGrgL3qZwGJ9aU57sDjCsl6PEXUkbkf6vXVfa/vVDLJD4x/Z2Pz/Kr4IK252qSiz3wpVHpPSlUjCKzXJ/L1pBt6dsD7021WZjXbeuRj3rkldw5oA7K1Uxs1/Y1dlFQBKQwVmefpCwQK0spuRGgFwL/ExJAUeZO/Ko8J2lDuI5Y3hdvh12Ia3JWUkX8jvVDKSox2JEnxsVZL849AAt5Bg3z86f2zC6IlUjvWlQxgcdmBY+gUG5roUI2o1+5i5OtwMyDHn7ViAYHIac3a6WUaEAv4r8Bfa/GtVnsvd4aVkBJCNYKbHhxFyOHH2oN2OS8uKvx78/8ATjo5naEwTAb+BgB/wmjUa8i/YIf8P5Mjic5aTLiHikXTHH42KnXYpwsxN+e/Wr47VaVBkw8qR/xDpIHmyhrgVXnYHK1III7uL/so5m2HU4SQEXtGx/5TVyceGvslXzf0UMzzNI2WymR3HgRLXIA472AAvxJq3k+diSTupI3hktqVXtZgOJVgSDa4uONYuBG76E968evDxqjDTuVBLL4lO+4PnWlhyOTvY5ZMRI5jJKhtFtwVPwoDwNKWnCKpjU5yeDXSItgGoBjO1saMyQxPMymzFNIUHoWYgEjoL0/NZG7vUCdQBtWc7KTKYAgsHUBXB4hh8V/Mnf3rGFU5M0ld0WMzzojF4eTuHLGGQd2Cpa5aPib6eXG9G8D2mEkndyRvDIRdQ1iGA42ZSRcdONCcYAcdDb+DJ/iiqt2jLLJheol2P/23rb4ypV9EZVv9Q5i+0oVzHFE8zLs+nSFU9CzEC/kL1Lgc/SbUhVo5VF2RwAwB4EEEgjzBoT2DlQRFW/rFdhIDx1FiSfe97+dd7QOrYyER/GqOZCOSEAAH1axA8jS2RvbX7hudbrLGT57FFhY5GZypHh1kvIxN7LtuzVawvaBpHscPJGlj43KfUBiaxGUyBTgmf+r7sqCeAdtNr9LgEXrb55CXwcyx/GY2C24m68Kc4xTrsIttX0C8V2iDAtHBK8V/6wabEDmqk6mHtvyq/g5lljVxurbgigeSZc8sSmPFy6bW02i8Nv2SO72I4Wo9k2XjCxiMsW8RO9r3YkngAOdTqRguOStOUnyR4uC9rn1FVkiTbcX570Ux042tuTVF1YgHb0/zrnNi1CRpttfe1Qx8TzqXAjxVMYAWP4UARQLZG6EfXepYzsDwpINNxx8v86bILC5O+/oKQFy56Uqr9/8A6tSpFBhV3vccT+NSm1QCLf3P41xpLGwHK9VZkSsKSKKpzSGxN+RpYcEgXJJsL0WOi3IwHMVGoBPEUxk3NJD0oAHZzksU1ta7r8LA2YejAgiosr7OwxEyC7Nw1OWZrdLsSbeVEZxfaxJrsfhXxdavySqidiuzN9mZwJsXYE3xBtb+SOtMAxJBFhVaExobqgBbc+fmfOo8RnFmtaictzsIxpUU5OycILaQQr/EASBe4Oy3sNxxFHHwyNGYzupBBHUEb0LXHuRva3T0q1h8Re3+vKk5t8j2JEGJ7PwNEIigKAAAHe1hYcenWqmByKPDsWQtuLWLswtfkCxA4UXlcWIqIMCOB6cDR5HVWG1XZVxOIGj4SfagmYZFHMe8AKtYXIJUn3U3o5MDbwgmoGZt7odgOYNKMmuBuKfJWy/JwjqTcmNdKkliSGIJ4nqBxqfMMrEhUtvoN1sbWNiPxNEAtxtzrvcDmT86e53YUgRiOy0T2c3V7W1IzKfcqQTV3KcgjhUhRud2J3JPUk7n3q8m1PEluFPfKqsW1XYMTs5CE7rSO7tbSdxb3qPBdmo4ZAyF9uC63K7/ANkm1FWmG1MbEijfLsNiBWZdl4HfWAVY/EUZkJ9SpF6tT5PGe5Zrkw/Abm4uLHnvt1q7qpMOFG+XYtiB0kY1gDgKlWDanmKxPU04HcAe5qSzixBb12Bxy4ffVHEyXYnfa/4V3DPsKQ6LcpG9VcQwCGuu3GqmM+AjqDSAtaxSqj70qRZrlY3N+prjAXv7VsDksf7grv6Hj/cFdvpz7RxexExJTj506Bdq2RySL9wfWujJYx+wPrS9OfaD2YmQcVFqA42FbM5LGf2B9fzqM9noP4S/X86fqT7QezEw0uNFyF48Li1Q/ZCRdnNr3tXoCdnoBwiUegp36Ci/hj6/nR6c+0Hsx6PLsU/i2uBp4nf2FJ8OC1tY36/KvTT2cgPGJfr+dMPZbDce5X6/nR6c+0P2o/qebJAVt8JB3vf/AF1ojhwLWJ39a3A7LYcC3cr9fzrqdmMOOEQ+bfnS9OfaD2Y/qYmRmudhb1/ypRyNY7C/r/lW6/2fh/hj6/nXB2dh/hjf1/Oj0p9oPZj0efhmPEAb9b1MYib+lbkdnIP4Y+Z/OpP0HF/DH1o9OfaF7MejCRYdhexvc8+VTSwEjc/QVtxk0f7gpHJo/wBwU/Un2g9mPRgCLfs+/wD80xnYgadtvKvQP0FF/DH1rgyGH+GPrR6k+0Hsx6PPUgNxq33qeTDb3Are/oOL+GPrUDZUgO8V7tbYWsLgXO/n9KPUn2g9mPRjRFU6pwrWwZVGwuYwN+G9NTLUuoMQ34new4/kPnR6k+0Hsx6MbivLjQ7VpJJNz06Vvmy6M2vCN01c+O/h+6oWyaH/AOnB8KttqvubW4+d6PTn2hr/AFMejzN38Vr9frVnDG21b89n8PZm+zC40m3i/aAJ58r/AEqb9AwXYDDjZgL+LcHa/sfpvR6c+0P2odMwCG9Q41PCfQ16S2QYcEWhXc2J8X+vwqH9CQmw+zggmx3bb4f/AOiP+E0vTn2g9qPTPNu7NKvVf9nIP4S/X86VHpz7Q/bh0zQUqVKvSPPFSpUqAFSpUqAFSpUqAFSpUqAFSpUqAFSpUqAFSpUqAFSpUqAFSpUqAFSpUqAOGu0qVACpUqVACrlKlQAq7SpUAcpUqVA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xQWFhQXFx0YFxcYGBocGhoaGhoaHBwaHBwcHCggHR8lHBgcITEhJSksLi4uFx8zODMsNygtLisBCgoKDg0OGxAQGy8mICQsLDAsMiwvLCwsLCw0LCwsLCwsLCwsLCwsLCwsLC8sLCwsLCwsLCwsLCwsLCwsLCwsLP/AABEIANEA8QMBIgACEQEDEQH/xAAbAAABBQEBAAAAAAAAAAAAAAAFAAIDBAYBB//EAEkQAAIBAgQDBgMEBgcGBQUAAAECAwARBAUSITFBUQYTImFxgTKRoRSxwdEVI0JSU3IkM2JzsuHwFmOCorPCByVDkvFUg5Oj0v/EABkBAAMBAQEAAAAAAAAAAAAAAAABAgMEBf/EACsRAAICAQQCAgEEAQUAAAAAAAABAhEhAxIxURMUIkFxYYGRwfEEIzKx0f/aAAwDAQACEQMRAD8A2GJzhbsLlrHz3oLmGcyMdmIHS/30yR2JO3Wh0gN/evFcmz1IwSJhMTbc8OtVPtLX2JqQ8QPL86UcVQaHBNbmaixGLYjYm1SzR1AR4aYDO+PnU0OINufH8Kr2NTQKQDtRQEj4knbe9qaspvxNJxvw5fjXV57UgLSSG3E/6NMdzvueH5VJGPKmqL39PypUBJFKSOJ+dPWY34n51EGsN7CpU3PtRQi2JDp4n501ZT1NIX010CmI6khvxNSLIep4HnTAN67/AJ0AKKQ9TzqBnN+JqaFfxphj3pAU4ZyGPHn99SDEm53PCuxRDV86kOHBO9AyNHYje9qbI5HPmfvqTgNqbLHc+5oA62IJvvShl8XE/Oo5otjUKyBWGsgAkAXNrknYetAExmbqePWqeInN+Jq9GNveoZsOCNqAKSznVxNTfam6n51GI96TR0xhP7c3Wu1TrlSUE5muTt12A86AZrjjDNErLaN9tXR/2QfI8PW1FyxuaG5vhFmjZG4EfLoR5g7+1bRq8mMrrBXxOOtNHEgDMw1P/ZTff1J2HoaufboUYI0qB/3SwB+RNZDAu6YV5tRMzkLr5jxaAfYb+tHMBkkIj0lFN+NwCT5kncmtZQguSIzk+A1iXUcSANgLnmeFU5kAW5IA435VkMc5S8AN0jxEWje9gSp0+33Woz2gkP2SQX/9M/dUvSprPJS1Lv8AQKpH0qR5kjW8jqo6sQBw86r5c3hF+lBcxBnnIjRLxgKXcFrEi+lVuORFz51MIXKmOU6RoGnjYalZStviBFvnwpuFmjcsFdTp+KxBt69KxM6PGMXGwVbxq1kuFJOoagP2SbbjyolnEHdrDFGg0ux1qDpDBQTpJ6E7252rXwLsz8zrg1+DxsTkrHIjMOIVgSPkanjiO58qyGJwkrBDHhVjkQgq6uu1juNl4EXBFbGB/DvxtWWpBRqmXCbZkIIYcTiJu/dG0vojUsLABR8IvxuTv5VocoMSWiSUNZbga9TaevG9t/uoDluCQyYttC3WQ2Nht4FO3zqhHF3WXxtEoVpBGpK2U+MqG8XInhfzreUFLF9GSk45N4mZQljGJYy4/YDDV8r3qxNMqAszBVHEk2HzNYObAs0GhcGqkfAyuoKtyYeG9wd71zGTTSTxpLEJTHErFCwC62JBbcWa2mw6XPWp8Efpj8r6NzhcXHLvE6uOqkH7qkxMuhWY2Fhc32rI4CGUYqORIBCN1ls4IZbG1wALkNax9a1WZSXRgQCCpves5QUWi4ybTKHZzO1niRiyd4y6mRTuNt9uNS4jNIQ4R5UDbeEsAfle9Y7AEQ5eskYCyMirrAFxrKqWv5Xv7UbwWRwCPSUU34kgEknmSdyfOqnCCbb7JjKTRpMLxp0sqruzBRe1yQKzXZKUxyzQXukbDRc30hlDab+XLyIp/bVQ8cSkAqZ0BB4HxcKhaa3bSt/xsKLmULhu7lRrcdLA29bGmYfMI5L93IjEXvpYG3rY1m+0uTRaYSo03kVG07XVuKm3EHpU2c4FIXwskYCt3oQ2Frqwa4NuI2B9qtacGsPkXkkg3jcwSIfrHRL8NTAcvOhfaGQMsJU3Bmj4fzChssb4mSSWFIgL6C8il2bT4TYXGlbi3nxoXFO0UTq627vFIQibgfC1l8iTcDzq4aSTTvJEtRtG/vZbkgAXJJNgPMmoJcWiKGd1VbfEWAHzNAcuY49rzMBGp/qByI4d7+8eduHrVSVmfFSnuRKI2EaAsAEAUE2BB3JPH06VC0VdNlPVdYRqcPKji6kMORBBHzFPmj3rO5DBIuJc90IonXxKGBGsHZgABbYkH0FamQ71lOKi6RrCTksjd+lKiNlrlZGhA0e5qo0BNEplsW/1zqlrNaEALC5Hpg7mTxA3B5XuSfxqhFhcWg0LIjLwDOp1AediAT8q1DNc1QzTFmGIuACQVFj5so/GtIzk3XZDikgM/Z79WyliXY6y/PXcEN7EDbyqIZViJQElZO7/AGtKkMwB4bmwB52rTyre3nTuAo8slyHjRAmGtsOVDJ8omSQywMvjtrVwSCQLAgg3Btt7UUaTrVqCW4FqiM2slSjZlW7PTyGYyuuqSMKNKkBbX6kk8aN43JRLGFJIZd1YcVYcCKJNL91dElU9WTJWmkDMtgxiuod4njB3Ohg5G/RtN/aiwjuONSIDtXEWpnLcOKoz2RQ3kxijnKR/+tKt4TIB9lXDyeIBApPDgBuOm4vVvAZaI3kcEnvH1G/I2A28tqvEfdVz1M4JjDGTPxYLGxWRZI5EvxkjOu3qrAE+dqnznJTIwljcxzLsGABBB/ZYHiKNPIbULzvMzDHrABOpFsf7ThT9DQpyclXIbUlkiylcTrPfmMrbbQrKb+d2IovLCGB9KjR77iuq9r1DlbstKkZjC9n5FVoGZWw5BABU6gDwGoG1h6UlwGMjGhJI2XgHdGLgedmAJ89q0iMaY09zYEbf5VXlb5J8aB3Z/Ku5BLMWdiWZjxJPEn8vKrGdZeZRGAbaZVf10m9qliYg08ym9Rvd7itiqiDNcrMqRgGxSRXPnblTc5ydpRFY27uQOduNri31q4stWBJ+NNTaE4ozaZRiYC/2doyjktpkVjpY7mxUjYnex+dVsN2amOrvHBZpllJ02Fl0jTa/Ra2Csa6H3FX5pE+JGczLs/dhJC3dzAbMOBH7rD9ofXpTcXkUuoTROElIAcW1I1uovf0IN/WtFJULYn6VC1ZIb00wTlUM3i77RfkUVh87k0TMe9dDfWmmTepbtlpUgp3Qrtd72lUlFY73NqD5pju6niQjwyahq6MBcD3XV8q0TWF+VAO1WXmTDsV/rEPeR/zKbge/D3raCV5MpN1gFJnjHFHD92NiSWuf6vTcH1LG1vI1S7QZgZIsQqr4YnjUG/xNqUsPIC4F+t6EjMXDfpAKShvGF/s28J//ACD/AJqN4nAmLLvFu7OjOerNIrMfma6fHGLT/H8/Zhvck0OmzDExIJZYY+7G7BGJZRzO4Aa3tVzN8yZI0aNUIYXLuwVFHnzN+VqudoH/AKJKP903+E1k8GyNLCJyNHcp3Wr4dW+vjtqtp9qiMYy+VcFtuOLJGzl3SWMhNfdsylGujDgeVwRf6ireR4+SLCiSZV7tUXRpJLMSAAtiALnbnzofPhYftZWEqWMEmoLbjdbXttercjJiMuREIZ49BeIGz+C2pbXuDx97Ve2NJVhkbnfJNPmuJUd48Kd2N2VWJdV68LEjoKIYDMw8zR8tCuhv8Snj8j94oTgsqwMoGmXyKmaQMD0Kl7g+Rq12gwYwqwzp8MPhYDj3beE/I6T7VEoQb21ktSklf0EZ8/EckwI/VwqpZhxLtc6AOttPuwqk+d4pV70wJoG5QMTIF58tJNuX1qo2TvJgGYreWRxM633J1Bil+XhAUegpmW5ZgZV/rSDzRppFZfIqXuKeyCXBO6TYUxPaCQyImHRHDxh9TMQACdtgCTWgiuVBawa29uF7b1ncFgVixqRpsq4cAeQD/OtQwrHVUVSSNYNu7AmcZyyP3MKd5KAGa50ogPDUbE3PQA8OVBO0Mk/2ZjKsd+8j0hCd/wBYuxJHW1XIsQuGxcwnOlZmDxyNsp8KqUJ4AjTffrT+1s6Ph/Cwb9ZFwIP/AKi1pFbZRpdZIbtO2QHNcREokmij7ofEUY6lHXcWa3PhV/NM30sscCd5Ky6tzZVXkzGx4ngAN7Gndo1/oM9/4L/4TQXAYhYMRqlNllRNDn4dSgjQTy43HXehRjJXQNtOrLv6YmiZRiY1CMdIdCSAx2GoEXAJ2vUKYuOOXEuwC6NJd+beAEX897U7tPmCSR9whV5ZNgFsdIuLubcABvQvG4J3+0hRqZWibT+9pVWt72pxgmrar/IOTTxkv4fM8TIbpEiqeHeMdVvMKLD0vUmKziR5GSBFOjZnckDV+6oAubczU+U5pC6+F1B5qSAwPQg7g1nBl8KzypiGKMzsyMXZVcMb7EMBcXtbypRim3aqhyk8UzSZLmrSMySKEkS2oA3BB4MDbgbH5UQzbHdxH3lgfEq24fG6r9NV/aheUZTDGxeJrk7E6i3DluT1p/axScMSN7MjEDorqx+ims6i9RJcFXLZYazPH91A8oAOlGYA87Am30obi+0ZXQsSB5XUNpvZVU82NjtfYAC5tQ/tFmERwjsJFsYiBuNyQQAPnVDLJ1inVpTpjljRQ54Bkv4SeV9Vx71UNNU20TKecML/AKfmjYfaI07tiBrQkhSTYagRwvteruHx/eSzRgWCFQD11Ire3G3tQ7tXiomiMKMHllGlVU3tfYsbcABvc9KZk0qw4qZJWC95oZCdtQCBTbzBXh5insTjdZDdUqvAV/SNsR3Ftu713531WtVqRt6C4aVZce7RnUiRhCw4aixOkHgSBa/rR+SPespxSr8GkJXZb1mlTbjrXayNDplJc36/jUzgEWNKKLfcbg2NOa3yq0QDzlkenRpXTx02Ftjfh671x4lZdLAFehG21XrAmoZAoG5FupO1N2LAMxkWo6diOY8qgmylHQKyqV6EAj5URjRSSeXW+1S+G9gwv0uL0lf0N0DsBk8Me6ootcbAD/XCrcWWxBi+lQxG5sL/AD41UxOZaMQsJA8SM+q/RlFreer6UWjW9U9yy/slbeEDcZkkJbWyoSN7kD7zVmTCK6lWGpSLEHcEXqj20B+xzfyGr+BkBQEEHbkfOm09u6wtXRbiiAFhwofPksLtdo0J6lQfvFXw1V5ZwoJJ4AmpTaeBtKskqYRdWqw1AWvzt0v0qUih+RZoJ4kk2BZQxW97XF7Ve1UmmnTBNNWiHEYJZBZgCPMVSgyGKMEKiAEgkBQASOBO3KiurgadcHe4ppvgKRTfDgqVYXBFiDuLVVxWCRl0lQR0IFvlV9ZFJ2YH0NNYD3pZQYYGwGUxx/Air6AD7quYeJRckAE8T122vVlBY1E7XpOTY0kVJcjhla7RoTfiVB++pcyyoMtiAwtwI41HHidLW1AHperoxdviItTuQUjPpD3NlRFW+5AFt/apxKxuGHAX28waL42ONhqJW3U2qsmFAvbcHzvtak75HjgwmY9w+oRQETOCtjHYqTsSTa2w5g71pcHhw0YR7EAAWI4jh+FFDgRq1aeX4118IrGwYBhyuPurWWo5JJERik8lfLsrijPgVR/KAPuq1jcsjlFnRWHQgH76fFhinO//AMmpY5QxNmB9DWdyuyqXBFhcKkQsoCgcLAAUyeXUdjYDnVTFZmGnkgsBpVWvfjq1XFvLSPnViEgkEj8qJJrkcWvosaR5/wDNSortXago6xNyb73rH6hHJi8NLtFKjSr0s4tKPZvF/wAdbQAEn14Vmu2fZ5sSIzGdLBrMesbbOvuLfKujSaumYaidWjKZDmTrgpWDEzyv3YJFm1kKim3klm9jVjGYYOY8PFEJO4QA94xEa3AsNIB1PYXvbYHzovF2XIxiygjugtyv+8tp1f8As2p2Pws0GIabDhXEgGtHJHiUWDKwB5WBBHIVu5xvBkousmUfvIlxkLII1MGrQpugJ1AldhYG3C3KtDD2VhMGoIFfTcONnBtx1cb+9QYrK8ViGnaRY1MkPdqFJsN2O5I348be1auGFhDp56bUtTUqqf5HCHNowmDw64ubDNModnwxZri9yGS33n516HhotKhRsAAAPIVksLkE8SQPGU72JChU30MDa4uBcbqCDb2otluZztiTFIihRErErc2ckgjUbXG3So1flw8IqHx5O9tb/Y5/7s0LxPZxI4e+w9oZVGoFdgbb2YDZh60f7S4NpsPLGltTKQL8Pegz4PGYhO6k0RRHZwhZmZeY1EDSDw4GlpyqPP2E1ngr5DjzLixJw14aJrerObfWl2mGrERK26mKYEciDoq/mGTyQyJNhgpKoEZGuFZQbixANiN+R41Bhssnnm76cKoClURSTbVa5LEC5NgOFVa3blxQs1tIuwmVRrBHKqgO0a3YDc3sdzV7ti1sJJ/w3/8Aetd7OYDEQEQsEMC7K4JD2B8KkWtw535UTzvLBPC8V7ahYEcjyPzqJP8A3LbKivhRXzVz9kkP+7f/AAmsthQ2JaHDsT3SQo7KCRrLXABtxUBTtzv5VZzPFYxcNJG0cVgjBpdZtaxuQmm97cr2867hstk7uCeAgSrGqkN8LrYHS1txvuDyua0itqIbtj87yFMNE0+HAikiGu6DSGC7lWA2IIHOn5DiC+KnbkUiP/K1PngxWLHdyqkUV/GEYszgfs3KgKp58TT8xyqaGXvsOFa6hXRiQDpvYhgDY7kcOlK7W1vI/u0sDMVIf0gn9w/+NKv47EiNHdzZVUknyAqjlOXSvM082kNp0qi3IVb3O5AuSbcuQq/muAEsbxng6kG3nWM6tJmsbpswMuXOUMgw67gsCXJm6htVvi8r1ZiAxMkBlAb+jgkHgSSvLnRXusbp7oJETYjvLtuOui3H3tUuVZC8TxFyPBAI2t+8LcNuG1dLn8Xb/Bio5AJk7yZ9cDzJG2hF8GhQoA2VmG5624Wo/wBktazOojePDkAqrlSFa+4WzGwIsbeRpuPy6SKZpMOV8e7o99JPC4I3U/OimUTSsLyoiG+wViRb3ArOepccFRhUsne27/0SUdU3+YoTiOz8AhLooSRVLK67MCBe+riffjRbtFhzNC8a21MNr8ONPkwpMLIOJUge4rOOpUUk/suUbb/AAixDY1oonJCCJJJFBtrZ7gA2/ZGkm3O4qxnOSph4zNhwI5EBYafCGC7kMBsQR1pRZFLHHFJGyiaNAjA3KsOYPPiLg1G8eJxQEUgSNCfHpYszDpcgaQa1cs/F4M6xlZBeHwUeIxcjFVN0ja5F9zrufXYb+VbaKELsKC4jKJYpe9g0NdQjI9wNr2IIBt8R5Ud5C/HpWWq91NPBrpqsF3XSqHuW8qVYWbBl0FyfP8aTLTCdz60i3SrMhrJVZogbCp2O9hXIlA9aBnJWVOJpjYhTa1Usy+KmQjYUrCi7Ji0RGdzZVBJPQDjQbBdpkd1HcTKr7K7KLHpcBiy38wPaqfbYkYKSwvfY72sNQufP086r/pySJY1OFu7kqoDjey3uSQAOFdEIXG6MpyqVG2Wx3qQislL2ikTQnchsQy6jGr+FFuQCzkc7dL8el6t5V2gMkndTR91LbUvi1Kyg2JVrDgTuCBxrPxySsreg+1r1wvWXftLI9zhoO8iUka2cLrtx0CxuL8zYGimT5kuIjDrcbkFW2KsDYgjqDRKEkrY1JMs5rmscCa3vxACqLszHgqjmaoZf2gErFGhlibTcawLEcNmUkX34E3oR20mdZcLpQOO8J+K1z3b7cOhJv5Vx8+kEgiXC3l0Kx/WAKtywsTpufh5Dn5VotP4ppGbn8ibEdnp5P1b4l2gJuVIXUR+60nEr7X860MeHCgKNgKA4jtGxcxwRd6y7OS2lFNvhvYkn0G1TYLPtbmOWMxSgagpNwy8yrDjbmLAjpUyU2sji4pmiiAGwrkyisfhe1E7KZEwpMYvf9YNRA4lRax4cyKlXtc8imSHDM8I/a1BXNuJVCN7eZF7UeGY/JE0yLaoZVUcTv0puAxiyxrIhurAEHyI2rJ51jZVxy6I9f6o2Gu1/ELnhtb8aiMHJtFOVKw5gs1D4iSELYIqkG/HVfy5afrVzFsKxiYyVMZL3cWtikd7vpC/FtexJ9hyorhc47xnSVe6kUaiCQQV/eDcx8qqek0rXSFGa+wlKBcVKttvasuc8kbxxwFo+TFgrMOqrbh0uRR3LMWs0aunAjnxHUHzHCs5aco5ZamnwW5CNQ9KtRLc3qAYfxXPC1W0FqgobNbYcudVoobNfqakxE29VddzQCLtxc1XDi59TTTzqJhvt1phQWpVX96VSMJuoJO+96SrvamGI3tUqqRWhmMKgE0kWkVNcW9Ayjjl8VNiWwp+NQ3pQikMB9tD/AEOX0/7lqDMz+uwX8z/9M1P22v8AY5fT/uFX8Pg1cIzC7J8J5gkWNvY1vGVQT/P/AEYtXL+DMZtgl+3t3skkQkRO7dXZASoIKEg8eY9TRP8A2YUHWs0jOFYLqkZ7ahbmf9Wo9jMvSUaZFDAjgRcfWquW5DFhyTEgXVxsLXsafmwLx5Mn2YytHjEZnmjlQBXj7910kbbKDwPEW2sa1mQ5MkAYKzNqbUSzFiTsL3PpXMy7PwzWMkasRzKgn58atZdgxEoRRZRsAOAFLU1dy5HDTpgjtOP12E/vj/0pKjw63zCX+4j/AMUtP7Sg9/hP74/9KSjMWBUP3lhrIAJ52F7D6n50bqivx/YVcn+f6M92UKIZInIWZZHJB4kMxYMOoIPH2pZ5KsuLgSM3eMs8hH7KlSoU+ZJG39mjObZFDNpMiKSOBI39jxqTJ8jji2RAq9ALX8zT3xvd9hsdbQf2NUfY162P3mmdi4x9hT+X8TWjwuCWNdCKFXkBw60zC4FY00IoVeQA2HpUuaz+RqPAA7ED+iRfy/nVbMmC5hFqNg0TKCeBIZTb1tv7VpMFgljXSihVHADgKhzPK45l0yIrDoRep3re32Pa9qRnsAR9vxH8kf8A30M7Uwl8SyJ8TYZwPUsv51rMHlMcbXRQPCF2HJdlHtSxOAUya9I1Wte29uNvS4p+VKVroNlqjE5Pl8cqDTPKrAWZO9cFSOIIvtWu7P5QsKaVJIvfc33Jud/U03GdmIZmDPGpNuJG/wA6OYbCiNFRRZVFgPIUampuXIRhRHKwA6DrVKXEb7VzOm3Cj3+tQ8TWDNUiOSW/zpqSb0mXj606GMk7UDLKC9cYAVNBwqnI1mAN+NCEXdS12u6R5UqCg0540w8abiFNztfc03VVmQ4mg+ddoIcNpEhJdvhjQFnb0UffwoueBrD9lIO+xWKmkGpxKYxfiqJbSB0B41ppxTtv6Jk3hIvQdpHmkCnCyopv4n07bcwDfypuM7UpG5ijR5pB8SxjZf5mNgD5UazsaIndFF1ViPUA0A7A4FfsyPa7P42J4lm3JPnf7qpbK3UTcr22OwnaeORxFLG8LtfSJALN5BhcE+VWM47RR4VkjKSOzqSoQX4W24+fHypvbLLEbCTMQAUUurcwV3BHvQaCUy4rBs43OHJPrdKqMYS+VYyTKUlgJw9s1VlE8EsKkgB2sVF9hqKnajGdZ7Fh1DOSSxsiKNTMegAqDtFhFbDSgqLd23+E1losDO8GExMYEjRxAFGNtQYLex5HaiMYSzwNuUcGgwHahpJFQ4WZAxsGIUgbX8VjtVnOu0EWHYJZpJW3WOMXa3U8gPM0NwXahQ6xzwPAzGyk2Kk9Aw5+tAsOcQ+NxUkSxsRJp/WargKo0gW5W3prTTdtUhObrDNDgO1EckqxzRSQux8GsAqx6BgbX8qL5vmkeHTXK4Rb2HNmPRQOJ9KyOc4HH4hNLJAtmDKy67qVNwRtU8MRnzEiXfuYk0A8tdyzDz2AvQ9OHIKcixN22CgMcLOEuBrYKvE2GxN+daPCZ0jztAAdSor35EMSLDnfb60B/wDEKELgjYAeOP8A6i1Fkx/8yk/uY/8AE9LbGUdyXf8AQbpKVGozrMlw0LzOCQguQOJ9L1XzXtBFBEJHJ8WyIouzG3AAVT/8Qh/5fP8Ay/iKyGMMz41BGEYxwLpD3t4idRFuewFLT01KNsc5tOkaGLtqqkd/BLCjGwkYAqL8NWk+Gr+f9po8MYwyu5kvp0C52APC/O9AcfBj5Y2jaLD6WBB+PnUDYR45svjl3ZVdSfRB1q/HB5J3yQSXtkFIM2HmiQ/tkAgX/e0kkVoZsSip3jOojAuWJ2t1vUePwyvE40ggqQbjbga89gcywZfA5JjcksCdjoUlVPl5eVQtOM1awU5Sg6eTTydsw5/UYeaVP37BVPpqIvV/MO00cMKO4YO/wxDdybX0gDpzPCrseFVQAByrDZ0JnzFhGqEpEoUPfg1ySAPPaiChN1XA5OUVyWZO1F5B30UkStsGaxW/K5B296v5jm8cFixYlvhRRdm9BQjNcDjJEKSJAAwttqvTMXl2IUQSAK7xx6GU7Br2uQetxTenptr/ANBTnQTy7tDrcK2HlXUdmNtI572O1GWkJrOZbnqhwk0TRMzWUmxUnoGHP1rUQR3JrHVjT4o0g7XNncLeoZQWe3Q0QSO1QRR+InzNZ0WSdwPOu1LpNKkUF2bc+tQzKOdTcCfWuNWhkVMSdrb8KymMynERTtiMIVu1hJE/wPbgbjcNbnWudLk1yEWN/anCTixSimjN4HOsTK4jmwmhTcM4kVgNjbawJ6UKhw+KwDMsKCbDliVTVpZLngCdiK3rKL3qqHBv5Gr8iXCwTsv7MfMMXj7RyIIMPe7rq1O9jfSSBYLeic2UsMbA6r+rSJlJ8yVI29q0MYt9akNHl+kHj7K2cQF4JFUbsjAepBArPYV8RhcJAiQiV1VVkXWFtYAGxsQd6IZn2kiifu7O7gXZY0LlQeF7cL9ONEsvxkc0ayRm6nhtbnzB3BvyoVxjlYDDeGY/FR4rGvGskC4eJHDkBtTsVNwLgAAXq3m+RzRy/acIwEhAEiMDokA4XtuCOtaDNsxEERkIuBbYcdyB+NWO+BF6p6kllLAti/czOX51i3kVJcKFU/E4lBttx06bnepe0OSO0i4jDtonQWuRdWX91h0v8qNtiUU72v8AWu/arnYVn5KdpFbLVM8/7XZri2wxjnw6qNSXkWS42df2SL7mjWZ5fMkqYvDAM2jQ8bGwdb3FjyIJPzqx24ieXCsipdiyWtzs6k/QVosG3hArXyVFNLsjZlpmQx0mLx4ELwdxDqBku4ZmAN9IsLAbbk1e7R5Cx0Swv3c0Q8LWuCDa6sOYNHZczVJ0g0+J0ZwdrDSVFvfX9KvSoDfVv91S9RqqVDUE7swcGfY+4V8Mp5FlksPM2YVfzXLXkxOGlAuia9dzw1LYbetaRwN7Lf5U3U1jsB71PkzaRWzFWcxCkowHMEVkMJ2XZsFFE90ljsysLEq4OxHWtnCOpv8AdTsQ2kbC3pSjNxWAlBNmK/SuOhGmXDpLb9tH0X9VYbe1PzfBPL3WJh/U4hVsb7gg7lGtxF+dHZJAbki1hTUlBHH/AFvT8tO0h+PFNmYTOMXqVZMMp5Flk28zYi/tV7N8fLGAYohJvuC2kgeVxRCeUX386iknX7qlzTd0NRdVZlik+KdNcYjjSQMQDqZiDcC9rAXrbxSqm2+oD2odguGrgL3qZwGJ9aU57sDjCsl6PEXUkbkf6vXVfa/vVDLJD4x/Z2Pz/Kr4IK252qSiz3wpVHpPSlUjCKzXJ/L1pBt6dsD7021WZjXbeuRj3rkldw5oA7K1Uxs1/Y1dlFQBKQwVmefpCwQK0spuRGgFwL/ExJAUeZO/Ko8J2lDuI5Y3hdvh12Ia3JWUkX8jvVDKSox2JEnxsVZL849AAt5Bg3z86f2zC6IlUjvWlQxgcdmBY+gUG5roUI2o1+5i5OtwMyDHn7ViAYHIac3a6WUaEAv4r8Bfa/GtVnsvd4aVkBJCNYKbHhxFyOHH2oN2OS8uKvx78/8ATjo5naEwTAb+BgB/wmjUa8i/YIf8P5Mjic5aTLiHikXTHH42KnXYpwsxN+e/Wr47VaVBkw8qR/xDpIHmyhrgVXnYHK1III7uL/so5m2HU4SQEXtGx/5TVyceGvslXzf0UMzzNI2WymR3HgRLXIA472AAvxJq3k+diSTupI3hktqVXtZgOJVgSDa4uONYuBG76E968evDxqjDTuVBLL4lO+4PnWlhyOTvY5ZMRI5jJKhtFtwVPwoDwNKWnCKpjU5yeDXSItgGoBjO1saMyQxPMymzFNIUHoWYgEjoL0/NZG7vUCdQBtWc7KTKYAgsHUBXB4hh8V/Mnf3rGFU5M0ld0WMzzojF4eTuHLGGQd2Cpa5aPib6eXG9G8D2mEkndyRvDIRdQ1iGA42ZSRcdONCcYAcdDb+DJ/iiqt2jLLJheol2P/23rb4ypV9EZVv9Q5i+0oVzHFE8zLs+nSFU9CzEC/kL1Lgc/SbUhVo5VF2RwAwB4EEEgjzBoT2DlQRFW/rFdhIDx1FiSfe97+dd7QOrYyER/GqOZCOSEAAH1axA8jS2RvbX7hudbrLGT57FFhY5GZypHh1kvIxN7LtuzVawvaBpHscPJGlj43KfUBiaxGUyBTgmf+r7sqCeAdtNr9LgEXrb55CXwcyx/GY2C24m68Kc4xTrsIttX0C8V2iDAtHBK8V/6wabEDmqk6mHtvyq/g5lljVxurbgigeSZc8sSmPFy6bW02i8Nv2SO72I4Wo9k2XjCxiMsW8RO9r3YkngAOdTqRguOStOUnyR4uC9rn1FVkiTbcX570Ux042tuTVF1YgHb0/zrnNi1CRpttfe1Qx8TzqXAjxVMYAWP4UARQLZG6EfXepYzsDwpINNxx8v86bILC5O+/oKQFy56Uqr9/8A6tSpFBhV3vccT+NSm1QCLf3P41xpLGwHK9VZkSsKSKKpzSGxN+RpYcEgXJJsL0WOi3IwHMVGoBPEUxk3NJD0oAHZzksU1ta7r8LA2YejAgiosr7OwxEyC7Nw1OWZrdLsSbeVEZxfaxJrsfhXxdavySqidiuzN9mZwJsXYE3xBtb+SOtMAxJBFhVaExobqgBbc+fmfOo8RnFmtaictzsIxpUU5OycILaQQr/EASBe4Oy3sNxxFHHwyNGYzupBBHUEb0LXHuRva3T0q1h8Re3+vKk5t8j2JEGJ7PwNEIigKAAAHe1hYcenWqmByKPDsWQtuLWLswtfkCxA4UXlcWIqIMCOB6cDR5HVWG1XZVxOIGj4SfagmYZFHMe8AKtYXIJUn3U3o5MDbwgmoGZt7odgOYNKMmuBuKfJWy/JwjqTcmNdKkliSGIJ4nqBxqfMMrEhUtvoN1sbWNiPxNEAtxtzrvcDmT86e53YUgRiOy0T2c3V7W1IzKfcqQTV3KcgjhUhRud2J3JPUk7n3q8m1PEluFPfKqsW1XYMTs5CE7rSO7tbSdxb3qPBdmo4ZAyF9uC63K7/ANkm1FWmG1MbEijfLsNiBWZdl4HfWAVY/EUZkJ9SpF6tT5PGe5Zrkw/Abm4uLHnvt1q7qpMOFG+XYtiB0kY1gDgKlWDanmKxPU04HcAe5qSzixBb12Bxy4ffVHEyXYnfa/4V3DPsKQ6LcpG9VcQwCGuu3GqmM+AjqDSAtaxSqj70qRZrlY3N+prjAXv7VsDksf7grv6Hj/cFdvpz7RxexExJTj506Bdq2RySL9wfWujJYx+wPrS9OfaD2YmQcVFqA42FbM5LGf2B9fzqM9noP4S/X86fqT7QezEw0uNFyF48Li1Q/ZCRdnNr3tXoCdnoBwiUegp36Ci/hj6/nR6c+0Hsx6PLsU/i2uBp4nf2FJ8OC1tY36/KvTT2cgPGJfr+dMPZbDce5X6/nR6c+0P2o/qebJAVt8JB3vf/AF1ojhwLWJ39a3A7LYcC3cr9fzrqdmMOOEQ+bfnS9OfaD2Y/qYmRmudhb1/ypRyNY7C/r/lW6/2fh/hj6/nXB2dh/hjf1/Oj0p9oPZj0efhmPEAb9b1MYib+lbkdnIP4Y+Z/OpP0HF/DH1o9OfaF7MejCRYdhexvc8+VTSwEjc/QVtxk0f7gpHJo/wBwU/Un2g9mPRgCLfs+/wD80xnYgadtvKvQP0FF/DH1rgyGH+GPrR6k+0Hsx6PPUgNxq33qeTDb3Are/oOL+GPrUDZUgO8V7tbYWsLgXO/n9KPUn2g9mPRjRFU6pwrWwZVGwuYwN+G9NTLUuoMQ34new4/kPnR6k+0Hsx6MbivLjQ7VpJJNz06Vvmy6M2vCN01c+O/h+6oWyaH/AOnB8KttqvubW4+d6PTn2hr/AFMejzN38Vr9frVnDG21b89n8PZm+zC40m3i/aAJ58r/AEqb9AwXYDDjZgL+LcHa/sfpvR6c+0P2odMwCG9Q41PCfQ16S2QYcEWhXc2J8X+vwqH9CQmw+zggmx3bb4f/AOiP+E0vTn2g9qPTPNu7NKvVf9nIP4S/X86VHpz7Q/bh0zQUqVKvSPPFSpUqAFSpUqAFSpUqAFSpUqAFSpUqAFSpUqAFSpUqAFSpUqAFSpUqAFSpUqAOGu0qVACpUqVACrlKlQAq7SpUAcpUqVA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TEhUUExQWFhQXFx0YFxcYGBocGhoaGhoaHBwaHBwcHCggHR8lHBgcITEhJSksLi4uFx8zODMsNygtLisBCgoKDg0OGxAQGy8mICQsLDAsMiwvLCwsLCw0LCwsLCwsLCwsLCwsLCwsLC8sLCwsLCwsLCwsLCwsLCwsLCwsLP/AABEIANEA8QMBIgACEQEDEQH/xAAbAAABBQEBAAAAAAAAAAAAAAAFAAIDBAYBB//EAEkQAAIBAgQDBgMEBgcGBQUAAAECAwARBAUSITFBUQYTImFxgTKRoRSxwdEVI0JSU3IkM2JzsuHwFmOCorPCByVDkvFUg5Oj0v/EABkBAAMBAQEAAAAAAAAAAAAAAAABAgMEBf/EACsRAAICAQQCAgEEAQUAAAAAAAABAhEhAxIxURMUIkFxYYGRwfEEIzKx0f/aAAwDAQACEQMRAD8A2GJzhbsLlrHz3oLmGcyMdmIHS/30yR2JO3Wh0gN/evFcmz1IwSJhMTbc8OtVPtLX2JqQ8QPL86UcVQaHBNbmaixGLYjYm1SzR1AR4aYDO+PnU0OINufH8Kr2NTQKQDtRQEj4knbe9qaspvxNJxvw5fjXV57UgLSSG3E/6NMdzvueH5VJGPKmqL39PypUBJFKSOJ+dPWY34n51EGsN7CpU3PtRQi2JDp4n501ZT1NIX010CmI6khvxNSLIep4HnTAN67/AJ0AKKQ9TzqBnN+JqaFfxphj3pAU4ZyGPHn99SDEm53PCuxRDV86kOHBO9AyNHYje9qbI5HPmfvqTgNqbLHc+5oA62IJvvShl8XE/Oo5otjUKyBWGsgAkAXNrknYetAExmbqePWqeInN+Jq9GNveoZsOCNqAKSznVxNTfam6n51GI96TR0xhP7c3Wu1TrlSUE5muTt12A86AZrjjDNErLaN9tXR/2QfI8PW1FyxuaG5vhFmjZG4EfLoR5g7+1bRq8mMrrBXxOOtNHEgDMw1P/ZTff1J2HoaufboUYI0qB/3SwB+RNZDAu6YV5tRMzkLr5jxaAfYb+tHMBkkIj0lFN+NwCT5kncmtZQguSIzk+A1iXUcSANgLnmeFU5kAW5IA435VkMc5S8AN0jxEWje9gSp0+33Woz2gkP2SQX/9M/dUvSprPJS1Lv8AQKpH0qR5kjW8jqo6sQBw86r5c3hF+lBcxBnnIjRLxgKXcFrEi+lVuORFz51MIXKmOU6RoGnjYalZStviBFvnwpuFmjcsFdTp+KxBt69KxM6PGMXGwVbxq1kuFJOoagP2SbbjyolnEHdrDFGg0ux1qDpDBQTpJ6E7252rXwLsz8zrg1+DxsTkrHIjMOIVgSPkanjiO58qyGJwkrBDHhVjkQgq6uu1juNl4EXBFbGB/DvxtWWpBRqmXCbZkIIYcTiJu/dG0vojUsLABR8IvxuTv5VocoMSWiSUNZbga9TaevG9t/uoDluCQyYttC3WQ2Nht4FO3zqhHF3WXxtEoVpBGpK2U+MqG8XInhfzreUFLF9GSk45N4mZQljGJYy4/YDDV8r3qxNMqAszBVHEk2HzNYObAs0GhcGqkfAyuoKtyYeG9wd71zGTTSTxpLEJTHErFCwC62JBbcWa2mw6XPWp8Efpj8r6NzhcXHLvE6uOqkH7qkxMuhWY2Fhc32rI4CGUYqORIBCN1ls4IZbG1wALkNax9a1WZSXRgQCCpves5QUWi4ybTKHZzO1niRiyd4y6mRTuNt9uNS4jNIQ4R5UDbeEsAfle9Y7AEQ5eskYCyMirrAFxrKqWv5Xv7UbwWRwCPSUU34kgEknmSdyfOqnCCbb7JjKTRpMLxp0sqruzBRe1yQKzXZKUxyzQXukbDRc30hlDab+XLyIp/bVQ8cSkAqZ0BB4HxcKhaa3bSt/xsKLmULhu7lRrcdLA29bGmYfMI5L93IjEXvpYG3rY1m+0uTRaYSo03kVG07XVuKm3EHpU2c4FIXwskYCt3oQ2Frqwa4NuI2B9qtacGsPkXkkg3jcwSIfrHRL8NTAcvOhfaGQMsJU3Bmj4fzChssb4mSSWFIgL6C8il2bT4TYXGlbi3nxoXFO0UTq627vFIQibgfC1l8iTcDzq4aSTTvJEtRtG/vZbkgAXJJNgPMmoJcWiKGd1VbfEWAHzNAcuY49rzMBGp/qByI4d7+8eduHrVSVmfFSnuRKI2EaAsAEAUE2BB3JPH06VC0VdNlPVdYRqcPKji6kMORBBHzFPmj3rO5DBIuJc90IonXxKGBGsHZgABbYkH0FamQ71lOKi6RrCTksjd+lKiNlrlZGhA0e5qo0BNEplsW/1zqlrNaEALC5Hpg7mTxA3B5XuSfxqhFhcWg0LIjLwDOp1AediAT8q1DNc1QzTFmGIuACQVFj5so/GtIzk3XZDikgM/Z79WyliXY6y/PXcEN7EDbyqIZViJQElZO7/AGtKkMwB4bmwB52rTyre3nTuAo8slyHjRAmGtsOVDJ8omSQywMvjtrVwSCQLAgg3Btt7UUaTrVqCW4FqiM2slSjZlW7PTyGYyuuqSMKNKkBbX6kk8aN43JRLGFJIZd1YcVYcCKJNL91dElU9WTJWmkDMtgxiuod4njB3Ohg5G/RtN/aiwjuONSIDtXEWpnLcOKoz2RQ3kxijnKR/+tKt4TIB9lXDyeIBApPDgBuOm4vVvAZaI3kcEnvH1G/I2A28tqvEfdVz1M4JjDGTPxYLGxWRZI5EvxkjOu3qrAE+dqnznJTIwljcxzLsGABBB/ZYHiKNPIbULzvMzDHrABOpFsf7ThT9DQpyclXIbUlkiylcTrPfmMrbbQrKb+d2IovLCGB9KjR77iuq9r1DlbstKkZjC9n5FVoGZWw5BABU6gDwGoG1h6UlwGMjGhJI2XgHdGLgedmAJ89q0iMaY09zYEbf5VXlb5J8aB3Z/Ku5BLMWdiWZjxJPEn8vKrGdZeZRGAbaZVf10m9qliYg08ym9Rvd7itiqiDNcrMqRgGxSRXPnblTc5ydpRFY27uQOduNri31q4stWBJ+NNTaE4ozaZRiYC/2doyjktpkVjpY7mxUjYnex+dVsN2amOrvHBZpllJ02Fl0jTa/Ra2Csa6H3FX5pE+JGczLs/dhJC3dzAbMOBH7rD9ofXpTcXkUuoTROElIAcW1I1uovf0IN/WtFJULYn6VC1ZIb00wTlUM3i77RfkUVh87k0TMe9dDfWmmTepbtlpUgp3Qrtd72lUlFY73NqD5pju6niQjwyahq6MBcD3XV8q0TWF+VAO1WXmTDsV/rEPeR/zKbge/D3raCV5MpN1gFJnjHFHD92NiSWuf6vTcH1LG1vI1S7QZgZIsQqr4YnjUG/xNqUsPIC4F+t6EjMXDfpAKShvGF/s28J//ACD/AJqN4nAmLLvFu7OjOerNIrMfma6fHGLT/H8/Zhvck0OmzDExIJZYY+7G7BGJZRzO4Aa3tVzN8yZI0aNUIYXLuwVFHnzN+VqudoH/AKJKP903+E1k8GyNLCJyNHcp3Wr4dW+vjtqtp9qiMYy+VcFtuOLJGzl3SWMhNfdsylGujDgeVwRf6ireR4+SLCiSZV7tUXRpJLMSAAtiALnbnzofPhYftZWEqWMEmoLbjdbXttercjJiMuREIZ49BeIGz+C2pbXuDx97Ve2NJVhkbnfJNPmuJUd48Kd2N2VWJdV68LEjoKIYDMw8zR8tCuhv8Snj8j94oTgsqwMoGmXyKmaQMD0Kl7g+Rq12gwYwqwzp8MPhYDj3beE/I6T7VEoQb21ktSklf0EZ8/EckwI/VwqpZhxLtc6AOttPuwqk+d4pV70wJoG5QMTIF58tJNuX1qo2TvJgGYreWRxM633J1Bil+XhAUegpmW5ZgZV/rSDzRppFZfIqXuKeyCXBO6TYUxPaCQyImHRHDxh9TMQACdtgCTWgiuVBawa29uF7b1ncFgVixqRpsq4cAeQD/OtQwrHVUVSSNYNu7AmcZyyP3MKd5KAGa50ogPDUbE3PQA8OVBO0Mk/2ZjKsd+8j0hCd/wBYuxJHW1XIsQuGxcwnOlZmDxyNsp8KqUJ4AjTffrT+1s6Ph/Cwb9ZFwIP/AKi1pFbZRpdZIbtO2QHNcREokmij7ofEUY6lHXcWa3PhV/NM30sscCd5Ky6tzZVXkzGx4ngAN7Gndo1/oM9/4L/4TQXAYhYMRqlNllRNDn4dSgjQTy43HXehRjJXQNtOrLv6YmiZRiY1CMdIdCSAx2GoEXAJ2vUKYuOOXEuwC6NJd+beAEX897U7tPmCSR9whV5ZNgFsdIuLubcABvQvG4J3+0hRqZWibT+9pVWt72pxgmrar/IOTTxkv4fM8TIbpEiqeHeMdVvMKLD0vUmKziR5GSBFOjZnckDV+6oAubczU+U5pC6+F1B5qSAwPQg7g1nBl8KzypiGKMzsyMXZVcMb7EMBcXtbypRim3aqhyk8UzSZLmrSMySKEkS2oA3BB4MDbgbH5UQzbHdxH3lgfEq24fG6r9NV/aheUZTDGxeJrk7E6i3DluT1p/axScMSN7MjEDorqx+ims6i9RJcFXLZYazPH91A8oAOlGYA87Am30obi+0ZXQsSB5XUNpvZVU82NjtfYAC5tQ/tFmERwjsJFsYiBuNyQQAPnVDLJ1inVpTpjljRQ54Bkv4SeV9Vx71UNNU20TKecML/AKfmjYfaI07tiBrQkhSTYagRwvteruHx/eSzRgWCFQD11Ire3G3tQ7tXiomiMKMHllGlVU3tfYsbcABvc9KZk0qw4qZJWC95oZCdtQCBTbzBXh5insTjdZDdUqvAV/SNsR3Ftu713531WtVqRt6C4aVZce7RnUiRhCw4aixOkHgSBa/rR+SPespxSr8GkJXZb1mlTbjrXayNDplJc36/jUzgEWNKKLfcbg2NOa3yq0QDzlkenRpXTx02Ftjfh671x4lZdLAFehG21XrAmoZAoG5FupO1N2LAMxkWo6diOY8qgmylHQKyqV6EAj5URjRSSeXW+1S+G9gwv0uL0lf0N0DsBk8Me6ootcbAD/XCrcWWxBi+lQxG5sL/AD41UxOZaMQsJA8SM+q/RlFreer6UWjW9U9yy/slbeEDcZkkJbWyoSN7kD7zVmTCK6lWGpSLEHcEXqj20B+xzfyGr+BkBQEEHbkfOm09u6wtXRbiiAFhwofPksLtdo0J6lQfvFXw1V5ZwoJJ4AmpTaeBtKskqYRdWqw1AWvzt0v0qUih+RZoJ4kk2BZQxW97XF7Ve1UmmnTBNNWiHEYJZBZgCPMVSgyGKMEKiAEgkBQASOBO3KiurgadcHe4ppvgKRTfDgqVYXBFiDuLVVxWCRl0lQR0IFvlV9ZFJ2YH0NNYD3pZQYYGwGUxx/Air6AD7quYeJRckAE8T122vVlBY1E7XpOTY0kVJcjhla7RoTfiVB++pcyyoMtiAwtwI41HHidLW1AHperoxdviItTuQUjPpD3NlRFW+5AFt/apxKxuGHAX28waL42ONhqJW3U2qsmFAvbcHzvtak75HjgwmY9w+oRQETOCtjHYqTsSTa2w5g71pcHhw0YR7EAAWI4jh+FFDgRq1aeX4118IrGwYBhyuPurWWo5JJERik8lfLsrijPgVR/KAPuq1jcsjlFnRWHQgH76fFhinO//AMmpY5QxNmB9DWdyuyqXBFhcKkQsoCgcLAAUyeXUdjYDnVTFZmGnkgsBpVWvfjq1XFvLSPnViEgkEj8qJJrkcWvosaR5/wDNSortXago6xNyb73rH6hHJi8NLtFKjSr0s4tKPZvF/wAdbQAEn14Vmu2fZ5sSIzGdLBrMesbbOvuLfKujSaumYaidWjKZDmTrgpWDEzyv3YJFm1kKim3klm9jVjGYYOY8PFEJO4QA94xEa3AsNIB1PYXvbYHzovF2XIxiygjugtyv+8tp1f8As2p2Pws0GIabDhXEgGtHJHiUWDKwB5WBBHIVu5xvBkousmUfvIlxkLII1MGrQpugJ1AldhYG3C3KtDD2VhMGoIFfTcONnBtx1cb+9QYrK8ViGnaRY1MkPdqFJsN2O5I348be1auGFhDp56bUtTUqqf5HCHNowmDw64ubDNModnwxZri9yGS33n516HhotKhRsAAAPIVksLkE8SQPGU72JChU30MDa4uBcbqCDb2otluZztiTFIihRErErc2ckgjUbXG3So1flw8IqHx5O9tb/Y5/7s0LxPZxI4e+w9oZVGoFdgbb2YDZh60f7S4NpsPLGltTKQL8Pegz4PGYhO6k0RRHZwhZmZeY1EDSDw4GlpyqPP2E1ngr5DjzLixJw14aJrerObfWl2mGrERK26mKYEciDoq/mGTyQyJNhgpKoEZGuFZQbixANiN+R41Bhssnnm76cKoClURSTbVa5LEC5NgOFVa3blxQs1tIuwmVRrBHKqgO0a3YDc3sdzV7ti1sJJ/w3/8Aetd7OYDEQEQsEMC7K4JD2B8KkWtw535UTzvLBPC8V7ahYEcjyPzqJP8A3LbKivhRXzVz9kkP+7f/AAmsthQ2JaHDsT3SQo7KCRrLXABtxUBTtzv5VZzPFYxcNJG0cVgjBpdZtaxuQmm97cr2867hstk7uCeAgSrGqkN8LrYHS1txvuDyua0itqIbtj87yFMNE0+HAikiGu6DSGC7lWA2IIHOn5DiC+KnbkUiP/K1PngxWLHdyqkUV/GEYszgfs3KgKp58TT8xyqaGXvsOFa6hXRiQDpvYhgDY7kcOlK7W1vI/u0sDMVIf0gn9w/+NKv47EiNHdzZVUknyAqjlOXSvM082kNp0qi3IVb3O5AuSbcuQq/muAEsbxng6kG3nWM6tJmsbpswMuXOUMgw67gsCXJm6htVvi8r1ZiAxMkBlAb+jgkHgSSvLnRXusbp7oJETYjvLtuOui3H3tUuVZC8TxFyPBAI2t+8LcNuG1dLn8Xb/Bio5AJk7yZ9cDzJG2hF8GhQoA2VmG5624Wo/wBktazOojePDkAqrlSFa+4WzGwIsbeRpuPy6SKZpMOV8e7o99JPC4I3U/OimUTSsLyoiG+wViRb3ArOepccFRhUsne27/0SUdU3+YoTiOz8AhLooSRVLK67MCBe+riffjRbtFhzNC8a21MNr8ONPkwpMLIOJUge4rOOpUUk/suUbb/AAixDY1oonJCCJJJFBtrZ7gA2/ZGkm3O4qxnOSph4zNhwI5EBYafCGC7kMBsQR1pRZFLHHFJGyiaNAjA3KsOYPPiLg1G8eJxQEUgSNCfHpYszDpcgaQa1cs/F4M6xlZBeHwUeIxcjFVN0ja5F9zrufXYb+VbaKELsKC4jKJYpe9g0NdQjI9wNr2IIBt8R5Ud5C/HpWWq91NPBrpqsF3XSqHuW8qVYWbBl0FyfP8aTLTCdz60i3SrMhrJVZogbCp2O9hXIlA9aBnJWVOJpjYhTa1Usy+KmQjYUrCi7Ji0RGdzZVBJPQDjQbBdpkd1HcTKr7K7KLHpcBiy38wPaqfbYkYKSwvfY72sNQufP086r/pySJY1OFu7kqoDjey3uSQAOFdEIXG6MpyqVG2Wx3qQislL2ikTQnchsQy6jGr+FFuQCzkc7dL8el6t5V2gMkndTR91LbUvi1Kyg2JVrDgTuCBxrPxySsreg+1r1wvWXftLI9zhoO8iUka2cLrtx0CxuL8zYGimT5kuIjDrcbkFW2KsDYgjqDRKEkrY1JMs5rmscCa3vxACqLszHgqjmaoZf2gErFGhlibTcawLEcNmUkX34E3oR20mdZcLpQOO8J+K1z3b7cOhJv5Vx8+kEgiXC3l0Kx/WAKtywsTpufh5Dn5VotP4ppGbn8ibEdnp5P1b4l2gJuVIXUR+60nEr7X860MeHCgKNgKA4jtGxcxwRd6y7OS2lFNvhvYkn0G1TYLPtbmOWMxSgagpNwy8yrDjbmLAjpUyU2sji4pmiiAGwrkyisfhe1E7KZEwpMYvf9YNRA4lRax4cyKlXtc8imSHDM8I/a1BXNuJVCN7eZF7UeGY/JE0yLaoZVUcTv0puAxiyxrIhurAEHyI2rJ51jZVxy6I9f6o2Gu1/ELnhtb8aiMHJtFOVKw5gs1D4iSELYIqkG/HVfy5afrVzFsKxiYyVMZL3cWtikd7vpC/FtexJ9hyorhc47xnSVe6kUaiCQQV/eDcx8qqek0rXSFGa+wlKBcVKttvasuc8kbxxwFo+TFgrMOqrbh0uRR3LMWs0aunAjnxHUHzHCs5aco5ZamnwW5CNQ9KtRLc3qAYfxXPC1W0FqgobNbYcudVoobNfqakxE29VddzQCLtxc1XDi59TTTzqJhvt1phQWpVX96VSMJuoJO+96SrvamGI3tUqqRWhmMKgE0kWkVNcW9Ayjjl8VNiWwp+NQ3pQikMB9tD/AEOX0/7lqDMz+uwX8z/9M1P22v8AY5fT/uFX8Pg1cIzC7J8J5gkWNvY1vGVQT/P/AEYtXL+DMZtgl+3t3skkQkRO7dXZASoIKEg8eY9TRP8A2YUHWs0jOFYLqkZ7ahbmf9Wo9jMvSUaZFDAjgRcfWquW5DFhyTEgXVxsLXsafmwLx5Mn2YytHjEZnmjlQBXj7910kbbKDwPEW2sa1mQ5MkAYKzNqbUSzFiTsL3PpXMy7PwzWMkasRzKgn58atZdgxEoRRZRsAOAFLU1dy5HDTpgjtOP12E/vj/0pKjw63zCX+4j/AMUtP7Sg9/hP74/9KSjMWBUP3lhrIAJ52F7D6n50bqivx/YVcn+f6M92UKIZInIWZZHJB4kMxYMOoIPH2pZ5KsuLgSM3eMs8hH7KlSoU+ZJG39mjObZFDNpMiKSOBI39jxqTJ8jji2RAq9ALX8zT3xvd9hsdbQf2NUfY162P3mmdi4x9hT+X8TWjwuCWNdCKFXkBw60zC4FY00IoVeQA2HpUuaz+RqPAA7ED+iRfy/nVbMmC5hFqNg0TKCeBIZTb1tv7VpMFgljXSihVHADgKhzPK45l0yIrDoRep3re32Pa9qRnsAR9vxH8kf8A30M7Uwl8SyJ8TYZwPUsv51rMHlMcbXRQPCF2HJdlHtSxOAUya9I1Wte29uNvS4p+VKVroNlqjE5Pl8cqDTPKrAWZO9cFSOIIvtWu7P5QsKaVJIvfc33Jud/U03GdmIZmDPGpNuJG/wA6OYbCiNFRRZVFgPIUampuXIRhRHKwA6DrVKXEb7VzOm3Cj3+tQ8TWDNUiOSW/zpqSb0mXj606GMk7UDLKC9cYAVNBwqnI1mAN+NCEXdS12u6R5UqCg0540w8abiFNztfc03VVmQ4mg+ddoIcNpEhJdvhjQFnb0UffwoueBrD9lIO+xWKmkGpxKYxfiqJbSB0B41ppxTtv6Jk3hIvQdpHmkCnCyopv4n07bcwDfypuM7UpG5ijR5pB8SxjZf5mNgD5UazsaIndFF1ViPUA0A7A4FfsyPa7P42J4lm3JPnf7qpbK3UTcr22OwnaeORxFLG8LtfSJALN5BhcE+VWM47RR4VkjKSOzqSoQX4W24+fHypvbLLEbCTMQAUUurcwV3BHvQaCUy4rBs43OHJPrdKqMYS+VYyTKUlgJw9s1VlE8EsKkgB2sVF9hqKnajGdZ7Fh1DOSSxsiKNTMegAqDtFhFbDSgqLd23+E1losDO8GExMYEjRxAFGNtQYLex5HaiMYSzwNuUcGgwHahpJFQ4WZAxsGIUgbX8VjtVnOu0EWHYJZpJW3WOMXa3U8gPM0NwXahQ6xzwPAzGyk2Kk9Aw5+tAsOcQ+NxUkSxsRJp/WargKo0gW5W3prTTdtUhObrDNDgO1EckqxzRSQux8GsAqx6BgbX8qL5vmkeHTXK4Rb2HNmPRQOJ9KyOc4HH4hNLJAtmDKy67qVNwRtU8MRnzEiXfuYk0A8tdyzDz2AvQ9OHIKcixN22CgMcLOEuBrYKvE2GxN+daPCZ0jztAAdSor35EMSLDnfb60B/wDEKELgjYAeOP8A6i1Fkx/8yk/uY/8AE9LbGUdyXf8AQbpKVGozrMlw0LzOCQguQOJ9L1XzXtBFBEJHJ8WyIouzG3AAVT/8Qh/5fP8Ay/iKyGMMz41BGEYxwLpD3t4idRFuewFLT01KNsc5tOkaGLtqqkd/BLCjGwkYAqL8NWk+Gr+f9po8MYwyu5kvp0C52APC/O9AcfBj5Y2jaLD6WBB+PnUDYR45svjl3ZVdSfRB1q/HB5J3yQSXtkFIM2HmiQ/tkAgX/e0kkVoZsSip3jOojAuWJ2t1vUePwyvE40ggqQbjbga89gcywZfA5JjcksCdjoUlVPl5eVQtOM1awU5Sg6eTTydsw5/UYeaVP37BVPpqIvV/MO00cMKO4YO/wxDdybX0gDpzPCrseFVQAByrDZ0JnzFhGqEpEoUPfg1ySAPPaiChN1XA5OUVyWZO1F5B30UkStsGaxW/K5B296v5jm8cFixYlvhRRdm9BQjNcDjJEKSJAAwttqvTMXl2IUQSAK7xx6GU7Br2uQetxTenptr/ANBTnQTy7tDrcK2HlXUdmNtI572O1GWkJrOZbnqhwk0TRMzWUmxUnoGHP1rUQR3JrHVjT4o0g7XNncLeoZQWe3Q0QSO1QRR+InzNZ0WSdwPOu1LpNKkUF2bc+tQzKOdTcCfWuNWhkVMSdrb8KymMynERTtiMIVu1hJE/wPbgbjcNbnWudLk1yEWN/anCTixSimjN4HOsTK4jmwmhTcM4kVgNjbawJ6UKhw+KwDMsKCbDliVTVpZLngCdiK3rKL3qqHBv5Gr8iXCwTsv7MfMMXj7RyIIMPe7rq1O9jfSSBYLeic2UsMbA6r+rSJlJ8yVI29q0MYt9akNHl+kHj7K2cQF4JFUbsjAepBArPYV8RhcJAiQiV1VVkXWFtYAGxsQd6IZn2kiifu7O7gXZY0LlQeF7cL9ONEsvxkc0ayRm6nhtbnzB3BvyoVxjlYDDeGY/FR4rGvGskC4eJHDkBtTsVNwLgAAXq3m+RzRy/acIwEhAEiMDokA4XtuCOtaDNsxEERkIuBbYcdyB+NWO+BF6p6kllLAti/czOX51i3kVJcKFU/E4lBttx06bnepe0OSO0i4jDtonQWuRdWX91h0v8qNtiUU72v8AWu/arnYVn5KdpFbLVM8/7XZri2wxjnw6qNSXkWS42df2SL7mjWZ5fMkqYvDAM2jQ8bGwdb3FjyIJPzqx24ieXCsipdiyWtzs6k/QVosG3hArXyVFNLsjZlpmQx0mLx4ELwdxDqBku4ZmAN9IsLAbbk1e7R5Cx0Swv3c0Q8LWuCDa6sOYNHZczVJ0g0+J0ZwdrDSVFvfX9KvSoDfVv91S9RqqVDUE7swcGfY+4V8Mp5FlksPM2YVfzXLXkxOGlAuia9dzw1LYbetaRwN7Lf5U3U1jsB71PkzaRWzFWcxCkowHMEVkMJ2XZsFFE90ljsysLEq4OxHWtnCOpv8AdTsQ2kbC3pSjNxWAlBNmK/SuOhGmXDpLb9tH0X9VYbe1PzfBPL3WJh/U4hVsb7gg7lGtxF+dHZJAbki1hTUlBHH/AFvT8tO0h+PFNmYTOMXqVZMMp5Flk28zYi/tV7N8fLGAYohJvuC2kgeVxRCeUX386iknX7qlzTd0NRdVZlik+KdNcYjjSQMQDqZiDcC9rAXrbxSqm2+oD2odguGrgL3qZwGJ9aU57sDjCsl6PEXUkbkf6vXVfa/vVDLJD4x/Z2Pz/Kr4IK252qSiz3wpVHpPSlUjCKzXJ/L1pBt6dsD7021WZjXbeuRj3rkldw5oA7K1Uxs1/Y1dlFQBKQwVmefpCwQK0spuRGgFwL/ExJAUeZO/Ko8J2lDuI5Y3hdvh12Ia3JWUkX8jvVDKSox2JEnxsVZL849AAt5Bg3z86f2zC6IlUjvWlQxgcdmBY+gUG5roUI2o1+5i5OtwMyDHn7ViAYHIac3a6WUaEAv4r8Bfa/GtVnsvd4aVkBJCNYKbHhxFyOHH2oN2OS8uKvx78/8ATjo5naEwTAb+BgB/wmjUa8i/YIf8P5Mjic5aTLiHikXTHH42KnXYpwsxN+e/Wr47VaVBkw8qR/xDpIHmyhrgVXnYHK1III7uL/so5m2HU4SQEXtGx/5TVyceGvslXzf0UMzzNI2WymR3HgRLXIA472AAvxJq3k+diSTupI3hktqVXtZgOJVgSDa4uONYuBG76E968evDxqjDTuVBLL4lO+4PnWlhyOTvY5ZMRI5jJKhtFtwVPwoDwNKWnCKpjU5yeDXSItgGoBjO1saMyQxPMymzFNIUHoWYgEjoL0/NZG7vUCdQBtWc7KTKYAgsHUBXB4hh8V/Mnf3rGFU5M0ld0WMzzojF4eTuHLGGQd2Cpa5aPib6eXG9G8D2mEkndyRvDIRdQ1iGA42ZSRcdONCcYAcdDb+DJ/iiqt2jLLJheol2P/23rb4ypV9EZVv9Q5i+0oVzHFE8zLs+nSFU9CzEC/kL1Lgc/SbUhVo5VF2RwAwB4EEEgjzBoT2DlQRFW/rFdhIDx1FiSfe97+dd7QOrYyER/GqOZCOSEAAH1axA8jS2RvbX7hudbrLGT57FFhY5GZypHh1kvIxN7LtuzVawvaBpHscPJGlj43KfUBiaxGUyBTgmf+r7sqCeAdtNr9LgEXrb55CXwcyx/GY2C24m68Kc4xTrsIttX0C8V2iDAtHBK8V/6wabEDmqk6mHtvyq/g5lljVxurbgigeSZc8sSmPFy6bW02i8Nv2SO72I4Wo9k2XjCxiMsW8RO9r3YkngAOdTqRguOStOUnyR4uC9rn1FVkiTbcX570Ux042tuTVF1YgHb0/zrnNi1CRpttfe1Qx8TzqXAjxVMYAWP4UARQLZG6EfXepYzsDwpINNxx8v86bILC5O+/oKQFy56Uqr9/8A6tSpFBhV3vccT+NSm1QCLf3P41xpLGwHK9VZkSsKSKKpzSGxN+RpYcEgXJJsL0WOi3IwHMVGoBPEUxk3NJD0oAHZzksU1ta7r8LA2YejAgiosr7OwxEyC7Nw1OWZrdLsSbeVEZxfaxJrsfhXxdavySqidiuzN9mZwJsXYE3xBtb+SOtMAxJBFhVaExobqgBbc+fmfOo8RnFmtaictzsIxpUU5OycILaQQr/EASBe4Oy3sNxxFHHwyNGYzupBBHUEb0LXHuRva3T0q1h8Re3+vKk5t8j2JEGJ7PwNEIigKAAAHe1hYcenWqmByKPDsWQtuLWLswtfkCxA4UXlcWIqIMCOB6cDR5HVWG1XZVxOIGj4SfagmYZFHMe8AKtYXIJUn3U3o5MDbwgmoGZt7odgOYNKMmuBuKfJWy/JwjqTcmNdKkliSGIJ4nqBxqfMMrEhUtvoN1sbWNiPxNEAtxtzrvcDmT86e53YUgRiOy0T2c3V7W1IzKfcqQTV3KcgjhUhRud2J3JPUk7n3q8m1PEluFPfKqsW1XYMTs5CE7rSO7tbSdxb3qPBdmo4ZAyF9uC63K7/ANkm1FWmG1MbEijfLsNiBWZdl4HfWAVY/EUZkJ9SpF6tT5PGe5Zrkw/Abm4uLHnvt1q7qpMOFG+XYtiB0kY1gDgKlWDanmKxPU04HcAe5qSzixBb12Bxy4ffVHEyXYnfa/4V3DPsKQ6LcpG9VcQwCGuu3GqmM+AjqDSAtaxSqj70qRZrlY3N+prjAXv7VsDksf7grv6Hj/cFdvpz7RxexExJTj506Bdq2RySL9wfWujJYx+wPrS9OfaD2YmQcVFqA42FbM5LGf2B9fzqM9noP4S/X86fqT7QezEw0uNFyF48Li1Q/ZCRdnNr3tXoCdnoBwiUegp36Ci/hj6/nR6c+0Hsx6PLsU/i2uBp4nf2FJ8OC1tY36/KvTT2cgPGJfr+dMPZbDce5X6/nR6c+0P2o/qebJAVt8JB3vf/AF1ojhwLWJ39a3A7LYcC3cr9fzrqdmMOOEQ+bfnS9OfaD2Y/qYmRmudhb1/ypRyNY7C/r/lW6/2fh/hj6/nXB2dh/hjf1/Oj0p9oPZj0efhmPEAb9b1MYib+lbkdnIP4Y+Z/OpP0HF/DH1o9OfaF7MejCRYdhexvc8+VTSwEjc/QVtxk0f7gpHJo/wBwU/Un2g9mPRgCLfs+/wD80xnYgadtvKvQP0FF/DH1rgyGH+GPrR6k+0Hsx6PPUgNxq33qeTDb3Are/oOL+GPrUDZUgO8V7tbYWsLgXO/n9KPUn2g9mPRjRFU6pwrWwZVGwuYwN+G9NTLUuoMQ34new4/kPnR6k+0Hsx6MbivLjQ7VpJJNz06Vvmy6M2vCN01c+O/h+6oWyaH/AOnB8KttqvubW4+d6PTn2hr/AFMejzN38Vr9frVnDG21b89n8PZm+zC40m3i/aAJ58r/AEqb9AwXYDDjZgL+LcHa/sfpvR6c+0P2odMwCG9Q41PCfQ16S2QYcEWhXc2J8X+vwqH9CQmw+zggmx3bb4f/AOiP+E0vTn2g9qPTPNu7NKvVf9nIP4S/X86VHpz7Q/bh0zQUqVKvSPPFSpUqAFSpUqAFSpUqAFSpUqAFSpUqAFSpUqAFSpUqAFSpUqAFSpUqAFSpUqAOGu0qVACpUqVACrlKlQAq7SpUAcpUqVA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TEhUUExQWFhQXFx0YFxcYGBocGhoaGhoaHBwaHBwcHCggHR8lHBgcITEhJSksLi4uFx8zODMsNygtLisBCgoKDg0OGxAQGy8mICQsLDAsMiwvLCwsLCw0LCwsLCwsLCwsLCwsLCwsLC8sLCwsLCwsLCwsLCwsLCwsLCwsLP/AABEIANEA8QMBIgACEQEDEQH/xAAbAAABBQEBAAAAAAAAAAAAAAAFAAIDBAYBB//EAEkQAAIBAgQDBgMEBgcGBQUAAAECAwARBAUSITFBUQYTImFxgTKRoRSxwdEVI0JSU3IkM2JzsuHwFmOCorPCByVDkvFUg5Oj0v/EABkBAAMBAQEAAAAAAAAAAAAAAAABAgMEBf/EACsRAAICAQQCAgEEAQUAAAAAAAABAhEhAxIxURMUIkFxYYGRwfEEIzKx0f/aAAwDAQACEQMRAD8A2GJzhbsLlrHz3oLmGcyMdmIHS/30yR2JO3Wh0gN/evFcmz1IwSJhMTbc8OtVPtLX2JqQ8QPL86UcVQaHBNbmaixGLYjYm1SzR1AR4aYDO+PnU0OINufH8Kr2NTQKQDtRQEj4knbe9qaspvxNJxvw5fjXV57UgLSSG3E/6NMdzvueH5VJGPKmqL39PypUBJFKSOJ+dPWY34n51EGsN7CpU3PtRQi2JDp4n501ZT1NIX010CmI6khvxNSLIep4HnTAN67/AJ0AKKQ9TzqBnN+JqaFfxphj3pAU4ZyGPHn99SDEm53PCuxRDV86kOHBO9AyNHYje9qbI5HPmfvqTgNqbLHc+5oA62IJvvShl8XE/Oo5otjUKyBWGsgAkAXNrknYetAExmbqePWqeInN+Jq9GNveoZsOCNqAKSznVxNTfam6n51GI96TR0xhP7c3Wu1TrlSUE5muTt12A86AZrjjDNErLaN9tXR/2QfI8PW1FyxuaG5vhFmjZG4EfLoR5g7+1bRq8mMrrBXxOOtNHEgDMw1P/ZTff1J2HoaufboUYI0qB/3SwB+RNZDAu6YV5tRMzkLr5jxaAfYb+tHMBkkIj0lFN+NwCT5kncmtZQguSIzk+A1iXUcSANgLnmeFU5kAW5IA435VkMc5S8AN0jxEWje9gSp0+33Woz2gkP2SQX/9M/dUvSprPJS1Lv8AQKpH0qR5kjW8jqo6sQBw86r5c3hF+lBcxBnnIjRLxgKXcFrEi+lVuORFz51MIXKmOU6RoGnjYalZStviBFvnwpuFmjcsFdTp+KxBt69KxM6PGMXGwVbxq1kuFJOoagP2SbbjyolnEHdrDFGg0ux1qDpDBQTpJ6E7252rXwLsz8zrg1+DxsTkrHIjMOIVgSPkanjiO58qyGJwkrBDHhVjkQgq6uu1juNl4EXBFbGB/DvxtWWpBRqmXCbZkIIYcTiJu/dG0vojUsLABR8IvxuTv5VocoMSWiSUNZbga9TaevG9t/uoDluCQyYttC3WQ2Nht4FO3zqhHF3WXxtEoVpBGpK2U+MqG8XInhfzreUFLF9GSk45N4mZQljGJYy4/YDDV8r3qxNMqAszBVHEk2HzNYObAs0GhcGqkfAyuoKtyYeG9wd71zGTTSTxpLEJTHErFCwC62JBbcWa2mw6XPWp8Efpj8r6NzhcXHLvE6uOqkH7qkxMuhWY2Fhc32rI4CGUYqORIBCN1ls4IZbG1wALkNax9a1WZSXRgQCCpves5QUWi4ybTKHZzO1niRiyd4y6mRTuNt9uNS4jNIQ4R5UDbeEsAfle9Y7AEQ5eskYCyMirrAFxrKqWv5Xv7UbwWRwCPSUU34kgEknmSdyfOqnCCbb7JjKTRpMLxp0sqruzBRe1yQKzXZKUxyzQXukbDRc30hlDab+XLyIp/bVQ8cSkAqZ0BB4HxcKhaa3bSt/xsKLmULhu7lRrcdLA29bGmYfMI5L93IjEXvpYG3rY1m+0uTRaYSo03kVG07XVuKm3EHpU2c4FIXwskYCt3oQ2Frqwa4NuI2B9qtacGsPkXkkg3jcwSIfrHRL8NTAcvOhfaGQMsJU3Bmj4fzChssb4mSSWFIgL6C8il2bT4TYXGlbi3nxoXFO0UTq627vFIQibgfC1l8iTcDzq4aSTTvJEtRtG/vZbkgAXJJNgPMmoJcWiKGd1VbfEWAHzNAcuY49rzMBGp/qByI4d7+8eduHrVSVmfFSnuRKI2EaAsAEAUE2BB3JPH06VC0VdNlPVdYRqcPKji6kMORBBHzFPmj3rO5DBIuJc90IonXxKGBGsHZgABbYkH0FamQ71lOKi6RrCTksjd+lKiNlrlZGhA0e5qo0BNEplsW/1zqlrNaEALC5Hpg7mTxA3B5XuSfxqhFhcWg0LIjLwDOp1AediAT8q1DNc1QzTFmGIuACQVFj5so/GtIzk3XZDikgM/Z79WyliXY6y/PXcEN7EDbyqIZViJQElZO7/AGtKkMwB4bmwB52rTyre3nTuAo8slyHjRAmGtsOVDJ8omSQywMvjtrVwSCQLAgg3Btt7UUaTrVqCW4FqiM2slSjZlW7PTyGYyuuqSMKNKkBbX6kk8aN43JRLGFJIZd1YcVYcCKJNL91dElU9WTJWmkDMtgxiuod4njB3Ohg5G/RtN/aiwjuONSIDtXEWpnLcOKoz2RQ3kxijnKR/+tKt4TIB9lXDyeIBApPDgBuOm4vVvAZaI3kcEnvH1G/I2A28tqvEfdVz1M4JjDGTPxYLGxWRZI5EvxkjOu3qrAE+dqnznJTIwljcxzLsGABBB/ZYHiKNPIbULzvMzDHrABOpFsf7ThT9DQpyclXIbUlkiylcTrPfmMrbbQrKb+d2IovLCGB9KjR77iuq9r1DlbstKkZjC9n5FVoGZWw5BABU6gDwGoG1h6UlwGMjGhJI2XgHdGLgedmAJ89q0iMaY09zYEbf5VXlb5J8aB3Z/Ku5BLMWdiWZjxJPEn8vKrGdZeZRGAbaZVf10m9qliYg08ym9Rvd7itiqiDNcrMqRgGxSRXPnblTc5ydpRFY27uQOduNri31q4stWBJ+NNTaE4ozaZRiYC/2doyjktpkVjpY7mxUjYnex+dVsN2amOrvHBZpllJ02Fl0jTa/Ra2Csa6H3FX5pE+JGczLs/dhJC3dzAbMOBH7rD9ofXpTcXkUuoTROElIAcW1I1uovf0IN/WtFJULYn6VC1ZIb00wTlUM3i77RfkUVh87k0TMe9dDfWmmTepbtlpUgp3Qrtd72lUlFY73NqD5pju6niQjwyahq6MBcD3XV8q0TWF+VAO1WXmTDsV/rEPeR/zKbge/D3raCV5MpN1gFJnjHFHD92NiSWuf6vTcH1LG1vI1S7QZgZIsQqr4YnjUG/xNqUsPIC4F+t6EjMXDfpAKShvGF/s28J//ACD/AJqN4nAmLLvFu7OjOerNIrMfma6fHGLT/H8/Zhvck0OmzDExIJZYY+7G7BGJZRzO4Aa3tVzN8yZI0aNUIYXLuwVFHnzN+VqudoH/AKJKP903+E1k8GyNLCJyNHcp3Wr4dW+vjtqtp9qiMYy+VcFtuOLJGzl3SWMhNfdsylGujDgeVwRf6ireR4+SLCiSZV7tUXRpJLMSAAtiALnbnzofPhYftZWEqWMEmoLbjdbXttercjJiMuREIZ49BeIGz+C2pbXuDx97Ve2NJVhkbnfJNPmuJUd48Kd2N2VWJdV68LEjoKIYDMw8zR8tCuhv8Snj8j94oTgsqwMoGmXyKmaQMD0Kl7g+Rq12gwYwqwzp8MPhYDj3beE/I6T7VEoQb21ktSklf0EZ8/EckwI/VwqpZhxLtc6AOttPuwqk+d4pV70wJoG5QMTIF58tJNuX1qo2TvJgGYreWRxM633J1Bil+XhAUegpmW5ZgZV/rSDzRppFZfIqXuKeyCXBO6TYUxPaCQyImHRHDxh9TMQACdtgCTWgiuVBawa29uF7b1ncFgVixqRpsq4cAeQD/OtQwrHVUVSSNYNu7AmcZyyP3MKd5KAGa50ogPDUbE3PQA8OVBO0Mk/2ZjKsd+8j0hCd/wBYuxJHW1XIsQuGxcwnOlZmDxyNsp8KqUJ4AjTffrT+1s6Ph/Cwb9ZFwIP/AKi1pFbZRpdZIbtO2QHNcREokmij7ofEUY6lHXcWa3PhV/NM30sscCd5Ky6tzZVXkzGx4ngAN7Gndo1/oM9/4L/4TQXAYhYMRqlNllRNDn4dSgjQTy43HXehRjJXQNtOrLv6YmiZRiY1CMdIdCSAx2GoEXAJ2vUKYuOOXEuwC6NJd+beAEX897U7tPmCSR9whV5ZNgFsdIuLubcABvQvG4J3+0hRqZWibT+9pVWt72pxgmrar/IOTTxkv4fM8TIbpEiqeHeMdVvMKLD0vUmKziR5GSBFOjZnckDV+6oAubczU+U5pC6+F1B5qSAwPQg7g1nBl8KzypiGKMzsyMXZVcMb7EMBcXtbypRim3aqhyk8UzSZLmrSMySKEkS2oA3BB4MDbgbH5UQzbHdxH3lgfEq24fG6r9NV/aheUZTDGxeJrk7E6i3DluT1p/axScMSN7MjEDorqx+ims6i9RJcFXLZYazPH91A8oAOlGYA87Am30obi+0ZXQsSB5XUNpvZVU82NjtfYAC5tQ/tFmERwjsJFsYiBuNyQQAPnVDLJ1inVpTpjljRQ54Bkv4SeV9Vx71UNNU20TKecML/AKfmjYfaI07tiBrQkhSTYagRwvteruHx/eSzRgWCFQD11Ire3G3tQ7tXiomiMKMHllGlVU3tfYsbcABvc9KZk0qw4qZJWC95oZCdtQCBTbzBXh5insTjdZDdUqvAV/SNsR3Ftu713531WtVqRt6C4aVZce7RnUiRhCw4aixOkHgSBa/rR+SPespxSr8GkJXZb1mlTbjrXayNDplJc36/jUzgEWNKKLfcbg2NOa3yq0QDzlkenRpXTx02Ftjfh671x4lZdLAFehG21XrAmoZAoG5FupO1N2LAMxkWo6diOY8qgmylHQKyqV6EAj5URjRSSeXW+1S+G9gwv0uL0lf0N0DsBk8Me6ootcbAD/XCrcWWxBi+lQxG5sL/AD41UxOZaMQsJA8SM+q/RlFreer6UWjW9U9yy/slbeEDcZkkJbWyoSN7kD7zVmTCK6lWGpSLEHcEXqj20B+xzfyGr+BkBQEEHbkfOm09u6wtXRbiiAFhwofPksLtdo0J6lQfvFXw1V5ZwoJJ4AmpTaeBtKskqYRdWqw1AWvzt0v0qUih+RZoJ4kk2BZQxW97XF7Ve1UmmnTBNNWiHEYJZBZgCPMVSgyGKMEKiAEgkBQASOBO3KiurgadcHe4ppvgKRTfDgqVYXBFiDuLVVxWCRl0lQR0IFvlV9ZFJ2YH0NNYD3pZQYYGwGUxx/Air6AD7quYeJRckAE8T122vVlBY1E7XpOTY0kVJcjhla7RoTfiVB++pcyyoMtiAwtwI41HHidLW1AHperoxdviItTuQUjPpD3NlRFW+5AFt/apxKxuGHAX28waL42ONhqJW3U2qsmFAvbcHzvtak75HjgwmY9w+oRQETOCtjHYqTsSTa2w5g71pcHhw0YR7EAAWI4jh+FFDgRq1aeX4118IrGwYBhyuPurWWo5JJERik8lfLsrijPgVR/KAPuq1jcsjlFnRWHQgH76fFhinO//AMmpY5QxNmB9DWdyuyqXBFhcKkQsoCgcLAAUyeXUdjYDnVTFZmGnkgsBpVWvfjq1XFvLSPnViEgkEj8qJJrkcWvosaR5/wDNSortXago6xNyb73rH6hHJi8NLtFKjSr0s4tKPZvF/wAdbQAEn14Vmu2fZ5sSIzGdLBrMesbbOvuLfKujSaumYaidWjKZDmTrgpWDEzyv3YJFm1kKim3klm9jVjGYYOY8PFEJO4QA94xEa3AsNIB1PYXvbYHzovF2XIxiygjugtyv+8tp1f8As2p2Pws0GIabDhXEgGtHJHiUWDKwB5WBBHIVu5xvBkousmUfvIlxkLII1MGrQpugJ1AldhYG3C3KtDD2VhMGoIFfTcONnBtx1cb+9QYrK8ViGnaRY1MkPdqFJsN2O5I348be1auGFhDp56bUtTUqqf5HCHNowmDw64ubDNModnwxZri9yGS33n516HhotKhRsAAAPIVksLkE8SQPGU72JChU30MDa4uBcbqCDb2otluZztiTFIihRErErc2ckgjUbXG3So1flw8IqHx5O9tb/Y5/7s0LxPZxI4e+w9oZVGoFdgbb2YDZh60f7S4NpsPLGltTKQL8Pegz4PGYhO6k0RRHZwhZmZeY1EDSDw4GlpyqPP2E1ngr5DjzLixJw14aJrerObfWl2mGrERK26mKYEciDoq/mGTyQyJNhgpKoEZGuFZQbixANiN+R41Bhssnnm76cKoClURSTbVa5LEC5NgOFVa3blxQs1tIuwmVRrBHKqgO0a3YDc3sdzV7ti1sJJ/w3/8Aetd7OYDEQEQsEMC7K4JD2B8KkWtw535UTzvLBPC8V7ahYEcjyPzqJP8A3LbKivhRXzVz9kkP+7f/AAmsthQ2JaHDsT3SQo7KCRrLXABtxUBTtzv5VZzPFYxcNJG0cVgjBpdZtaxuQmm97cr2867hstk7uCeAgSrGqkN8LrYHS1txvuDyua0itqIbtj87yFMNE0+HAikiGu6DSGC7lWA2IIHOn5DiC+KnbkUiP/K1PngxWLHdyqkUV/GEYszgfs3KgKp58TT8xyqaGXvsOFa6hXRiQDpvYhgDY7kcOlK7W1vI/u0sDMVIf0gn9w/+NKv47EiNHdzZVUknyAqjlOXSvM082kNp0qi3IVb3O5AuSbcuQq/muAEsbxng6kG3nWM6tJmsbpswMuXOUMgw67gsCXJm6htVvi8r1ZiAxMkBlAb+jgkHgSSvLnRXusbp7oJETYjvLtuOui3H3tUuVZC8TxFyPBAI2t+8LcNuG1dLn8Xb/Bio5AJk7yZ9cDzJG2hF8GhQoA2VmG5624Wo/wBktazOojePDkAqrlSFa+4WzGwIsbeRpuPy6SKZpMOV8e7o99JPC4I3U/OimUTSsLyoiG+wViRb3ArOepccFRhUsne27/0SUdU3+YoTiOz8AhLooSRVLK67MCBe+riffjRbtFhzNC8a21MNr8ONPkwpMLIOJUge4rOOpUUk/suUbb/AAixDY1oonJCCJJJFBtrZ7gA2/ZGkm3O4qxnOSph4zNhwI5EBYafCGC7kMBsQR1pRZFLHHFJGyiaNAjA3KsOYPPiLg1G8eJxQEUgSNCfHpYszDpcgaQa1cs/F4M6xlZBeHwUeIxcjFVN0ja5F9zrufXYb+VbaKELsKC4jKJYpe9g0NdQjI9wNr2IIBt8R5Ud5C/HpWWq91NPBrpqsF3XSqHuW8qVYWbBl0FyfP8aTLTCdz60i3SrMhrJVZogbCp2O9hXIlA9aBnJWVOJpjYhTa1Usy+KmQjYUrCi7Ji0RGdzZVBJPQDjQbBdpkd1HcTKr7K7KLHpcBiy38wPaqfbYkYKSwvfY72sNQufP086r/pySJY1OFu7kqoDjey3uSQAOFdEIXG6MpyqVG2Wx3qQislL2ikTQnchsQy6jGr+FFuQCzkc7dL8el6t5V2gMkndTR91LbUvi1Kyg2JVrDgTuCBxrPxySsreg+1r1wvWXftLI9zhoO8iUka2cLrtx0CxuL8zYGimT5kuIjDrcbkFW2KsDYgjqDRKEkrY1JMs5rmscCa3vxACqLszHgqjmaoZf2gErFGhlibTcawLEcNmUkX34E3oR20mdZcLpQOO8J+K1z3b7cOhJv5Vx8+kEgiXC3l0Kx/WAKtywsTpufh5Dn5VotP4ppGbn8ibEdnp5P1b4l2gJuVIXUR+60nEr7X860MeHCgKNgKA4jtGxcxwRd6y7OS2lFNvhvYkn0G1TYLPtbmOWMxSgagpNwy8yrDjbmLAjpUyU2sji4pmiiAGwrkyisfhe1E7KZEwpMYvf9YNRA4lRax4cyKlXtc8imSHDM8I/a1BXNuJVCN7eZF7UeGY/JE0yLaoZVUcTv0puAxiyxrIhurAEHyI2rJ51jZVxy6I9f6o2Gu1/ELnhtb8aiMHJtFOVKw5gs1D4iSELYIqkG/HVfy5afrVzFsKxiYyVMZL3cWtikd7vpC/FtexJ9hyorhc47xnSVe6kUaiCQQV/eDcx8qqek0rXSFGa+wlKBcVKttvasuc8kbxxwFo+TFgrMOqrbh0uRR3LMWs0aunAjnxHUHzHCs5aco5ZamnwW5CNQ9KtRLc3qAYfxXPC1W0FqgobNbYcudVoobNfqakxE29VddzQCLtxc1XDi59TTTzqJhvt1phQWpVX96VSMJuoJO+96SrvamGI3tUqqRWhmMKgE0kWkVNcW9Ayjjl8VNiWwp+NQ3pQikMB9tD/AEOX0/7lqDMz+uwX8z/9M1P22v8AY5fT/uFX8Pg1cIzC7J8J5gkWNvY1vGVQT/P/AEYtXL+DMZtgl+3t3skkQkRO7dXZASoIKEg8eY9TRP8A2YUHWs0jOFYLqkZ7ahbmf9Wo9jMvSUaZFDAjgRcfWquW5DFhyTEgXVxsLXsafmwLx5Mn2YytHjEZnmjlQBXj7910kbbKDwPEW2sa1mQ5MkAYKzNqbUSzFiTsL3PpXMy7PwzWMkasRzKgn58atZdgxEoRRZRsAOAFLU1dy5HDTpgjtOP12E/vj/0pKjw63zCX+4j/AMUtP7Sg9/hP74/9KSjMWBUP3lhrIAJ52F7D6n50bqivx/YVcn+f6M92UKIZInIWZZHJB4kMxYMOoIPH2pZ5KsuLgSM3eMs8hH7KlSoU+ZJG39mjObZFDNpMiKSOBI39jxqTJ8jji2RAq9ALX8zT3xvd9hsdbQf2NUfY162P3mmdi4x9hT+X8TWjwuCWNdCKFXkBw60zC4FY00IoVeQA2HpUuaz+RqPAA7ED+iRfy/nVbMmC5hFqNg0TKCeBIZTb1tv7VpMFgljXSihVHADgKhzPK45l0yIrDoRep3re32Pa9qRnsAR9vxH8kf8A30M7Uwl8SyJ8TYZwPUsv51rMHlMcbXRQPCF2HJdlHtSxOAUya9I1Wte29uNvS4p+VKVroNlqjE5Pl8cqDTPKrAWZO9cFSOIIvtWu7P5QsKaVJIvfc33Jud/U03GdmIZmDPGpNuJG/wA6OYbCiNFRRZVFgPIUampuXIRhRHKwA6DrVKXEb7VzOm3Cj3+tQ8TWDNUiOSW/zpqSb0mXj606GMk7UDLKC9cYAVNBwqnI1mAN+NCEXdS12u6R5UqCg0540w8abiFNztfc03VVmQ4mg+ddoIcNpEhJdvhjQFnb0UffwoueBrD9lIO+xWKmkGpxKYxfiqJbSB0B41ppxTtv6Jk3hIvQdpHmkCnCyopv4n07bcwDfypuM7UpG5ijR5pB8SxjZf5mNgD5UazsaIndFF1ViPUA0A7A4FfsyPa7P42J4lm3JPnf7qpbK3UTcr22OwnaeORxFLG8LtfSJALN5BhcE+VWM47RR4VkjKSOzqSoQX4W24+fHypvbLLEbCTMQAUUurcwV3BHvQaCUy4rBs43OHJPrdKqMYS+VYyTKUlgJw9s1VlE8EsKkgB2sVF9hqKnajGdZ7Fh1DOSSxsiKNTMegAqDtFhFbDSgqLd23+E1losDO8GExMYEjRxAFGNtQYLex5HaiMYSzwNuUcGgwHahpJFQ4WZAxsGIUgbX8VjtVnOu0EWHYJZpJW3WOMXa3U8gPM0NwXahQ6xzwPAzGyk2Kk9Aw5+tAsOcQ+NxUkSxsRJp/WargKo0gW5W3prTTdtUhObrDNDgO1EckqxzRSQux8GsAqx6BgbX8qL5vmkeHTXK4Rb2HNmPRQOJ9KyOc4HH4hNLJAtmDKy67qVNwRtU8MRnzEiXfuYk0A8tdyzDz2AvQ9OHIKcixN22CgMcLOEuBrYKvE2GxN+daPCZ0jztAAdSor35EMSLDnfb60B/wDEKELgjYAeOP8A6i1Fkx/8yk/uY/8AE9LbGUdyXf8AQbpKVGozrMlw0LzOCQguQOJ9L1XzXtBFBEJHJ8WyIouzG3AAVT/8Qh/5fP8Ay/iKyGMMz41BGEYxwLpD3t4idRFuewFLT01KNsc5tOkaGLtqqkd/BLCjGwkYAqL8NWk+Gr+f9po8MYwyu5kvp0C52APC/O9AcfBj5Y2jaLD6WBB+PnUDYR45svjl3ZVdSfRB1q/HB5J3yQSXtkFIM2HmiQ/tkAgX/e0kkVoZsSip3jOojAuWJ2t1vUePwyvE40ggqQbjbga89gcywZfA5JjcksCdjoUlVPl5eVQtOM1awU5Sg6eTTydsw5/UYeaVP37BVPpqIvV/MO00cMKO4YO/wxDdybX0gDpzPCrseFVQAByrDZ0JnzFhGqEpEoUPfg1ySAPPaiChN1XA5OUVyWZO1F5B30UkStsGaxW/K5B296v5jm8cFixYlvhRRdm9BQjNcDjJEKSJAAwttqvTMXl2IUQSAK7xx6GU7Br2uQetxTenptr/ANBTnQTy7tDrcK2HlXUdmNtI572O1GWkJrOZbnqhwk0TRMzWUmxUnoGHP1rUQR3JrHVjT4o0g7XNncLeoZQWe3Q0QSO1QRR+InzNZ0WSdwPOu1LpNKkUF2bc+tQzKOdTcCfWuNWhkVMSdrb8KymMynERTtiMIVu1hJE/wPbgbjcNbnWudLk1yEWN/anCTixSimjN4HOsTK4jmwmhTcM4kVgNjbawJ6UKhw+KwDMsKCbDliVTVpZLngCdiK3rKL3qqHBv5Gr8iXCwTsv7MfMMXj7RyIIMPe7rq1O9jfSSBYLeic2UsMbA6r+rSJlJ8yVI29q0MYt9akNHl+kHj7K2cQF4JFUbsjAepBArPYV8RhcJAiQiV1VVkXWFtYAGxsQd6IZn2kiifu7O7gXZY0LlQeF7cL9ONEsvxkc0ayRm6nhtbnzB3BvyoVxjlYDDeGY/FR4rGvGskC4eJHDkBtTsVNwLgAAXq3m+RzRy/acIwEhAEiMDokA4XtuCOtaDNsxEERkIuBbYcdyB+NWO+BF6p6kllLAti/czOX51i3kVJcKFU/E4lBttx06bnepe0OSO0i4jDtonQWuRdWX91h0v8qNtiUU72v8AWu/arnYVn5KdpFbLVM8/7XZri2wxjnw6qNSXkWS42df2SL7mjWZ5fMkqYvDAM2jQ8bGwdb3FjyIJPzqx24ieXCsipdiyWtzs6k/QVosG3hArXyVFNLsjZlpmQx0mLx4ELwdxDqBku4ZmAN9IsLAbbk1e7R5Cx0Swv3c0Q8LWuCDa6sOYNHZczVJ0g0+J0ZwdrDSVFvfX9KvSoDfVv91S9RqqVDUE7swcGfY+4V8Mp5FlksPM2YVfzXLXkxOGlAuia9dzw1LYbetaRwN7Lf5U3U1jsB71PkzaRWzFWcxCkowHMEVkMJ2XZsFFE90ljsysLEq4OxHWtnCOpv8AdTsQ2kbC3pSjNxWAlBNmK/SuOhGmXDpLb9tH0X9VYbe1PzfBPL3WJh/U4hVsb7gg7lGtxF+dHZJAbki1hTUlBHH/AFvT8tO0h+PFNmYTOMXqVZMMp5Flk28zYi/tV7N8fLGAYohJvuC2kgeVxRCeUX386iknX7qlzTd0NRdVZlik+KdNcYjjSQMQDqZiDcC9rAXrbxSqm2+oD2odguGrgL3qZwGJ9aU57sDjCsl6PEXUkbkf6vXVfa/vVDLJD4x/Z2Pz/Kr4IK252qSiz3wpVHpPSlUjCKzXJ/L1pBt6dsD7021WZjXbeuRj3rkldw5oA7K1Uxs1/Y1dlFQBKQwVmefpCwQK0spuRGgFwL/ExJAUeZO/Ko8J2lDuI5Y3hdvh12Ia3JWUkX8jvVDKSox2JEnxsVZL849AAt5Bg3z86f2zC6IlUjvWlQxgcdmBY+gUG5roUI2o1+5i5OtwMyDHn7ViAYHIac3a6WUaEAv4r8Bfa/GtVnsvd4aVkBJCNYKbHhxFyOHH2oN2OS8uKvx78/8ATjo5naEwTAb+BgB/wmjUa8i/YIf8P5Mjic5aTLiHikXTHH42KnXYpwsxN+e/Wr47VaVBkw8qR/xDpIHmyhrgVXnYHK1III7uL/so5m2HU4SQEXtGx/5TVyceGvslXzf0UMzzNI2WymR3HgRLXIA472AAvxJq3k+diSTupI3hktqVXtZgOJVgSDa4uONYuBG76E968evDxqjDTuVBLL4lO+4PnWlhyOTvY5ZMRI5jJKhtFtwVPwoDwNKWnCKpjU5yeDXSItgGoBjO1saMyQxPMymzFNIUHoWYgEjoL0/NZG7vUCdQBtWc7KTKYAgsHUBXB4hh8V/Mnf3rGFU5M0ld0WMzzojF4eTuHLGGQd2Cpa5aPib6eXG9G8D2mEkndyRvDIRdQ1iGA42ZSRcdONCcYAcdDb+DJ/iiqt2jLLJheol2P/23rb4ypV9EZVv9Q5i+0oVzHFE8zLs+nSFU9CzEC/kL1Lgc/SbUhVo5VF2RwAwB4EEEgjzBoT2DlQRFW/rFdhIDx1FiSfe97+dd7QOrYyER/GqOZCOSEAAH1axA8jS2RvbX7hudbrLGT57FFhY5GZypHh1kvIxN7LtuzVawvaBpHscPJGlj43KfUBiaxGUyBTgmf+r7sqCeAdtNr9LgEXrb55CXwcyx/GY2C24m68Kc4xTrsIttX0C8V2iDAtHBK8V/6wabEDmqk6mHtvyq/g5lljVxurbgigeSZc8sSmPFy6bW02i8Nv2SO72I4Wo9k2XjCxiMsW8RO9r3YkngAOdTqRguOStOUnyR4uC9rn1FVkiTbcX570Ux042tuTVF1YgHb0/zrnNi1CRpttfe1Qx8TzqXAjxVMYAWP4UARQLZG6EfXepYzsDwpINNxx8v86bILC5O+/oKQFy56Uqr9/8A6tSpFBhV3vccT+NSm1QCLf3P41xpLGwHK9VZkSsKSKKpzSGxN+RpYcEgXJJsL0WOi3IwHMVGoBPEUxk3NJD0oAHZzksU1ta7r8LA2YejAgiosr7OwxEyC7Nw1OWZrdLsSbeVEZxfaxJrsfhXxdavySqidiuzN9mZwJsXYE3xBtb+SOtMAxJBFhVaExobqgBbc+fmfOo8RnFmtaictzsIxpUU5OycILaQQr/EASBe4Oy3sNxxFHHwyNGYzupBBHUEb0LXHuRva3T0q1h8Re3+vKk5t8j2JEGJ7PwNEIigKAAAHe1hYcenWqmByKPDsWQtuLWLswtfkCxA4UXlcWIqIMCOB6cDR5HVWG1XZVxOIGj4SfagmYZFHMe8AKtYXIJUn3U3o5MDbwgmoGZt7odgOYNKMmuBuKfJWy/JwjqTcmNdKkliSGIJ4nqBxqfMMrEhUtvoN1sbWNiPxNEAtxtzrvcDmT86e53YUgRiOy0T2c3V7W1IzKfcqQTV3KcgjhUhRud2J3JPUk7n3q8m1PEluFPfKqsW1XYMTs5CE7rSO7tbSdxb3qPBdmo4ZAyF9uC63K7/ANkm1FWmG1MbEijfLsNiBWZdl4HfWAVY/EUZkJ9SpF6tT5PGe5Zrkw/Abm4uLHnvt1q7qpMOFG+XYtiB0kY1gDgKlWDanmKxPU04HcAe5qSzixBb12Bxy4ffVHEyXYnfa/4V3DPsKQ6LcpG9VcQwCGuu3GqmM+AjqDSAtaxSqj70qRZrlY3N+prjAXv7VsDksf7grv6Hj/cFdvpz7RxexExJTj506Bdq2RySL9wfWujJYx+wPrS9OfaD2YmQcVFqA42FbM5LGf2B9fzqM9noP4S/X86fqT7QezEw0uNFyF48Li1Q/ZCRdnNr3tXoCdnoBwiUegp36Ci/hj6/nR6c+0Hsx6PLsU/i2uBp4nf2FJ8OC1tY36/KvTT2cgPGJfr+dMPZbDce5X6/nR6c+0P2o/qebJAVt8JB3vf/AF1ojhwLWJ39a3A7LYcC3cr9fzrqdmMOOEQ+bfnS9OfaD2Y/qYmRmudhb1/ypRyNY7C/r/lW6/2fh/hj6/nXB2dh/hjf1/Oj0p9oPZj0efhmPEAb9b1MYib+lbkdnIP4Y+Z/OpP0HF/DH1o9OfaF7MejCRYdhexvc8+VTSwEjc/QVtxk0f7gpHJo/wBwU/Un2g9mPRgCLfs+/wD80xnYgadtvKvQP0FF/DH1rgyGH+GPrR6k+0Hsx6PPUgNxq33qeTDb3Are/oOL+GPrUDZUgO8V7tbYWsLgXO/n9KPUn2g9mPRjRFU6pwrWwZVGwuYwN+G9NTLUuoMQ34new4/kPnR6k+0Hsx6MbivLjQ7VpJJNz06Vvmy6M2vCN01c+O/h+6oWyaH/AOnB8KttqvubW4+d6PTn2hr/AFMejzN38Vr9frVnDG21b89n8PZm+zC40m3i/aAJ58r/AEqb9AwXYDDjZgL+LcHa/sfpvR6c+0P2odMwCG9Q41PCfQ16S2QYcEWhXc2J8X+vwqH9CQmw+zggmx3bb4f/AOiP+E0vTn2g9qPTPNu7NKvVf9nIP4S/X86VHpz7Q/bh0zQUqVKvSPPFSpUqAFSpUqAFSpUqAFSpUqAFSpUqAFSpUqAFSpUqAFSpUqAFSpUqAFSpUqAOGu0qVACpUqVACrlKlQAq7SpUAcpUqVAH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xQTEhUUExQWFhQXFx0YFxcYGBocGhoaGhoaHBwaHBwcHCggHR8lHBgcITEhJSksLi4uFx8zODMsNygtLisBCgoKDg0OGxAQGy8mICQsLDAsMiwvLCwsLCw0LCwsLCwsLCwsLCwsLCwsLC8sLCwsLCwsLCwsLCwsLCwsLCwsLP/AABEIANEA8QMBIgACEQEDEQH/xAAbAAABBQEBAAAAAAAAAAAAAAAFAAIDBAYBB//EAEkQAAIBAgQDBgMEBgcGBQUAAAECAwARBAUSITFBUQYTImFxgTKRoRSxwdEVI0JSU3IkM2JzsuHwFmOCorPCByVDkvFUg5Oj0v/EABkBAAMBAQEAAAAAAAAAAAAAAAABAgMEBf/EACsRAAICAQQCAgEEAQUAAAAAAAABAhEhAxIxURMUIkFxYYGRwfEEIzKx0f/aAAwDAQACEQMRAD8A2GJzhbsLlrHz3oLmGcyMdmIHS/30yR2JO3Wh0gN/evFcmz1IwSJhMTbc8OtVPtLX2JqQ8QPL86UcVQaHBNbmaixGLYjYm1SzR1AR4aYDO+PnU0OINufH8Kr2NTQKQDtRQEj4knbe9qaspvxNJxvw5fjXV57UgLSSG3E/6NMdzvueH5VJGPKmqL39PypUBJFKSOJ+dPWY34n51EGsN7CpU3PtRQi2JDp4n501ZT1NIX010CmI6khvxNSLIep4HnTAN67/AJ0AKKQ9TzqBnN+JqaFfxphj3pAU4ZyGPHn99SDEm53PCuxRDV86kOHBO9AyNHYje9qbI5HPmfvqTgNqbLHc+5oA62IJvvShl8XE/Oo5otjUKyBWGsgAkAXNrknYetAExmbqePWqeInN+Jq9GNveoZsOCNqAKSznVxNTfam6n51GI96TR0xhP7c3Wu1TrlSUE5muTt12A86AZrjjDNErLaN9tXR/2QfI8PW1FyxuaG5vhFmjZG4EfLoR5g7+1bRq8mMrrBXxOOtNHEgDMw1P/ZTff1J2HoaufboUYI0qB/3SwB+RNZDAu6YV5tRMzkLr5jxaAfYb+tHMBkkIj0lFN+NwCT5kncmtZQguSIzk+A1iXUcSANgLnmeFU5kAW5IA435VkMc5S8AN0jxEWje9gSp0+33Woz2gkP2SQX/9M/dUvSprPJS1Lv8AQKpH0qR5kjW8jqo6sQBw86r5c3hF+lBcxBnnIjRLxgKXcFrEi+lVuORFz51MIXKmOU6RoGnjYalZStviBFvnwpuFmjcsFdTp+KxBt69KxM6PGMXGwVbxq1kuFJOoagP2SbbjyolnEHdrDFGg0ux1qDpDBQTpJ6E7252rXwLsz8zrg1+DxsTkrHIjMOIVgSPkanjiO58qyGJwkrBDHhVjkQgq6uu1juNl4EXBFbGB/DvxtWWpBRqmXCbZkIIYcTiJu/dG0vojUsLABR8IvxuTv5VocoMSWiSUNZbga9TaevG9t/uoDluCQyYttC3WQ2Nht4FO3zqhHF3WXxtEoVpBGpK2U+MqG8XInhfzreUFLF9GSk45N4mZQljGJYy4/YDDV8r3qxNMqAszBVHEk2HzNYObAs0GhcGqkfAyuoKtyYeG9wd71zGTTSTxpLEJTHErFCwC62JBbcWa2mw6XPWp8Efpj8r6NzhcXHLvE6uOqkH7qkxMuhWY2Fhc32rI4CGUYqORIBCN1ls4IZbG1wALkNax9a1WZSXRgQCCpves5QUWi4ybTKHZzO1niRiyd4y6mRTuNt9uNS4jNIQ4R5UDbeEsAfle9Y7AEQ5eskYCyMirrAFxrKqWv5Xv7UbwWRwCPSUU34kgEknmSdyfOqnCCbb7JjKTRpMLxp0sqruzBRe1yQKzXZKUxyzQXukbDRc30hlDab+XLyIp/bVQ8cSkAqZ0BB4HxcKhaa3bSt/xsKLmULhu7lRrcdLA29bGmYfMI5L93IjEXvpYG3rY1m+0uTRaYSo03kVG07XVuKm3EHpU2c4FIXwskYCt3oQ2Frqwa4NuI2B9qtacGsPkXkkg3jcwSIfrHRL8NTAcvOhfaGQMsJU3Bmj4fzChssb4mSSWFIgL6C8il2bT4TYXGlbi3nxoXFO0UTq627vFIQibgfC1l8iTcDzq4aSTTvJEtRtG/vZbkgAXJJNgPMmoJcWiKGd1VbfEWAHzNAcuY49rzMBGp/qByI4d7+8eduHrVSVmfFSnuRKI2EaAsAEAUE2BB3JPH06VC0VdNlPVdYRqcPKji6kMORBBHzFPmj3rO5DBIuJc90IonXxKGBGsHZgABbYkH0FamQ71lOKi6RrCTksjd+lKiNlrlZGhA0e5qo0BNEplsW/1zqlrNaEALC5Hpg7mTxA3B5XuSfxqhFhcWg0LIjLwDOp1AediAT8q1DNc1QzTFmGIuACQVFj5so/GtIzk3XZDikgM/Z79WyliXY6y/PXcEN7EDbyqIZViJQElZO7/AGtKkMwB4bmwB52rTyre3nTuAo8slyHjRAmGtsOVDJ8omSQywMvjtrVwSCQLAgg3Btt7UUaTrVqCW4FqiM2slSjZlW7PTyGYyuuqSMKNKkBbX6kk8aN43JRLGFJIZd1YcVYcCKJNL91dElU9WTJWmkDMtgxiuod4njB3Ohg5G/RtN/aiwjuONSIDtXEWpnLcOKoz2RQ3kxijnKR/+tKt4TIB9lXDyeIBApPDgBuOm4vVvAZaI3kcEnvH1G/I2A28tqvEfdVz1M4JjDGTPxYLGxWRZI5EvxkjOu3qrAE+dqnznJTIwljcxzLsGABBB/ZYHiKNPIbULzvMzDHrABOpFsf7ThT9DQpyclXIbUlkiylcTrPfmMrbbQrKb+d2IovLCGB9KjR77iuq9r1DlbstKkZjC9n5FVoGZWw5BABU6gDwGoG1h6UlwGMjGhJI2XgHdGLgedmAJ89q0iMaY09zYEbf5VXlb5J8aB3Z/Ku5BLMWdiWZjxJPEn8vKrGdZeZRGAbaZVf10m9qliYg08ym9Rvd7itiqiDNcrMqRgGxSRXPnblTc5ydpRFY27uQOduNri31q4stWBJ+NNTaE4ozaZRiYC/2doyjktpkVjpY7mxUjYnex+dVsN2amOrvHBZpllJ02Fl0jTa/Ra2Csa6H3FX5pE+JGczLs/dhJC3dzAbMOBH7rD9ofXpTcXkUuoTROElIAcW1I1uovf0IN/WtFJULYn6VC1ZIb00wTlUM3i77RfkUVh87k0TMe9dDfWmmTepbtlpUgp3Qrtd72lUlFY73NqD5pju6niQjwyahq6MBcD3XV8q0TWF+VAO1WXmTDsV/rEPeR/zKbge/D3raCV5MpN1gFJnjHFHD92NiSWuf6vTcH1LG1vI1S7QZgZIsQqr4YnjUG/xNqUsPIC4F+t6EjMXDfpAKShvGF/s28J//ACD/AJqN4nAmLLvFu7OjOerNIrMfma6fHGLT/H8/Zhvck0OmzDExIJZYY+7G7BGJZRzO4Aa3tVzN8yZI0aNUIYXLuwVFHnzN+VqudoH/AKJKP903+E1k8GyNLCJyNHcp3Wr4dW+vjtqtp9qiMYy+VcFtuOLJGzl3SWMhNfdsylGujDgeVwRf6ireR4+SLCiSZV7tUXRpJLMSAAtiALnbnzofPhYftZWEqWMEmoLbjdbXttercjJiMuREIZ49BeIGz+C2pbXuDx97Ve2NJVhkbnfJNPmuJUd48Kd2N2VWJdV68LEjoKIYDMw8zR8tCuhv8Snj8j94oTgsqwMoGmXyKmaQMD0Kl7g+Rq12gwYwqwzp8MPhYDj3beE/I6T7VEoQb21ktSklf0EZ8/EckwI/VwqpZhxLtc6AOttPuwqk+d4pV70wJoG5QMTIF58tJNuX1qo2TvJgGYreWRxM633J1Bil+XhAUegpmW5ZgZV/rSDzRppFZfIqXuKeyCXBO6TYUxPaCQyImHRHDxh9TMQACdtgCTWgiuVBawa29uF7b1ncFgVixqRpsq4cAeQD/OtQwrHVUVSSNYNu7AmcZyyP3MKd5KAGa50ogPDUbE3PQA8OVBO0Mk/2ZjKsd+8j0hCd/wBYuxJHW1XIsQuGxcwnOlZmDxyNsp8KqUJ4AjTffrT+1s6Ph/Cwb9ZFwIP/AKi1pFbZRpdZIbtO2QHNcREokmij7ofEUY6lHXcWa3PhV/NM30sscCd5Ky6tzZVXkzGx4ngAN7Gndo1/oM9/4L/4TQXAYhYMRqlNllRNDn4dSgjQTy43HXehRjJXQNtOrLv6YmiZRiY1CMdIdCSAx2GoEXAJ2vUKYuOOXEuwC6NJd+beAEX897U7tPmCSR9whV5ZNgFsdIuLubcABvQvG4J3+0hRqZWibT+9pVWt72pxgmrar/IOTTxkv4fM8TIbpEiqeHeMdVvMKLD0vUmKziR5GSBFOjZnckDV+6oAubczU+U5pC6+F1B5qSAwPQg7g1nBl8KzypiGKMzsyMXZVcMb7EMBcXtbypRim3aqhyk8UzSZLmrSMySKEkS2oA3BB4MDbgbH5UQzbHdxH3lgfEq24fG6r9NV/aheUZTDGxeJrk7E6i3DluT1p/axScMSN7MjEDorqx+ims6i9RJcFXLZYazPH91A8oAOlGYA87Am30obi+0ZXQsSB5XUNpvZVU82NjtfYAC5tQ/tFmERwjsJFsYiBuNyQQAPnVDLJ1inVpTpjljRQ54Bkv4SeV9Vx71UNNU20TKecML/AKfmjYfaI07tiBrQkhSTYagRwvteruHx/eSzRgWCFQD11Ire3G3tQ7tXiomiMKMHllGlVU3tfYsbcABvc9KZk0qw4qZJWC95oZCdtQCBTbzBXh5insTjdZDdUqvAV/SNsR3Ftu713531WtVqRt6C4aVZce7RnUiRhCw4aixOkHgSBa/rR+SPespxSr8GkJXZb1mlTbjrXayNDplJc36/jUzgEWNKKLfcbg2NOa3yq0QDzlkenRpXTx02Ftjfh671x4lZdLAFehG21XrAmoZAoG5FupO1N2LAMxkWo6diOY8qgmylHQKyqV6EAj5URjRSSeXW+1S+G9gwv0uL0lf0N0DsBk8Me6ootcbAD/XCrcWWxBi+lQxG5sL/AD41UxOZaMQsJA8SM+q/RlFreer6UWjW9U9yy/slbeEDcZkkJbWyoSN7kD7zVmTCK6lWGpSLEHcEXqj20B+xzfyGr+BkBQEEHbkfOm09u6wtXRbiiAFhwofPksLtdo0J6lQfvFXw1V5ZwoJJ4AmpTaeBtKskqYRdWqw1AWvzt0v0qUih+RZoJ4kk2BZQxW97XF7Ve1UmmnTBNNWiHEYJZBZgCPMVSgyGKMEKiAEgkBQASOBO3KiurgadcHe4ppvgKRTfDgqVYXBFiDuLVVxWCRl0lQR0IFvlV9ZFJ2YH0NNYD3pZQYYGwGUxx/Air6AD7quYeJRckAE8T122vVlBY1E7XpOTY0kVJcjhla7RoTfiVB++pcyyoMtiAwtwI41HHidLW1AHperoxdviItTuQUjPpD3NlRFW+5AFt/apxKxuGHAX28waL42ONhqJW3U2qsmFAvbcHzvtak75HjgwmY9w+oRQETOCtjHYqTsSTa2w5g71pcHhw0YR7EAAWI4jh+FFDgRq1aeX4118IrGwYBhyuPurWWo5JJERik8lfLsrijPgVR/KAPuq1jcsjlFnRWHQgH76fFhinO//AMmpY5QxNmB9DWdyuyqXBFhcKkQsoCgcLAAUyeXUdjYDnVTFZmGnkgsBpVWvfjq1XFvLSPnViEgkEj8qJJrkcWvosaR5/wDNSortXago6xNyb73rH6hHJi8NLtFKjSr0s4tKPZvF/wAdbQAEn14Vmu2fZ5sSIzGdLBrMesbbOvuLfKujSaumYaidWjKZDmTrgpWDEzyv3YJFm1kKim3klm9jVjGYYOY8PFEJO4QA94xEa3AsNIB1PYXvbYHzovF2XIxiygjugtyv+8tp1f8As2p2Pws0GIabDhXEgGtHJHiUWDKwB5WBBHIVu5xvBkousmUfvIlxkLII1MGrQpugJ1AldhYG3C3KtDD2VhMGoIFfTcONnBtx1cb+9QYrK8ViGnaRY1MkPdqFJsN2O5I348be1auGFhDp56bUtTUqqf5HCHNowmDw64ubDNModnwxZri9yGS33n516HhotKhRsAAAPIVksLkE8SQPGU72JChU30MDa4uBcbqCDb2otluZztiTFIihRErErc2ckgjUbXG3So1flw8IqHx5O9tb/Y5/7s0LxPZxI4e+w9oZVGoFdgbb2YDZh60f7S4NpsPLGltTKQL8Pegz4PGYhO6k0RRHZwhZmZeY1EDSDw4GlpyqPP2E1ngr5DjzLixJw14aJrerObfWl2mGrERK26mKYEciDoq/mGTyQyJNhgpKoEZGuFZQbixANiN+R41Bhssnnm76cKoClURSTbVa5LEC5NgOFVa3blxQs1tIuwmVRrBHKqgO0a3YDc3sdzV7ti1sJJ/w3/8Aetd7OYDEQEQsEMC7K4JD2B8KkWtw535UTzvLBPC8V7ahYEcjyPzqJP8A3LbKivhRXzVz9kkP+7f/AAmsthQ2JaHDsT3SQo7KCRrLXABtxUBTtzv5VZzPFYxcNJG0cVgjBpdZtaxuQmm97cr2867hstk7uCeAgSrGqkN8LrYHS1txvuDyua0itqIbtj87yFMNE0+HAikiGu6DSGC7lWA2IIHOn5DiC+KnbkUiP/K1PngxWLHdyqkUV/GEYszgfs3KgKp58TT8xyqaGXvsOFa6hXRiQDpvYhgDY7kcOlK7W1vI/u0sDMVIf0gn9w/+NKv47EiNHdzZVUknyAqjlOXSvM082kNp0qi3IVb3O5AuSbcuQq/muAEsbxng6kG3nWM6tJmsbpswMuXOUMgw67gsCXJm6htVvi8r1ZiAxMkBlAb+jgkHgSSvLnRXusbp7oJETYjvLtuOui3H3tUuVZC8TxFyPBAI2t+8LcNuG1dLn8Xb/Bio5AJk7yZ9cDzJG2hF8GhQoA2VmG5624Wo/wBktazOojePDkAqrlSFa+4WzGwIsbeRpuPy6SKZpMOV8e7o99JPC4I3U/OimUTSsLyoiG+wViRb3ArOepccFRhUsne27/0SUdU3+YoTiOz8AhLooSRVLK67MCBe+riffjRbtFhzNC8a21MNr8ONPkwpMLIOJUge4rOOpUUk/suUbb/AAixDY1oonJCCJJJFBtrZ7gA2/ZGkm3O4qxnOSph4zNhwI5EBYafCGC7kMBsQR1pRZFLHHFJGyiaNAjA3KsOYPPiLg1G8eJxQEUgSNCfHpYszDpcgaQa1cs/F4M6xlZBeHwUeIxcjFVN0ja5F9zrufXYb+VbaKELsKC4jKJYpe9g0NdQjI9wNr2IIBt8R5Ud5C/HpWWq91NPBrpqsF3XSqHuW8qVYWbBl0FyfP8aTLTCdz60i3SrMhrJVZogbCp2O9hXIlA9aBnJWVOJpjYhTa1Usy+KmQjYUrCi7Ji0RGdzZVBJPQDjQbBdpkd1HcTKr7K7KLHpcBiy38wPaqfbYkYKSwvfY72sNQufP086r/pySJY1OFu7kqoDjey3uSQAOFdEIXG6MpyqVG2Wx3qQislL2ikTQnchsQy6jGr+FFuQCzkc7dL8el6t5V2gMkndTR91LbUvi1Kyg2JVrDgTuCBxrPxySsreg+1r1wvWXftLI9zhoO8iUka2cLrtx0CxuL8zYGimT5kuIjDrcbkFW2KsDYgjqDRKEkrY1JMs5rmscCa3vxACqLszHgqjmaoZf2gErFGhlibTcawLEcNmUkX34E3oR20mdZcLpQOO8J+K1z3b7cOhJv5Vx8+kEgiXC3l0Kx/WAKtywsTpufh5Dn5VotP4ppGbn8ibEdnp5P1b4l2gJuVIXUR+60nEr7X860MeHCgKNgKA4jtGxcxwRd6y7OS2lFNvhvYkn0G1TYLPtbmOWMxSgagpNwy8yrDjbmLAjpUyU2sji4pmiiAGwrkyisfhe1E7KZEwpMYvf9YNRA4lRax4cyKlXtc8imSHDM8I/a1BXNuJVCN7eZF7UeGY/JE0yLaoZVUcTv0puAxiyxrIhurAEHyI2rJ51jZVxy6I9f6o2Gu1/ELnhtb8aiMHJtFOVKw5gs1D4iSELYIqkG/HVfy5afrVzFsKxiYyVMZL3cWtikd7vpC/FtexJ9hyorhc47xnSVe6kUaiCQQV/eDcx8qqek0rXSFGa+wlKBcVKttvasuc8kbxxwFo+TFgrMOqrbh0uRR3LMWs0aunAjnxHUHzHCs5aco5ZamnwW5CNQ9KtRLc3qAYfxXPC1W0FqgobNbYcudVoobNfqakxE29VddzQCLtxc1XDi59TTTzqJhvt1phQWpVX96VSMJuoJO+96SrvamGI3tUqqRWhmMKgE0kWkVNcW9Ayjjl8VNiWwp+NQ3pQikMB9tD/AEOX0/7lqDMz+uwX8z/9M1P22v8AY5fT/uFX8Pg1cIzC7J8J5gkWNvY1vGVQT/P/AEYtXL+DMZtgl+3t3skkQkRO7dXZASoIKEg8eY9TRP8A2YUHWs0jOFYLqkZ7ahbmf9Wo9jMvSUaZFDAjgRcfWquW5DFhyTEgXVxsLXsafmwLx5Mn2YytHjEZnmjlQBXj7910kbbKDwPEW2sa1mQ5MkAYKzNqbUSzFiTsL3PpXMy7PwzWMkasRzKgn58atZdgxEoRRZRsAOAFLU1dy5HDTpgjtOP12E/vj/0pKjw63zCX+4j/AMUtP7Sg9/hP74/9KSjMWBUP3lhrIAJ52F7D6n50bqivx/YVcn+f6M92UKIZInIWZZHJB4kMxYMOoIPH2pZ5KsuLgSM3eMs8hH7KlSoU+ZJG39mjObZFDNpMiKSOBI39jxqTJ8jji2RAq9ALX8zT3xvd9hsdbQf2NUfY162P3mmdi4x9hT+X8TWjwuCWNdCKFXkBw60zC4FY00IoVeQA2HpUuaz+RqPAA7ED+iRfy/nVbMmC5hFqNg0TKCeBIZTb1tv7VpMFgljXSihVHADgKhzPK45l0yIrDoRep3re32Pa9qRnsAR9vxH8kf8A30M7Uwl8SyJ8TYZwPUsv51rMHlMcbXRQPCF2HJdlHtSxOAUya9I1Wte29uNvS4p+VKVroNlqjE5Pl8cqDTPKrAWZO9cFSOIIvtWu7P5QsKaVJIvfc33Jud/U03GdmIZmDPGpNuJG/wA6OYbCiNFRRZVFgPIUampuXIRhRHKwA6DrVKXEb7VzOm3Cj3+tQ8TWDNUiOSW/zpqSb0mXj606GMk7UDLKC9cYAVNBwqnI1mAN+NCEXdS12u6R5UqCg0540w8abiFNztfc03VVmQ4mg+ddoIcNpEhJdvhjQFnb0UffwoueBrD9lIO+xWKmkGpxKYxfiqJbSB0B41ppxTtv6Jk3hIvQdpHmkCnCyopv4n07bcwDfypuM7UpG5ijR5pB8SxjZf5mNgD5UazsaIndFF1ViPUA0A7A4FfsyPa7P42J4lm3JPnf7qpbK3UTcr22OwnaeORxFLG8LtfSJALN5BhcE+VWM47RR4VkjKSOzqSoQX4W24+fHypvbLLEbCTMQAUUurcwV3BHvQaCUy4rBs43OHJPrdKqMYS+VYyTKUlgJw9s1VlE8EsKkgB2sVF9hqKnajGdZ7Fh1DOSSxsiKNTMegAqDtFhFbDSgqLd23+E1losDO8GExMYEjRxAFGNtQYLex5HaiMYSzwNuUcGgwHahpJFQ4WZAxsGIUgbX8VjtVnOu0EWHYJZpJW3WOMXa3U8gPM0NwXahQ6xzwPAzGyk2Kk9Aw5+tAsOcQ+NxUkSxsRJp/WargKo0gW5W3prTTdtUhObrDNDgO1EckqxzRSQux8GsAqx6BgbX8qL5vmkeHTXK4Rb2HNmPRQOJ9KyOc4HH4hNLJAtmDKy67qVNwRtU8MRnzEiXfuYk0A8tdyzDz2AvQ9OHIKcixN22CgMcLOEuBrYKvE2GxN+daPCZ0jztAAdSor35EMSLDnfb60B/wDEKELgjYAeOP8A6i1Fkx/8yk/uY/8AE9LbGUdyXf8AQbpKVGozrMlw0LzOCQguQOJ9L1XzXtBFBEJHJ8WyIouzG3AAVT/8Qh/5fP8Ay/iKyGMMz41BGEYxwLpD3t4idRFuewFLT01KNsc5tOkaGLtqqkd/BLCjGwkYAqL8NWk+Gr+f9po8MYwyu5kvp0C52APC/O9AcfBj5Y2jaLD6WBB+PnUDYR45svjl3ZVdSfRB1q/HB5J3yQSXtkFIM2HmiQ/tkAgX/e0kkVoZsSip3jOojAuWJ2t1vUePwyvE40ggqQbjbga89gcywZfA5JjcksCdjoUlVPl5eVQtOM1awU5Sg6eTTydsw5/UYeaVP37BVPpqIvV/MO00cMKO4YO/wxDdybX0gDpzPCrseFVQAByrDZ0JnzFhGqEpEoUPfg1ySAPPaiChN1XA5OUVyWZO1F5B30UkStsGaxW/K5B296v5jm8cFixYlvhRRdm9BQjNcDjJEKSJAAwttqvTMXl2IUQSAK7xx6GU7Br2uQetxTenptr/ANBTnQTy7tDrcK2HlXUdmNtI572O1GWkJrOZbnqhwk0TRMzWUmxUnoGHP1rUQR3JrHVjT4o0g7XNncLeoZQWe3Q0QSO1QRR+InzNZ0WSdwPOu1LpNKkUF2bc+tQzKOdTcCfWuNWhkVMSdrb8KymMynERTtiMIVu1hJE/wPbgbjcNbnWudLk1yEWN/anCTixSimjN4HOsTK4jmwmhTcM4kVgNjbawJ6UKhw+KwDMsKCbDliVTVpZLngCdiK3rKL3qqHBv5Gr8iXCwTsv7MfMMXj7RyIIMPe7rq1O9jfSSBYLeic2UsMbA6r+rSJlJ8yVI29q0MYt9akNHl+kHj7K2cQF4JFUbsjAepBArPYV8RhcJAiQiV1VVkXWFtYAGxsQd6IZn2kiifu7O7gXZY0LlQeF7cL9ONEsvxkc0ayRm6nhtbnzB3BvyoVxjlYDDeGY/FR4rGvGskC4eJHDkBtTsVNwLgAAXq3m+RzRy/acIwEhAEiMDokA4XtuCOtaDNsxEERkIuBbYcdyB+NWO+BF6p6kllLAti/czOX51i3kVJcKFU/E4lBttx06bnepe0OSO0i4jDtonQWuRdWX91h0v8qNtiUU72v8AWu/arnYVn5KdpFbLVM8/7XZri2wxjnw6qNSXkWS42df2SL7mjWZ5fMkqYvDAM2jQ8bGwdb3FjyIJPzqx24ieXCsipdiyWtzs6k/QVosG3hArXyVFNLsjZlpmQx0mLx4ELwdxDqBku4ZmAN9IsLAbbk1e7R5Cx0Swv3c0Q8LWuCDa6sOYNHZczVJ0g0+J0ZwdrDSVFvfX9KvSoDfVv91S9RqqVDUE7swcGfY+4V8Mp5FlksPM2YVfzXLXkxOGlAuia9dzw1LYbetaRwN7Lf5U3U1jsB71PkzaRWzFWcxCkowHMEVkMJ2XZsFFE90ljsysLEq4OxHWtnCOpv8AdTsQ2kbC3pSjNxWAlBNmK/SuOhGmXDpLb9tH0X9VYbe1PzfBPL3WJh/U4hVsb7gg7lGtxF+dHZJAbki1hTUlBHH/AFvT8tO0h+PFNmYTOMXqVZMMp5Flk28zYi/tV7N8fLGAYohJvuC2kgeVxRCeUX386iknX7qlzTd0NRdVZlik+KdNcYjjSQMQDqZiDcC9rAXrbxSqm2+oD2odguGrgL3qZwGJ9aU57sDjCsl6PEXUkbkf6vXVfa/vVDLJD4x/Z2Pz/Kr4IK252qSiz3wpVHpPSlUjCKzXJ/L1pBt6dsD7021WZjXbeuRj3rkldw5oA7K1Uxs1/Y1dlFQBKQwVmefpCwQK0spuRGgFwL/ExJAUeZO/Ko8J2lDuI5Y3hdvh12Ia3JWUkX8jvVDKSox2JEnxsVZL849AAt5Bg3z86f2zC6IlUjvWlQxgcdmBY+gUG5roUI2o1+5i5OtwMyDHn7ViAYHIac3a6WUaEAv4r8Bfa/GtVnsvd4aVkBJCNYKbHhxFyOHH2oN2OS8uKvx78/8ATjo5naEwTAb+BgB/wmjUa8i/YIf8P5Mjic5aTLiHikXTHH42KnXYpwsxN+e/Wr47VaVBkw8qR/xDpIHmyhrgVXnYHK1III7uL/so5m2HU4SQEXtGx/5TVyceGvslXzf0UMzzNI2WymR3HgRLXIA472AAvxJq3k+diSTupI3hktqVXtZgOJVgSDa4uONYuBG76E968evDxqjDTuVBLL4lO+4PnWlhyOTvY5ZMRI5jJKhtFtwVPwoDwNKWnCKpjU5yeDXSItgGoBjO1saMyQxPMymzFNIUHoWYgEjoL0/NZG7vUCdQBtWc7KTKYAgsHUBXB4hh8V/Mnf3rGFU5M0ld0WMzzojF4eTuHLGGQd2Cpa5aPib6eXG9G8D2mEkndyRvDIRdQ1iGA42ZSRcdONCcYAcdDb+DJ/iiqt2jLLJheol2P/23rb4ypV9EZVv9Q5i+0oVzHFE8zLs+nSFU9CzEC/kL1Lgc/SbUhVo5VF2RwAwB4EEEgjzBoT2DlQRFW/rFdhIDx1FiSfe97+dd7QOrYyER/GqOZCOSEAAH1axA8jS2RvbX7hudbrLGT57FFhY5GZypHh1kvIxN7LtuzVawvaBpHscPJGlj43KfUBiaxGUyBTgmf+r7sqCeAdtNr9LgEXrb55CXwcyx/GY2C24m68Kc4xTrsIttX0C8V2iDAtHBK8V/6wabEDmqk6mHtvyq/g5lljVxurbgigeSZc8sSmPFy6bW02i8Nv2SO72I4Wo9k2XjCxiMsW8RO9r3YkngAOdTqRguOStOUnyR4uC9rn1FVkiTbcX570Ux042tuTVF1YgHb0/zrnNi1CRpttfe1Qx8TzqXAjxVMYAWP4UARQLZG6EfXepYzsDwpINNxx8v86bILC5O+/oKQFy56Uqr9/8A6tSpFBhV3vccT+NSm1QCLf3P41xpLGwHK9VZkSsKSKKpzSGxN+RpYcEgXJJsL0WOi3IwHMVGoBPEUxk3NJD0oAHZzksU1ta7r8LA2YejAgiosr7OwxEyC7Nw1OWZrdLsSbeVEZxfaxJrsfhXxdavySqidiuzN9mZwJsXYE3xBtb+SOtMAxJBFhVaExobqgBbc+fmfOo8RnFmtaictzsIxpUU5OycILaQQr/EASBe4Oy3sNxxFHHwyNGYzupBBHUEb0LXHuRva3T0q1h8Re3+vKk5t8j2JEGJ7PwNEIigKAAAHe1hYcenWqmByKPDsWQtuLWLswtfkCxA4UXlcWIqIMCOB6cDR5HVWG1XZVxOIGj4SfagmYZFHMe8AKtYXIJUn3U3o5MDbwgmoGZt7odgOYNKMmuBuKfJWy/JwjqTcmNdKkliSGIJ4nqBxqfMMrEhUtvoN1sbWNiPxNEAtxtzrvcDmT86e53YUgRiOy0T2c3V7W1IzKfcqQTV3KcgjhUhRud2J3JPUk7n3q8m1PEluFPfKqsW1XYMTs5CE7rSO7tbSdxb3qPBdmo4ZAyF9uC63K7/ANkm1FWmG1MbEijfLsNiBWZdl4HfWAVY/EUZkJ9SpF6tT5PGe5Zrkw/Abm4uLHnvt1q7qpMOFG+XYtiB0kY1gDgKlWDanmKxPU04HcAe5qSzixBb12Bxy4ffVHEyXYnfa/4V3DPsKQ6LcpG9VcQwCGuu3GqmM+AjqDSAtaxSqj70qRZrlY3N+prjAXv7VsDksf7grv6Hj/cFdvpz7RxexExJTj506Bdq2RySL9wfWujJYx+wPrS9OfaD2YmQcVFqA42FbM5LGf2B9fzqM9noP4S/X86fqT7QezEw0uNFyF48Li1Q/ZCRdnNr3tXoCdnoBwiUegp36Ci/hj6/nR6c+0Hsx6PLsU/i2uBp4nf2FJ8OC1tY36/KvTT2cgPGJfr+dMPZbDce5X6/nR6c+0P2o/qebJAVt8JB3vf/AF1ojhwLWJ39a3A7LYcC3cr9fzrqdmMOOEQ+bfnS9OfaD2Y/qYmRmudhb1/ypRyNY7C/r/lW6/2fh/hj6/nXB2dh/hjf1/Oj0p9oPZj0efhmPEAb9b1MYib+lbkdnIP4Y+Z/OpP0HF/DH1o9OfaF7MejCRYdhexvc8+VTSwEjc/QVtxk0f7gpHJo/wBwU/Un2g9mPRgCLfs+/wD80xnYgadtvKvQP0FF/DH1rgyGH+GPrR6k+0Hsx6PPUgNxq33qeTDb3Are/oOL+GPrUDZUgO8V7tbYWsLgXO/n9KPUn2g9mPRjRFU6pwrWwZVGwuYwN+G9NTLUuoMQ34new4/kPnR6k+0Hsx6MbivLjQ7VpJJNz06Vvmy6M2vCN01c+O/h+6oWyaH/AOnB8KttqvubW4+d6PTn2hr/AFMejzN38Vr9frVnDG21b89n8PZm+zC40m3i/aAJ58r/AEqb9AwXYDDjZgL+LcHa/sfpvR6c+0P2odMwCG9Q41PCfQ16S2QYcEWhXc2J8X+vwqH9CQmw+zggmx3bb4f/AOiP+E0vTn2g9qPTPNu7NKvVf9nIP4S/X86VHpz7Q/bh0zQUqVKvSPPFSpUqAFSpUqAFSpUqAFSpUqAFSpUqAFSpUqAFSpUqAFSpUqAFSpUqAFSpUqAOGu0qVACpUqVACrlKlQAq7SpUAcpUqVAH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Half Frame 10"/>
          <p:cNvSpPr/>
          <p:nvPr/>
        </p:nvSpPr>
        <p:spPr>
          <a:xfrm rot="2361878">
            <a:off x="6972645" y="4248160"/>
            <a:ext cx="952500" cy="838200"/>
          </a:xfrm>
          <a:prstGeom prst="halfFrame">
            <a:avLst>
              <a:gd name="adj1" fmla="val 5675"/>
              <a:gd name="adj2" fmla="val 675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0"/>
          <a:stretch/>
        </p:blipFill>
        <p:spPr>
          <a:xfrm>
            <a:off x="6096000" y="4495800"/>
            <a:ext cx="2400993" cy="1981200"/>
          </a:xfrm>
          <a:prstGeom prst="rect">
            <a:avLst/>
          </a:prstGeom>
          <a:solidFill>
            <a:srgbClr val="000000">
              <a:shade val="95000"/>
            </a:srgbClr>
          </a:solidFill>
          <a:ln w="1778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12" name="Oval 11"/>
          <p:cNvSpPr/>
          <p:nvPr/>
        </p:nvSpPr>
        <p:spPr>
          <a:xfrm>
            <a:off x="7296496" y="4060160"/>
            <a:ext cx="152400" cy="1524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7974" y="5131475"/>
            <a:ext cx="51022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/>
              <a:t>A student continues to use their phone even after you warned them once not to do so.  </a:t>
            </a:r>
          </a:p>
          <a:p>
            <a:endParaRPr lang="en-US" dirty="0"/>
          </a:p>
          <a:p>
            <a:r>
              <a:rPr lang="en-US" i="1" dirty="0"/>
              <a:t>A student continues to talk to his friend rather than pay attention to your lesson. </a:t>
            </a:r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45963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management technique would you use in the following situations?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 student often does not bring in homework on time.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A  student is constantly disrupting the class by asking the teacher personal questions.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 student is sleeping in class.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 student is refusing to work with another student.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Students are very tired and really want to take a break.  They can not concentrate on your teaching because they are so tired.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3.gstatic.com/images?q=tbn:ANd9GcRjW-UVqbzjM5C0Q7k9RxoNNjCITHsZQDFTLiFFnV96KtYBTq8h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18541"/>
            <a:ext cx="1920502" cy="1171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hristopherteh.com/blog/wp-content/uploads/2013/10/bored-stude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48" y="5410201"/>
            <a:ext cx="2006852" cy="1266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teachhub.com/sites/default/files/styles/large/public/student%20ignoring%20teacher%20to%20tex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2209800"/>
            <a:ext cx="1524001" cy="11659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76400" y="2438400"/>
            <a:ext cx="5943600" cy="266700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Common classroom problems</a:t>
            </a:r>
          </a:p>
        </p:txBody>
      </p:sp>
      <p:sp>
        <p:nvSpPr>
          <p:cNvPr id="9" name="Oval 8"/>
          <p:cNvSpPr/>
          <p:nvPr/>
        </p:nvSpPr>
        <p:spPr>
          <a:xfrm>
            <a:off x="381000" y="775355"/>
            <a:ext cx="2743200" cy="16764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Difficulties in getting students’ attention </a:t>
            </a:r>
          </a:p>
        </p:txBody>
      </p:sp>
      <p:sp>
        <p:nvSpPr>
          <p:cNvPr id="10" name="Oval 9"/>
          <p:cNvSpPr/>
          <p:nvPr/>
        </p:nvSpPr>
        <p:spPr>
          <a:xfrm>
            <a:off x="5791200" y="775355"/>
            <a:ext cx="2743200" cy="16764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Disruptive students</a:t>
            </a:r>
          </a:p>
        </p:txBody>
      </p:sp>
      <p:sp>
        <p:nvSpPr>
          <p:cNvPr id="11" name="Oval 10"/>
          <p:cNvSpPr/>
          <p:nvPr/>
        </p:nvSpPr>
        <p:spPr>
          <a:xfrm>
            <a:off x="304800" y="4800600"/>
            <a:ext cx="2743200" cy="16764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Boredom</a:t>
            </a:r>
          </a:p>
        </p:txBody>
      </p:sp>
      <p:sp>
        <p:nvSpPr>
          <p:cNvPr id="12" name="Oval 11"/>
          <p:cNvSpPr/>
          <p:nvPr/>
        </p:nvSpPr>
        <p:spPr>
          <a:xfrm>
            <a:off x="6248400" y="4815526"/>
            <a:ext cx="2743200" cy="16764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else?</a:t>
            </a:r>
          </a:p>
        </p:txBody>
      </p:sp>
      <p:sp>
        <p:nvSpPr>
          <p:cNvPr id="13" name="Right Arrow 12"/>
          <p:cNvSpPr/>
          <p:nvPr/>
        </p:nvSpPr>
        <p:spPr>
          <a:xfrm rot="18727864">
            <a:off x="5880744" y="2216510"/>
            <a:ext cx="1143000" cy="672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3559028">
            <a:off x="2193256" y="2190963"/>
            <a:ext cx="1143000" cy="672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981823">
            <a:off x="6074377" y="4647682"/>
            <a:ext cx="1143000" cy="672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7800210">
            <a:off x="1882229" y="4661085"/>
            <a:ext cx="1143000" cy="672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8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328243"/>
              </p:ext>
            </p:extLst>
          </p:nvPr>
        </p:nvGraphicFramePr>
        <p:xfrm>
          <a:off x="0" y="685801"/>
          <a:ext cx="9144000" cy="5867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8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8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8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8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0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effectLst/>
                        </a:rPr>
                        <a:t>Discipline MODEL</a:t>
                      </a:r>
                      <a:endParaRPr lang="en-US" sz="14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5245" marR="0" indent="-552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DESCRIPTION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5245" marR="0" indent="-552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ADVANTAGES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5245" marR="0" indent="-552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DISADVANTAGES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effectLst/>
                        </a:rPr>
                        <a:t>Strictness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(Excessive control)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Rules and consequences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Order without freedom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No choices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You do it because I said so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1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effectLst/>
                        </a:rPr>
                        <a:t>Permissiveness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(No Limits)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Freedom without proper order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Unlimited choices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You can do anything with anything you want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1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effectLst/>
                        </a:rPr>
                        <a:t>Positive Discipline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(Firmness with dignity and respect)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Freedom with order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Limited choices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You can choose within limits that show respect for all.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397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91844"/>
              </p:ext>
            </p:extLst>
          </p:nvPr>
        </p:nvGraphicFramePr>
        <p:xfrm>
          <a:off x="0" y="685801"/>
          <a:ext cx="9144000" cy="5867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8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8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8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8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0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effectLst/>
                        </a:rPr>
                        <a:t>Discipline MODEL</a:t>
                      </a:r>
                      <a:endParaRPr lang="en-US" sz="14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5245" marR="0" indent="-552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DESCRIPTION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5245" marR="0" indent="-552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ADVANTAGES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5245" marR="0" indent="-552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DISADVANTAGES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effectLst/>
                        </a:rPr>
                        <a:t>Strictness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(Excessive control)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Rules and consequences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Order without freedom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No choices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You do it because I said so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  Efficient 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  Instant results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  Clear system 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  Orderly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Easily escalates into power struggle and severe consequences.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 Learners depend on teacher to make decisions for them.       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1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effectLst/>
                        </a:rPr>
                        <a:t>Permissiveness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(No Limits)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Freedom without proper order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Unlimited choices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You can do anything with anything you want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It may seem fun temporarily.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Lack of order hinders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learning.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Students may feel that no one really cares. 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There is a lack of security without clear leadership.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1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effectLst/>
                        </a:rPr>
                        <a:t>Positive Discipline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(Firmness with dignity and respect)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Freedom with order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Limited choices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You can choose within limits that show respect for all.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More agreeable and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acceptance of system since students are so involved in the process.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effectLst/>
                      </a:endParaRP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Long term results.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Doesn’t usually work immediately. Takes time for training.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306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324769"/>
              </p:ext>
            </p:extLst>
          </p:nvPr>
        </p:nvGraphicFramePr>
        <p:xfrm>
          <a:off x="457200" y="914400"/>
          <a:ext cx="8229601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4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8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22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38" marR="422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POSITIVE REINFORCEMENT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38" marR="422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  DISCIPLINARY ACTIONS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38" marR="4223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8769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             </a:t>
                      </a:r>
                      <a:r>
                        <a:rPr lang="en-US" sz="1400" b="1" dirty="0">
                          <a:effectLst/>
                        </a:rPr>
                        <a:t> YOUNGER</a:t>
                      </a:r>
                      <a:r>
                        <a:rPr lang="en-US" sz="1400" b="1" baseline="0" dirty="0">
                          <a:effectLst/>
                        </a:rPr>
                        <a:t>  LEARNERS</a:t>
                      </a:r>
                      <a:endParaRPr lang="en-US" sz="1400" b="1" dirty="0">
                        <a:effectLst/>
                      </a:endParaRPr>
                    </a:p>
                  </a:txBody>
                  <a:tcPr marL="42238" marR="42238" marT="0" marB="0" vert="vert27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Verbal encouragement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Reward positive behavior 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Spend individual time with each student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Special student of the day/week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Give responsibilities and roles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Stickers-carefully determine how/when you will use stickers 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Stamps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Collectable points – individual, group, class –work towards a goal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Seating arrangement (special chair, sit with friend)</a:t>
                      </a:r>
                    </a:p>
                  </a:txBody>
                  <a:tcPr marL="42238" marR="42238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Removed points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Removed privileges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Seating arrangement 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(special chair close to T)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Warning system 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Time out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Name on board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Stand quietly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38" marR="4223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http://www.global-english.com/custom/images/tt_countries/home_graphics/FotoliaY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9FF"/>
              </a:clrFrom>
              <a:clrTo>
                <a:srgbClr val="F2F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799"/>
            <a:ext cx="4267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69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841195"/>
              </p:ext>
            </p:extLst>
          </p:nvPr>
        </p:nvGraphicFramePr>
        <p:xfrm>
          <a:off x="457201" y="914400"/>
          <a:ext cx="8229599" cy="3247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4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8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6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38" marR="422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POSITIVE REINFORCEMENT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38" marR="422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  DISCIPLINARY ACTIONS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38" marR="4223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6520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OLDER  LEARNERS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38" marR="42238" marT="0" marB="0" vert="vert27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Verbal encouragement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Recognize strengths and efforts privately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Collectable points –individual, class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Certificates of achievement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Mystery Box: pick a reward from mystery box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Help teach</a:t>
                      </a:r>
                    </a:p>
                  </a:txBody>
                  <a:tcPr marL="42238" marR="42238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Detentions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Warning system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Seating arrangement (separate from friends)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Removed privileges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Extra homework/duties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</a:rPr>
                        <a:t>Stand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+mn-ea"/>
                        </a:rPr>
                        <a:t> at the back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effectLst/>
                          <a:latin typeface="+mn-lt"/>
                          <a:ea typeface="+mn-ea"/>
                        </a:rPr>
                        <a:t>Hands up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38" marR="4223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 descr="https://onlinelearninginsights.files.wordpress.com/2012/08/istock_stud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43400"/>
            <a:ext cx="3200400" cy="213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78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QOE6ww3VfqmiCEoknSseQBLbMih1049VodsSu3DnkrOUHyfw4-S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t="13846" r="6614" b="6590"/>
          <a:stretch/>
        </p:blipFill>
        <p:spPr bwMode="auto">
          <a:xfrm>
            <a:off x="5029200" y="3148553"/>
            <a:ext cx="2762054" cy="31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81000" y="1066800"/>
            <a:ext cx="4343400" cy="2081753"/>
          </a:xfrm>
          <a:prstGeom prst="wedgeRectCallout">
            <a:avLst>
              <a:gd name="adj1" fmla="val 86296"/>
              <a:gd name="adj2" fmla="val 9279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57960" y="6344239"/>
            <a:ext cx="287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Haim G. </a:t>
            </a:r>
            <a:r>
              <a:rPr lang="en-US" dirty="0" err="1"/>
              <a:t>Ginott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924" y="1127879"/>
            <a:ext cx="41525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 a teacher, I possess tremendous power to make a student’s life miserable or joyous. I can be a tool of torture or an instrument of inspiration. I can humiliate or humor, hurt or heal.”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9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6846" y="0"/>
            <a:ext cx="3359646" cy="2633221"/>
          </a:xfrm>
          <a:prstGeom prst="rect">
            <a:avLst/>
          </a:prstGeom>
          <a:solidFill>
            <a:schemeClr val="tx1">
              <a:alpha val="73000"/>
            </a:schemeClr>
          </a:solidFill>
        </p:spPr>
        <p:txBody>
          <a:bodyPr vert="horz" lIns="0" tIns="4572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Dealing with </a:t>
            </a:r>
            <a:r>
              <a:rPr lang="en-US" dirty="0" err="1">
                <a:solidFill>
                  <a:schemeClr val="bg1"/>
                </a:solidFill>
              </a:rPr>
              <a:t>Misbehaviour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7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&quot;No&quot; Symbol 2"/>
          <p:cNvSpPr/>
          <p:nvPr/>
        </p:nvSpPr>
        <p:spPr>
          <a:xfrm>
            <a:off x="914400" y="685800"/>
            <a:ext cx="7391400" cy="6019800"/>
          </a:xfrm>
          <a:prstGeom prst="noSmoking">
            <a:avLst>
              <a:gd name="adj" fmla="val 14509"/>
            </a:avLst>
          </a:prstGeom>
          <a:solidFill>
            <a:srgbClr val="A5100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Techniques to Avoid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5695484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Threatening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505375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Scaring students into compliance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3352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Losing your temper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3171" y="180753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Yelling at students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22860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Humiliating students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" y="3783291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Corporal punishment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38239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Consequences unrelated to actions</a:t>
            </a:r>
          </a:p>
        </p:txBody>
      </p:sp>
    </p:spTree>
    <p:extLst>
      <p:ext uri="{BB962C8B-B14F-4D97-AF65-F5344CB8AC3E}">
        <p14:creationId xmlns:p14="http://schemas.microsoft.com/office/powerpoint/2010/main" val="131492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914400" y="685800"/>
            <a:ext cx="7391400" cy="6019800"/>
          </a:xfrm>
          <a:prstGeom prst="donut">
            <a:avLst>
              <a:gd name="adj" fmla="val 14348"/>
            </a:avLst>
          </a:prstGeom>
          <a:solidFill>
            <a:srgbClr val="0066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Helpful tools to utilize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Mutual respect approach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Making promises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Attention grabbers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Limited choice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Logical </a:t>
            </a:r>
            <a:r>
              <a:rPr lang="en-US" dirty="0">
                <a:solidFill>
                  <a:schemeClr val="tx1"/>
                </a:solidFill>
              </a:rPr>
              <a:t>consequence </a:t>
            </a:r>
          </a:p>
        </p:txBody>
      </p:sp>
    </p:spTree>
    <p:extLst>
      <p:ext uri="{BB962C8B-B14F-4D97-AF65-F5344CB8AC3E}">
        <p14:creationId xmlns:p14="http://schemas.microsoft.com/office/powerpoint/2010/main" val="160666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Mutual Respect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Mutual respect incorporates attitudes of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Rapport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Empathy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Understanding and respecting others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Taking responsibility and ownership of the problem. </a:t>
            </a:r>
          </a:p>
          <a:p>
            <a:pPr lvl="1">
              <a:lnSpc>
                <a:spcPct val="12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teachingmychildren.files.wordpress.com/2012/03/image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9246"/>
            <a:ext cx="2277962" cy="224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1524000"/>
            <a:ext cx="625492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Borders Divide, But Hearts Shal" pitchFamily="2" charset="0"/>
              </a:rPr>
              <a:t>Student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2467" y="1524000"/>
            <a:ext cx="612668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Borders Divide, But Hearts Shal" pitchFamily="2" charset="0"/>
              </a:rPr>
              <a:t>Teacher</a:t>
            </a:r>
          </a:p>
        </p:txBody>
      </p:sp>
    </p:spTree>
    <p:extLst>
      <p:ext uri="{BB962C8B-B14F-4D97-AF65-F5344CB8AC3E}">
        <p14:creationId xmlns:p14="http://schemas.microsoft.com/office/powerpoint/2010/main" val="220339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Mutual Respect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If you have established mutual respect in the classroom, the following, fairly personal disciplinary techniques work well: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Withdrawal</a:t>
            </a:r>
            <a:r>
              <a:rPr lang="en-US" dirty="0">
                <a:solidFill>
                  <a:schemeClr val="tx1"/>
                </a:solidFill>
              </a:rPr>
              <a:t> – silence, the heavy/sad look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Humanistic ‘I’ Messages</a:t>
            </a:r>
            <a:r>
              <a:rPr lang="en-US" dirty="0">
                <a:solidFill>
                  <a:schemeClr val="tx1"/>
                </a:solidFill>
              </a:rPr>
              <a:t> – the teacher expresses his or her feelings in three parts.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1657350" lvl="3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Begin with a description of the misbehavior ‘When you talk while I am talking…’, </a:t>
            </a:r>
          </a:p>
          <a:p>
            <a:pPr marL="1657350" lvl="3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Describe the effect that this behavior has on the teacher, ‘I have to stop teaching’, </a:t>
            </a:r>
          </a:p>
          <a:p>
            <a:pPr marL="1657350" lvl="3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End with the feeling that it generates ‘this makes me sad’ Please don’t do that.. </a:t>
            </a:r>
          </a:p>
        </p:txBody>
      </p:sp>
    </p:spTree>
    <p:extLst>
      <p:ext uri="{BB962C8B-B14F-4D97-AF65-F5344CB8AC3E}">
        <p14:creationId xmlns:p14="http://schemas.microsoft.com/office/powerpoint/2010/main" val="423627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Making promises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 certain situations, it may be helpful to strike a deal with students. By making a deal, this makes students responsible for upholding their end of the deal.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adorabletab.com/gallery/2013/03/Promise-AdorableT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41148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88833"/>
      </p:ext>
    </p:extLst>
  </p:cSld>
  <p:clrMapOvr>
    <a:masterClrMapping/>
  </p:clrMapOvr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Level1">
      <a:majorFont>
        <a:latin typeface="Arial"/>
        <a:ea typeface=""/>
        <a:cs typeface="Arial"/>
      </a:majorFont>
      <a:minorFont>
        <a:latin typeface="Book Antiqua"/>
        <a:ea typeface=""/>
        <a:cs typeface="Arial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1321</Words>
  <Application>Microsoft Office PowerPoint</Application>
  <PresentationFormat>On-screen Show (4:3)</PresentationFormat>
  <Paragraphs>228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Borders Divide, But Hearts Shal</vt:lpstr>
      <vt:lpstr>Arial</vt:lpstr>
      <vt:lpstr>Book Antiqua</vt:lpstr>
      <vt:lpstr>Calibri</vt:lpstr>
      <vt:lpstr>Times New Roman</vt:lpstr>
      <vt:lpstr>Wingdings</vt:lpstr>
      <vt:lpstr>Macro</vt:lpstr>
      <vt:lpstr>Positive Classroom Management Techniques</vt:lpstr>
      <vt:lpstr>PowerPoint Presentation</vt:lpstr>
      <vt:lpstr>PowerPoint Presentation</vt:lpstr>
      <vt:lpstr>PowerPoint Presentation</vt:lpstr>
      <vt:lpstr>Techniques to Avoid</vt:lpstr>
      <vt:lpstr>Helpful tools to utilize</vt:lpstr>
      <vt:lpstr>Mutual Respect</vt:lpstr>
      <vt:lpstr>Mutual Respect</vt:lpstr>
      <vt:lpstr>Making promises</vt:lpstr>
      <vt:lpstr>Making promises</vt:lpstr>
      <vt:lpstr>Apply</vt:lpstr>
      <vt:lpstr>Attention Grabbing</vt:lpstr>
      <vt:lpstr>Attention Grabbing</vt:lpstr>
      <vt:lpstr>Attention Grabbing</vt:lpstr>
      <vt:lpstr>Attention Grabbing</vt:lpstr>
      <vt:lpstr>Limited Choices</vt:lpstr>
      <vt:lpstr>Examples of Limited Choice </vt:lpstr>
      <vt:lpstr>Logical Consequence: nicely threatening (^_^)</vt:lpstr>
      <vt:lpstr>What management technique would you use in the following situations?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Extrinsic Motivation</dc:title>
  <dc:creator>P201</dc:creator>
  <cp:lastModifiedBy>George E. K. Whitehead</cp:lastModifiedBy>
  <cp:revision>47</cp:revision>
  <dcterms:created xsi:type="dcterms:W3CDTF">2014-06-30T01:38:04Z</dcterms:created>
  <dcterms:modified xsi:type="dcterms:W3CDTF">2023-10-26T16:57:33Z</dcterms:modified>
</cp:coreProperties>
</file>