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46" r:id="rId3"/>
    <p:sldId id="307" r:id="rId4"/>
    <p:sldId id="275" r:id="rId5"/>
    <p:sldId id="381" r:id="rId6"/>
    <p:sldId id="261" r:id="rId7"/>
    <p:sldId id="386" r:id="rId8"/>
    <p:sldId id="385" r:id="rId9"/>
    <p:sldId id="324" r:id="rId10"/>
    <p:sldId id="274" r:id="rId11"/>
    <p:sldId id="295" r:id="rId12"/>
    <p:sldId id="262" r:id="rId13"/>
    <p:sldId id="257" r:id="rId14"/>
    <p:sldId id="258" r:id="rId15"/>
    <p:sldId id="260" r:id="rId16"/>
    <p:sldId id="364" r:id="rId17"/>
    <p:sldId id="347" r:id="rId18"/>
    <p:sldId id="348" r:id="rId19"/>
    <p:sldId id="388" r:id="rId20"/>
    <p:sldId id="389" r:id="rId21"/>
    <p:sldId id="349" r:id="rId22"/>
    <p:sldId id="350" r:id="rId23"/>
    <p:sldId id="351" r:id="rId24"/>
    <p:sldId id="353" r:id="rId25"/>
    <p:sldId id="354" r:id="rId26"/>
    <p:sldId id="305" r:id="rId27"/>
    <p:sldId id="306" r:id="rId28"/>
    <p:sldId id="387" r:id="rId29"/>
    <p:sldId id="322" r:id="rId30"/>
    <p:sldId id="321" r:id="rId31"/>
    <p:sldId id="390" r:id="rId32"/>
    <p:sldId id="27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6" d="100"/>
          <a:sy n="76"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11/7/2023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11/7/2023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11/7/2023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11/7/2023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11/7/2023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11/7/2023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11/7/2023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11/7/2023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11/7/2023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11/7/2023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11/7/2023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Project%20Based%20Learning-%20Explained.%20(1).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An%20Introduction%20to%20Project-Based%20Learning.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dutopia.org/pbl-research-annotated-bibliography#thomas" TargetMode="External"/><Relationship Id="rId2" Type="http://schemas.openxmlformats.org/officeDocument/2006/relationships/hyperlink" Target="http://www.edutopia.org/pbl-research-annotated-bibliography#barron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topia.org/pbl-research-annotated-bibliography#walker" TargetMode="External"/><Relationship Id="rId2" Type="http://schemas.openxmlformats.org/officeDocument/2006/relationships/hyperlink" Target="http://www.edutopia.org/pbl-research-annotated-bibliography#strobe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critique%20and%20feedback%20-%20the%20story%20of%20austin's%20butterfly%20-%20Ron%20Berger.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Projects%20Vs%20Project%20Based%20Learning.mp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leadingpbl.org/w/page/24328306/PBL%20Gallery" TargetMode="External"/><Relationship Id="rId2" Type="http://schemas.openxmlformats.org/officeDocument/2006/relationships/hyperlink" Target="http://www.bie.org/" TargetMode="External"/><Relationship Id="rId1" Type="http://schemas.openxmlformats.org/officeDocument/2006/relationships/slideLayout" Target="../slideLayouts/slideLayout2.xml"/><Relationship Id="rId6" Type="http://schemas.openxmlformats.org/officeDocument/2006/relationships/hyperlink" Target="http://www.mrsoshouse.com/pbl/pblin.html" TargetMode="External"/><Relationship Id="rId5" Type="http://schemas.openxmlformats.org/officeDocument/2006/relationships/hyperlink" Target="http://www.elltoolbox.com/pbl.html" TargetMode="External"/><Relationship Id="rId4" Type="http://schemas.openxmlformats.org/officeDocument/2006/relationships/hyperlink" Target="https://21centuryedtech.wordpress.com/2013/09/15/the-pbl-super-highway-over-45-links-to-great-project-based-learn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eseducation.com/career-readiness/what-are-21st-century-skil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PROJECT BASED LEARNING</a:t>
            </a:r>
          </a:p>
        </p:txBody>
      </p:sp>
      <p:sp>
        <p:nvSpPr>
          <p:cNvPr id="3" name="Subtitle 2"/>
          <p:cNvSpPr>
            <a:spLocks noGrp="1"/>
          </p:cNvSpPr>
          <p:nvPr>
            <p:ph type="subTitle" idx="1"/>
          </p:nvPr>
        </p:nvSpPr>
        <p:spPr/>
        <p:txBody>
          <a:bodyPr/>
          <a:lstStyle/>
          <a:p>
            <a:r>
              <a:rPr lang="en-CA" dirty="0"/>
              <a:t>Introduction</a:t>
            </a:r>
          </a:p>
        </p:txBody>
      </p:sp>
    </p:spTree>
    <p:extLst>
      <p:ext uri="{BB962C8B-B14F-4D97-AF65-F5344CB8AC3E}">
        <p14:creationId xmlns:p14="http://schemas.microsoft.com/office/powerpoint/2010/main" val="397836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to PBL</a:t>
            </a:r>
          </a:p>
        </p:txBody>
      </p:sp>
      <p:sp>
        <p:nvSpPr>
          <p:cNvPr id="3" name="Content Placeholder 2"/>
          <p:cNvSpPr>
            <a:spLocks noGrp="1"/>
          </p:cNvSpPr>
          <p:nvPr>
            <p:ph idx="1"/>
          </p:nvPr>
        </p:nvSpPr>
        <p:spPr/>
        <p:txBody>
          <a:bodyPr/>
          <a:lstStyle/>
          <a:p>
            <a:endParaRPr lang="en-CA"/>
          </a:p>
        </p:txBody>
      </p:sp>
      <p:pic>
        <p:nvPicPr>
          <p:cNvPr id="4" name="Picture 3">
            <a:hlinkClick r:id="rId2" action="ppaction://hlinkfile"/>
          </p:cNvPr>
          <p:cNvPicPr>
            <a:picLocks noChangeAspect="1"/>
          </p:cNvPicPr>
          <p:nvPr/>
        </p:nvPicPr>
        <p:blipFill rotWithShape="1">
          <a:blip r:embed="rId3"/>
          <a:srcRect l="9344" t="8079" r="9273" b="12399"/>
          <a:stretch/>
        </p:blipFill>
        <p:spPr>
          <a:xfrm>
            <a:off x="1154952" y="2603500"/>
            <a:ext cx="8761413" cy="3416299"/>
          </a:xfrm>
          <a:prstGeom prst="rect">
            <a:avLst/>
          </a:prstGeom>
        </p:spPr>
      </p:pic>
    </p:spTree>
    <p:extLst>
      <p:ext uri="{BB962C8B-B14F-4D97-AF65-F5344CB8AC3E}">
        <p14:creationId xmlns:p14="http://schemas.microsoft.com/office/powerpoint/2010/main" val="165229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PBL in Action</a:t>
            </a:r>
          </a:p>
        </p:txBody>
      </p:sp>
      <p:sp>
        <p:nvSpPr>
          <p:cNvPr id="3" name="Content Placeholder 2"/>
          <p:cNvSpPr>
            <a:spLocks noGrp="1"/>
          </p:cNvSpPr>
          <p:nvPr>
            <p:ph idx="1"/>
          </p:nvPr>
        </p:nvSpPr>
        <p:spPr/>
        <p:txBody>
          <a:bodyPr/>
          <a:lstStyle/>
          <a:p>
            <a:endParaRPr lang="en-CA" dirty="0"/>
          </a:p>
        </p:txBody>
      </p:sp>
      <p:pic>
        <p:nvPicPr>
          <p:cNvPr id="4" name="Picture 3">
            <a:hlinkClick r:id="rId2" action="ppaction://hlinkfile"/>
          </p:cNvPr>
          <p:cNvPicPr>
            <a:picLocks noChangeAspect="1"/>
          </p:cNvPicPr>
          <p:nvPr/>
        </p:nvPicPr>
        <p:blipFill rotWithShape="1">
          <a:blip r:embed="rId3"/>
          <a:srcRect l="22223" t="7688" r="22781" b="21478"/>
          <a:stretch/>
        </p:blipFill>
        <p:spPr>
          <a:xfrm>
            <a:off x="1154953" y="2603500"/>
            <a:ext cx="8761413" cy="3416300"/>
          </a:xfrm>
          <a:prstGeom prst="rect">
            <a:avLst/>
          </a:prstGeom>
        </p:spPr>
      </p:pic>
    </p:spTree>
    <p:extLst>
      <p:ext uri="{BB962C8B-B14F-4D97-AF65-F5344CB8AC3E}">
        <p14:creationId xmlns:p14="http://schemas.microsoft.com/office/powerpoint/2010/main" val="3449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Education in the 21</a:t>
            </a:r>
            <a:r>
              <a:rPr lang="en-CA" baseline="30000" dirty="0"/>
              <a:t>st</a:t>
            </a:r>
            <a:r>
              <a:rPr lang="en-CA" dirty="0"/>
              <a:t> Century</a:t>
            </a:r>
          </a:p>
        </p:txBody>
      </p:sp>
      <p:sp>
        <p:nvSpPr>
          <p:cNvPr id="3" name="Content Placeholder 2"/>
          <p:cNvSpPr>
            <a:spLocks noGrp="1"/>
          </p:cNvSpPr>
          <p:nvPr>
            <p:ph idx="1"/>
          </p:nvPr>
        </p:nvSpPr>
        <p:spPr/>
        <p:txBody>
          <a:bodyPr>
            <a:normAutofit/>
          </a:bodyPr>
          <a:lstStyle/>
          <a:p>
            <a:r>
              <a:rPr lang="en-CA" dirty="0"/>
              <a:t>The old-school model of </a:t>
            </a:r>
            <a:r>
              <a:rPr lang="en-CA" b="1" dirty="0"/>
              <a:t>passively learning facts and reciting them </a:t>
            </a:r>
            <a:r>
              <a:rPr lang="en-CA" dirty="0"/>
              <a:t>out of context is </a:t>
            </a:r>
            <a:r>
              <a:rPr lang="en-CA" b="1" dirty="0"/>
              <a:t>no longer sufficient </a:t>
            </a:r>
            <a:r>
              <a:rPr lang="en-CA" dirty="0"/>
              <a:t>to prepare students to survive in today's world. </a:t>
            </a:r>
          </a:p>
          <a:p>
            <a:endParaRPr lang="en-CA" dirty="0"/>
          </a:p>
          <a:p>
            <a:r>
              <a:rPr lang="en-CA" dirty="0"/>
              <a:t>Solving highly complex problems requires that students have both </a:t>
            </a:r>
            <a:r>
              <a:rPr lang="en-CA" b="1" dirty="0"/>
              <a:t>fundamental skills </a:t>
            </a:r>
            <a:r>
              <a:rPr lang="en-CA" dirty="0"/>
              <a:t>(reading, writing, math, science, etc. ) and</a:t>
            </a:r>
            <a:r>
              <a:rPr lang="en-CA" b="1" dirty="0"/>
              <a:t> 21st century skills.</a:t>
            </a:r>
            <a:endParaRPr lang="en-CA" dirty="0"/>
          </a:p>
          <a:p>
            <a:endParaRPr lang="en-CA" dirty="0"/>
          </a:p>
        </p:txBody>
      </p:sp>
    </p:spTree>
    <p:extLst>
      <p:ext uri="{BB962C8B-B14F-4D97-AF65-F5344CB8AC3E}">
        <p14:creationId xmlns:p14="http://schemas.microsoft.com/office/powerpoint/2010/main" val="402123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project based learning?</a:t>
            </a:r>
          </a:p>
        </p:txBody>
      </p:sp>
      <p:sp>
        <p:nvSpPr>
          <p:cNvPr id="3" name="Content Placeholder 2"/>
          <p:cNvSpPr>
            <a:spLocks noGrp="1"/>
          </p:cNvSpPr>
          <p:nvPr>
            <p:ph idx="1"/>
          </p:nvPr>
        </p:nvSpPr>
        <p:spPr/>
        <p:txBody>
          <a:bodyPr/>
          <a:lstStyle/>
          <a:p>
            <a:r>
              <a:rPr lang="en-CA" dirty="0"/>
              <a:t>Project-based learning if founded in the beliefs that students learn best by </a:t>
            </a:r>
            <a:r>
              <a:rPr lang="en-CA" b="1" dirty="0"/>
              <a:t>experiencing</a:t>
            </a:r>
            <a:r>
              <a:rPr lang="en-CA" dirty="0"/>
              <a:t> and </a:t>
            </a:r>
            <a:r>
              <a:rPr lang="en-CA" b="1" dirty="0"/>
              <a:t>dealing with real-world issues </a:t>
            </a:r>
            <a:r>
              <a:rPr lang="en-CA" dirty="0"/>
              <a:t>that are meaningful to them </a:t>
            </a:r>
            <a:r>
              <a:rPr lang="en-CA" b="1" dirty="0"/>
              <a:t>. </a:t>
            </a:r>
          </a:p>
          <a:p>
            <a:endParaRPr lang="en-CA" b="1" dirty="0"/>
          </a:p>
          <a:p>
            <a:pPr marL="0" indent="0">
              <a:buNone/>
            </a:pPr>
            <a:endParaRPr lang="en-CA" i="1" dirty="0"/>
          </a:p>
          <a:p>
            <a:endParaRPr lang="en-CA" dirty="0"/>
          </a:p>
        </p:txBody>
      </p:sp>
      <p:sp>
        <p:nvSpPr>
          <p:cNvPr id="4" name="Rectangle 3"/>
          <p:cNvSpPr/>
          <p:nvPr/>
        </p:nvSpPr>
        <p:spPr>
          <a:xfrm>
            <a:off x="2487659" y="4017780"/>
            <a:ext cx="6096000" cy="1754326"/>
          </a:xfrm>
          <a:prstGeom prst="rect">
            <a:avLst/>
          </a:prstGeom>
        </p:spPr>
        <p:txBody>
          <a:bodyPr>
            <a:spAutoFit/>
          </a:bodyPr>
          <a:lstStyle/>
          <a:p>
            <a:r>
              <a:rPr lang="en-CA" i="1" dirty="0"/>
              <a:t>"One of the major advantages of project work is that it makes school more like real life. It's an in-depth investigation of a real-world topic worthy of children's attention and effort.“</a:t>
            </a:r>
          </a:p>
          <a:p>
            <a:endParaRPr lang="en-CA" i="1" dirty="0"/>
          </a:p>
          <a:p>
            <a:r>
              <a:rPr lang="en-CA" cap="all" dirty="0"/>
              <a:t>-EDUCATION RESEARCHER SYLVIA CHARD</a:t>
            </a:r>
            <a:endParaRPr lang="en-CA" dirty="0"/>
          </a:p>
        </p:txBody>
      </p:sp>
    </p:spTree>
    <p:extLst>
      <p:ext uri="{BB962C8B-B14F-4D97-AF65-F5344CB8AC3E}">
        <p14:creationId xmlns:p14="http://schemas.microsoft.com/office/powerpoint/2010/main" val="372103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PBL involve?</a:t>
            </a:r>
          </a:p>
        </p:txBody>
      </p:sp>
      <p:sp>
        <p:nvSpPr>
          <p:cNvPr id="3" name="Content Placeholder 2"/>
          <p:cNvSpPr>
            <a:spLocks noGrp="1"/>
          </p:cNvSpPr>
          <p:nvPr>
            <p:ph idx="1"/>
          </p:nvPr>
        </p:nvSpPr>
        <p:spPr/>
        <p:txBody>
          <a:bodyPr/>
          <a:lstStyle/>
          <a:p>
            <a:pPr lvl="0"/>
            <a:r>
              <a:rPr lang="en-CA" dirty="0"/>
              <a:t>students focused on </a:t>
            </a:r>
            <a:r>
              <a:rPr lang="en-CA" b="1" dirty="0"/>
              <a:t>real-world </a:t>
            </a:r>
            <a:r>
              <a:rPr lang="en-CA" dirty="0"/>
              <a:t>meaningful issues and problem solving</a:t>
            </a:r>
          </a:p>
          <a:p>
            <a:pPr lvl="0"/>
            <a:r>
              <a:rPr lang="en-CA" b="1" dirty="0"/>
              <a:t>Skills </a:t>
            </a:r>
            <a:r>
              <a:rPr lang="en-CA" dirty="0"/>
              <a:t>that transfer outside of the classroom</a:t>
            </a:r>
            <a:endParaRPr lang="en-CA" b="1" dirty="0"/>
          </a:p>
          <a:p>
            <a:pPr lvl="0"/>
            <a:r>
              <a:rPr lang="en-CA" dirty="0"/>
              <a:t>increased </a:t>
            </a:r>
            <a:r>
              <a:rPr lang="en-CA" b="1" dirty="0"/>
              <a:t>student control</a:t>
            </a:r>
            <a:r>
              <a:rPr lang="en-CA" dirty="0"/>
              <a:t> over his or her learning</a:t>
            </a:r>
          </a:p>
          <a:p>
            <a:pPr lvl="0"/>
            <a:r>
              <a:rPr lang="en-CA" dirty="0"/>
              <a:t>teachers serving as </a:t>
            </a:r>
            <a:r>
              <a:rPr lang="en-CA" b="1" dirty="0"/>
              <a:t>coaches and facilitators</a:t>
            </a:r>
            <a:r>
              <a:rPr lang="en-CA" dirty="0"/>
              <a:t> of inquiry and reflection</a:t>
            </a:r>
          </a:p>
          <a:p>
            <a:pPr lvl="0"/>
            <a:r>
              <a:rPr lang="en-CA" dirty="0"/>
              <a:t>students (usually, but not always) working in </a:t>
            </a:r>
            <a:r>
              <a:rPr lang="en-CA" b="1" dirty="0"/>
              <a:t>pairs or groups</a:t>
            </a:r>
            <a:endParaRPr lang="en-CA" dirty="0"/>
          </a:p>
          <a:p>
            <a:endParaRPr lang="en-CA" dirty="0"/>
          </a:p>
          <a:p>
            <a:endParaRPr lang="en-CA" dirty="0"/>
          </a:p>
        </p:txBody>
      </p:sp>
      <p:sp>
        <p:nvSpPr>
          <p:cNvPr id="4" name="Rectangle 3"/>
          <p:cNvSpPr/>
          <p:nvPr/>
        </p:nvSpPr>
        <p:spPr>
          <a:xfrm>
            <a:off x="1154953" y="6019800"/>
            <a:ext cx="6096000" cy="369332"/>
          </a:xfrm>
          <a:prstGeom prst="rect">
            <a:avLst/>
          </a:prstGeom>
        </p:spPr>
        <p:txBody>
          <a:bodyPr>
            <a:spAutoFit/>
          </a:bodyPr>
          <a:lstStyle/>
          <a:p>
            <a:r>
              <a:rPr lang="en-CA" dirty="0"/>
              <a:t>(</a:t>
            </a:r>
            <a:r>
              <a:rPr lang="en-CA" u="sng" dirty="0">
                <a:solidFill>
                  <a:srgbClr val="FF0000"/>
                </a:solidFill>
                <a:hlinkClick r:id="rId2">
                  <a:extLst>
                    <a:ext uri="{A12FA001-AC4F-418D-AE19-62706E023703}">
                      <ahyp:hlinkClr xmlns:ahyp="http://schemas.microsoft.com/office/drawing/2018/hyperlinkcolor" val="tx"/>
                    </a:ext>
                  </a:extLst>
                </a:hlinkClick>
              </a:rPr>
              <a:t>Barron &amp; Darling-Hammond, 2008</a:t>
            </a:r>
            <a:r>
              <a:rPr lang="en-CA" dirty="0">
                <a:solidFill>
                  <a:srgbClr val="FF0000"/>
                </a:solidFill>
              </a:rPr>
              <a:t>; </a:t>
            </a:r>
            <a:r>
              <a:rPr lang="en-CA" u="sng" dirty="0">
                <a:solidFill>
                  <a:srgbClr val="FF0000"/>
                </a:solidFill>
                <a:hlinkClick r:id="rId3">
                  <a:extLst>
                    <a:ext uri="{A12FA001-AC4F-418D-AE19-62706E023703}">
                      <ahyp:hlinkClr xmlns:ahyp="http://schemas.microsoft.com/office/drawing/2018/hyperlinkcolor" val="tx"/>
                    </a:ext>
                  </a:extLst>
                </a:hlinkClick>
              </a:rPr>
              <a:t>Thomas, 2000</a:t>
            </a:r>
            <a:r>
              <a:rPr lang="en-CA" dirty="0"/>
              <a:t>)</a:t>
            </a:r>
          </a:p>
        </p:txBody>
      </p:sp>
    </p:spTree>
    <p:extLst>
      <p:ext uri="{BB962C8B-B14F-4D97-AF65-F5344CB8AC3E}">
        <p14:creationId xmlns:p14="http://schemas.microsoft.com/office/powerpoint/2010/main" val="3416640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Findings</a:t>
            </a:r>
          </a:p>
        </p:txBody>
      </p:sp>
      <p:sp>
        <p:nvSpPr>
          <p:cNvPr id="3" name="Content Placeholder 2"/>
          <p:cNvSpPr>
            <a:spLocks noGrp="1"/>
          </p:cNvSpPr>
          <p:nvPr>
            <p:ph idx="1"/>
          </p:nvPr>
        </p:nvSpPr>
        <p:spPr/>
        <p:txBody>
          <a:bodyPr>
            <a:normAutofit/>
          </a:bodyPr>
          <a:lstStyle/>
          <a:p>
            <a:r>
              <a:rPr lang="en-CA" dirty="0"/>
              <a:t>PBL vs. Traditional instruction</a:t>
            </a:r>
          </a:p>
          <a:p>
            <a:pPr lvl="1"/>
            <a:endParaRPr lang="en-CA" dirty="0"/>
          </a:p>
          <a:p>
            <a:pPr lvl="1"/>
            <a:r>
              <a:rPr lang="en-CA" dirty="0"/>
              <a:t>PBL increases long-term retention of content,</a:t>
            </a:r>
            <a:r>
              <a:rPr lang="en-CA" b="1" dirty="0"/>
              <a:t> helps students perform as well as or better than traditional learners </a:t>
            </a:r>
            <a:r>
              <a:rPr lang="en-CA" dirty="0"/>
              <a:t>in </a:t>
            </a:r>
            <a:r>
              <a:rPr lang="en-CA" b="1" dirty="0"/>
              <a:t>high-stakes tests, </a:t>
            </a:r>
            <a:r>
              <a:rPr lang="en-CA" dirty="0"/>
              <a:t>improves problem-solving and collaboration skills, and improves students' attitudes towards learning (</a:t>
            </a:r>
            <a:r>
              <a:rPr lang="en-CA" u="sng" dirty="0">
                <a:solidFill>
                  <a:srgbClr val="FF0000"/>
                </a:solidFill>
                <a:hlinkClick r:id="rId2">
                  <a:extLst>
                    <a:ext uri="{A12FA001-AC4F-418D-AE19-62706E023703}">
                      <ahyp:hlinkClr xmlns:ahyp="http://schemas.microsoft.com/office/drawing/2018/hyperlinkcolor" val="tx"/>
                    </a:ext>
                  </a:extLst>
                </a:hlinkClick>
              </a:rPr>
              <a:t>Strobel &amp; van Barneveld, 2009</a:t>
            </a:r>
            <a:r>
              <a:rPr lang="en-CA" dirty="0">
                <a:solidFill>
                  <a:srgbClr val="FF0000"/>
                </a:solidFill>
              </a:rPr>
              <a:t>; </a:t>
            </a:r>
            <a:r>
              <a:rPr lang="en-CA" u="sng" dirty="0">
                <a:solidFill>
                  <a:srgbClr val="FF0000"/>
                </a:solidFill>
                <a:hlinkClick r:id="rId3">
                  <a:extLst>
                    <a:ext uri="{A12FA001-AC4F-418D-AE19-62706E023703}">
                      <ahyp:hlinkClr xmlns:ahyp="http://schemas.microsoft.com/office/drawing/2018/hyperlinkcolor" val="tx"/>
                    </a:ext>
                  </a:extLst>
                </a:hlinkClick>
              </a:rPr>
              <a:t>Walker &amp; Leary, 2009</a:t>
            </a:r>
            <a:r>
              <a:rPr lang="en-CA" dirty="0"/>
              <a:t>). </a:t>
            </a:r>
          </a:p>
          <a:p>
            <a:endParaRPr lang="en-CA" dirty="0"/>
          </a:p>
          <a:p>
            <a:pPr lvl="1"/>
            <a:r>
              <a:rPr lang="en-CA" dirty="0"/>
              <a:t>Schools where PBL is practiced find a </a:t>
            </a:r>
            <a:r>
              <a:rPr lang="en-CA" b="1" dirty="0"/>
              <a:t>decline in absenteeism</a:t>
            </a:r>
            <a:r>
              <a:rPr lang="en-CA" dirty="0"/>
              <a:t>, </a:t>
            </a:r>
            <a:r>
              <a:rPr lang="en-CA" b="1" dirty="0"/>
              <a:t>an increase in cooperative learning skills, </a:t>
            </a:r>
            <a:r>
              <a:rPr lang="en-CA" dirty="0"/>
              <a:t>and </a:t>
            </a:r>
            <a:r>
              <a:rPr lang="en-CA" b="1" dirty="0"/>
              <a:t>improvement in student achievement</a:t>
            </a:r>
            <a:r>
              <a:rPr lang="en-CA" dirty="0"/>
              <a:t>. When technology is used to promote critical thinking and communication, these benefits are enhanced.</a:t>
            </a:r>
          </a:p>
          <a:p>
            <a:endParaRPr lang="en-CA" dirty="0"/>
          </a:p>
        </p:txBody>
      </p:sp>
    </p:spTree>
    <p:extLst>
      <p:ext uri="{BB962C8B-B14F-4D97-AF65-F5344CB8AC3E}">
        <p14:creationId xmlns:p14="http://schemas.microsoft.com/office/powerpoint/2010/main" val="427744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Creating a Project</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359516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Original PBL Flow</a:t>
            </a:r>
          </a:p>
        </p:txBody>
      </p:sp>
      <p:sp>
        <p:nvSpPr>
          <p:cNvPr id="3" name="Content Placeholder 2"/>
          <p:cNvSpPr>
            <a:spLocks noGrp="1"/>
          </p:cNvSpPr>
          <p:nvPr>
            <p:ph idx="1"/>
          </p:nvPr>
        </p:nvSpPr>
        <p:spPr/>
        <p:txBody>
          <a:bodyPr>
            <a:normAutofit fontScale="92500"/>
          </a:bodyPr>
          <a:lstStyle/>
          <a:p>
            <a:r>
              <a:rPr lang="en-CA" dirty="0"/>
              <a:t>1) Entry event ( Reading, Video, Story, Discussion, Pictures, etc.)</a:t>
            </a:r>
          </a:p>
          <a:p>
            <a:r>
              <a:rPr lang="en-CA" dirty="0"/>
              <a:t>2) Teacher gives students a driving question (Kind of like a research question)</a:t>
            </a:r>
          </a:p>
          <a:p>
            <a:r>
              <a:rPr lang="en-CA" dirty="0"/>
              <a:t>3) The students take time discussing the driving question and thinking about a project they can do</a:t>
            </a:r>
          </a:p>
          <a:p>
            <a:r>
              <a:rPr lang="en-CA" dirty="0"/>
              <a:t>4) Each group chooses their own project</a:t>
            </a:r>
          </a:p>
          <a:p>
            <a:r>
              <a:rPr lang="en-CA" dirty="0"/>
              <a:t>5) Students work on the project in groups</a:t>
            </a:r>
          </a:p>
          <a:p>
            <a:r>
              <a:rPr lang="en-CA" dirty="0"/>
              <a:t>6) Students present their project</a:t>
            </a:r>
          </a:p>
          <a:p>
            <a:r>
              <a:rPr lang="en-CA" dirty="0"/>
              <a:t>7) Students get feedback</a:t>
            </a:r>
          </a:p>
          <a:p>
            <a:r>
              <a:rPr lang="en-CA" dirty="0"/>
              <a:t>8) Students present again</a:t>
            </a:r>
          </a:p>
        </p:txBody>
      </p:sp>
    </p:spTree>
    <p:extLst>
      <p:ext uri="{BB962C8B-B14F-4D97-AF65-F5344CB8AC3E}">
        <p14:creationId xmlns:p14="http://schemas.microsoft.com/office/powerpoint/2010/main" val="182937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F3D5-D2C6-46D9-BB82-2328D9372FB0}"/>
              </a:ext>
            </a:extLst>
          </p:cNvPr>
          <p:cNvSpPr>
            <a:spLocks noGrp="1"/>
          </p:cNvSpPr>
          <p:nvPr>
            <p:ph type="title"/>
          </p:nvPr>
        </p:nvSpPr>
        <p:spPr/>
        <p:txBody>
          <a:bodyPr/>
          <a:lstStyle/>
          <a:p>
            <a:r>
              <a:rPr lang="en-US" dirty="0"/>
              <a:t>PBL Lesson Example</a:t>
            </a:r>
          </a:p>
        </p:txBody>
      </p:sp>
      <p:sp>
        <p:nvSpPr>
          <p:cNvPr id="3" name="Content Placeholder 2">
            <a:extLst>
              <a:ext uri="{FF2B5EF4-FFF2-40B4-BE49-F238E27FC236}">
                <a16:creationId xmlns:a16="http://schemas.microsoft.com/office/drawing/2014/main" id="{258DF779-81FA-42FA-84B6-3D73F44D6E43}"/>
              </a:ext>
            </a:extLst>
          </p:cNvPr>
          <p:cNvSpPr>
            <a:spLocks noGrp="1"/>
          </p:cNvSpPr>
          <p:nvPr>
            <p:ph idx="1"/>
          </p:nvPr>
        </p:nvSpPr>
        <p:spPr/>
        <p:txBody>
          <a:bodyPr>
            <a:normAutofit fontScale="85000" lnSpcReduction="10000"/>
          </a:bodyPr>
          <a:lstStyle/>
          <a:p>
            <a:r>
              <a:rPr lang="en-US" dirty="0"/>
              <a:t>Students watch a video, read, or see pictures about global warming.</a:t>
            </a:r>
          </a:p>
          <a:p>
            <a:r>
              <a:rPr lang="en-US" dirty="0"/>
              <a:t>Teacher discusses the topic with students </a:t>
            </a:r>
          </a:p>
          <a:p>
            <a:r>
              <a:rPr lang="en-US" dirty="0"/>
              <a:t>Teacher puts the driving question on the board “ What daily actions of humans are contributing most to global warming?” (Students discuss)</a:t>
            </a:r>
          </a:p>
          <a:p>
            <a:r>
              <a:rPr lang="en-US" dirty="0"/>
              <a:t>Teacher then asks students to think about “ what can your group do to raise other students awareness of this trash issue?”</a:t>
            </a:r>
          </a:p>
          <a:p>
            <a:r>
              <a:rPr lang="en-US" dirty="0"/>
              <a:t>Some groups choose a video, some choose a poster, one groups chooses brochure</a:t>
            </a:r>
          </a:p>
          <a:p>
            <a:r>
              <a:rPr lang="en-US" dirty="0"/>
              <a:t>They create it</a:t>
            </a:r>
          </a:p>
          <a:p>
            <a:r>
              <a:rPr lang="en-US" dirty="0"/>
              <a:t>They present/share it</a:t>
            </a:r>
          </a:p>
          <a:p>
            <a:r>
              <a:rPr lang="en-US" dirty="0"/>
              <a:t>They get feedback and revise</a:t>
            </a:r>
          </a:p>
          <a:p>
            <a:r>
              <a:rPr lang="en-US" dirty="0"/>
              <a:t>Present again</a:t>
            </a:r>
          </a:p>
        </p:txBody>
      </p:sp>
    </p:spTree>
    <p:extLst>
      <p:ext uri="{BB962C8B-B14F-4D97-AF65-F5344CB8AC3E}">
        <p14:creationId xmlns:p14="http://schemas.microsoft.com/office/powerpoint/2010/main" val="223409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E5D-6C84-038F-1984-D19C8E5DA2F3}"/>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91C82444-9A67-C3BE-92E5-B7131E5A1986}"/>
              </a:ext>
            </a:extLst>
          </p:cNvPr>
          <p:cNvSpPr>
            <a:spLocks noGrp="1"/>
          </p:cNvSpPr>
          <p:nvPr>
            <p:ph idx="1"/>
          </p:nvPr>
        </p:nvSpPr>
        <p:spPr/>
        <p:txBody>
          <a:bodyPr/>
          <a:lstStyle/>
          <a:p>
            <a:r>
              <a:rPr lang="en-US" dirty="0"/>
              <a:t>Can you think of any possible problems that may exist if you try to implement PBL in the South Korean context?</a:t>
            </a:r>
          </a:p>
        </p:txBody>
      </p:sp>
    </p:spTree>
    <p:extLst>
      <p:ext uri="{BB962C8B-B14F-4D97-AF65-F5344CB8AC3E}">
        <p14:creationId xmlns:p14="http://schemas.microsoft.com/office/powerpoint/2010/main" val="289707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46BB-B2FD-4AAF-A875-AB4B361D8E84}"/>
              </a:ext>
            </a:extLst>
          </p:cNvPr>
          <p:cNvSpPr>
            <a:spLocks noGrp="1"/>
          </p:cNvSpPr>
          <p:nvPr>
            <p:ph type="title"/>
          </p:nvPr>
        </p:nvSpPr>
        <p:spPr/>
        <p:txBody>
          <a:bodyPr/>
          <a:lstStyle/>
          <a:p>
            <a:r>
              <a:rPr lang="en-US" dirty="0"/>
              <a:t>Some background on PBL</a:t>
            </a:r>
          </a:p>
        </p:txBody>
      </p:sp>
      <p:sp>
        <p:nvSpPr>
          <p:cNvPr id="3" name="Content Placeholder 2">
            <a:extLst>
              <a:ext uri="{FF2B5EF4-FFF2-40B4-BE49-F238E27FC236}">
                <a16:creationId xmlns:a16="http://schemas.microsoft.com/office/drawing/2014/main" id="{B0B1488F-73D7-4711-A403-67A5E81EEF47}"/>
              </a:ext>
            </a:extLst>
          </p:cNvPr>
          <p:cNvSpPr>
            <a:spLocks noGrp="1"/>
          </p:cNvSpPr>
          <p:nvPr>
            <p:ph idx="1"/>
          </p:nvPr>
        </p:nvSpPr>
        <p:spPr/>
        <p:txBody>
          <a:bodyPr>
            <a:normAutofit fontScale="92500" lnSpcReduction="20000"/>
          </a:bodyPr>
          <a:lstStyle/>
          <a:p>
            <a:r>
              <a:rPr lang="en-US" b="1" dirty="0">
                <a:solidFill>
                  <a:schemeClr val="tx1"/>
                </a:solidFill>
              </a:rPr>
              <a:t>John Dewey </a:t>
            </a:r>
            <a:r>
              <a:rPr lang="en-US" dirty="0"/>
              <a:t>initially promoted the idea of "learning by doing“</a:t>
            </a:r>
          </a:p>
          <a:p>
            <a:endParaRPr lang="en-US" dirty="0"/>
          </a:p>
          <a:p>
            <a:r>
              <a:rPr lang="en-US" dirty="0"/>
              <a:t>‘‘Doing projects’’ is a long-standing tradition in </a:t>
            </a:r>
            <a:r>
              <a:rPr lang="en-US" b="1" dirty="0"/>
              <a:t>American </a:t>
            </a:r>
            <a:r>
              <a:rPr lang="en-US" dirty="0"/>
              <a:t>education.</a:t>
            </a:r>
          </a:p>
          <a:p>
            <a:endParaRPr lang="en-US" dirty="0"/>
          </a:p>
          <a:p>
            <a:r>
              <a:rPr lang="en-US" b="1" dirty="0"/>
              <a:t>Hands on </a:t>
            </a:r>
            <a:r>
              <a:rPr lang="en-US" dirty="0"/>
              <a:t>learning</a:t>
            </a:r>
          </a:p>
          <a:p>
            <a:endParaRPr lang="en-US" dirty="0"/>
          </a:p>
          <a:p>
            <a:r>
              <a:rPr lang="en-US" dirty="0"/>
              <a:t>Educational research has advanced this idea of teaching and learning into a methodology known as "project-based learning“.</a:t>
            </a:r>
          </a:p>
          <a:p>
            <a:endParaRPr lang="en-US" dirty="0"/>
          </a:p>
          <a:p>
            <a:r>
              <a:rPr lang="en-US" dirty="0"/>
              <a:t>PBL responds to the need for education to </a:t>
            </a:r>
            <a:r>
              <a:rPr lang="en-US" b="1" dirty="0"/>
              <a:t>adapt to a changing world  (21</a:t>
            </a:r>
            <a:r>
              <a:rPr lang="en-US" b="1" baseline="30000" dirty="0"/>
              <a:t>st</a:t>
            </a:r>
            <a:r>
              <a:rPr lang="en-US" b="1" dirty="0"/>
              <a:t> century skills)</a:t>
            </a:r>
          </a:p>
          <a:p>
            <a:endParaRPr lang="en-US" dirty="0"/>
          </a:p>
        </p:txBody>
      </p:sp>
    </p:spTree>
    <p:extLst>
      <p:ext uri="{BB962C8B-B14F-4D97-AF65-F5344CB8AC3E}">
        <p14:creationId xmlns:p14="http://schemas.microsoft.com/office/powerpoint/2010/main" val="2360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22F73-599D-F1BE-017F-589E8E3E650D}"/>
              </a:ext>
            </a:extLst>
          </p:cNvPr>
          <p:cNvSpPr>
            <a:spLocks noGrp="1"/>
          </p:cNvSpPr>
          <p:nvPr>
            <p:ph type="ctrTitle"/>
          </p:nvPr>
        </p:nvSpPr>
        <p:spPr/>
        <p:txBody>
          <a:bodyPr/>
          <a:lstStyle/>
          <a:p>
            <a:r>
              <a:rPr lang="en-US" dirty="0"/>
              <a:t>Revised PBL </a:t>
            </a:r>
          </a:p>
        </p:txBody>
      </p:sp>
      <p:sp>
        <p:nvSpPr>
          <p:cNvPr id="5" name="Subtitle 4">
            <a:extLst>
              <a:ext uri="{FF2B5EF4-FFF2-40B4-BE49-F238E27FC236}">
                <a16:creationId xmlns:a16="http://schemas.microsoft.com/office/drawing/2014/main" id="{530B7A80-8B3B-0061-1C13-3146A3E812D5}"/>
              </a:ext>
            </a:extLst>
          </p:cNvPr>
          <p:cNvSpPr>
            <a:spLocks noGrp="1"/>
          </p:cNvSpPr>
          <p:nvPr>
            <p:ph type="subTitle" idx="1"/>
          </p:nvPr>
        </p:nvSpPr>
        <p:spPr/>
        <p:txBody>
          <a:bodyPr/>
          <a:lstStyle/>
          <a:p>
            <a:r>
              <a:rPr lang="en-US" dirty="0"/>
              <a:t>For Non-Western Contexts</a:t>
            </a:r>
          </a:p>
        </p:txBody>
      </p:sp>
    </p:spTree>
    <p:extLst>
      <p:ext uri="{BB962C8B-B14F-4D97-AF65-F5344CB8AC3E}">
        <p14:creationId xmlns:p14="http://schemas.microsoft.com/office/powerpoint/2010/main" val="254469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40CB-5487-49F8-AF53-766C334EB887}"/>
              </a:ext>
            </a:extLst>
          </p:cNvPr>
          <p:cNvSpPr>
            <a:spLocks noGrp="1"/>
          </p:cNvSpPr>
          <p:nvPr>
            <p:ph type="title"/>
          </p:nvPr>
        </p:nvSpPr>
        <p:spPr/>
        <p:txBody>
          <a:bodyPr/>
          <a:lstStyle/>
          <a:p>
            <a:r>
              <a:rPr lang="en-US" dirty="0"/>
              <a:t>Revised PBL Option</a:t>
            </a:r>
          </a:p>
        </p:txBody>
      </p:sp>
      <p:sp>
        <p:nvSpPr>
          <p:cNvPr id="3" name="Content Placeholder 2">
            <a:extLst>
              <a:ext uri="{FF2B5EF4-FFF2-40B4-BE49-F238E27FC236}">
                <a16:creationId xmlns:a16="http://schemas.microsoft.com/office/drawing/2014/main" id="{DABB3BC7-E9F7-412F-A37E-E11C284B6858}"/>
              </a:ext>
            </a:extLst>
          </p:cNvPr>
          <p:cNvSpPr>
            <a:spLocks noGrp="1"/>
          </p:cNvSpPr>
          <p:nvPr>
            <p:ph idx="1"/>
          </p:nvPr>
        </p:nvSpPr>
        <p:spPr/>
        <p:txBody>
          <a:bodyPr/>
          <a:lstStyle/>
          <a:p>
            <a:r>
              <a:rPr lang="en-US" dirty="0"/>
              <a:t>Entry event</a:t>
            </a:r>
          </a:p>
          <a:p>
            <a:pPr lvl="1"/>
            <a:r>
              <a:rPr lang="en-US" dirty="0"/>
              <a:t>Discussion of the topic &amp; problem that will be focused on</a:t>
            </a:r>
          </a:p>
          <a:p>
            <a:pPr lvl="1"/>
            <a:r>
              <a:rPr lang="en-US" dirty="0"/>
              <a:t>Present language of learning (if needed)</a:t>
            </a:r>
          </a:p>
          <a:p>
            <a:pPr lvl="2"/>
            <a:r>
              <a:rPr lang="en-US" dirty="0"/>
              <a:t>Note: Mainly language through learning will occur</a:t>
            </a:r>
          </a:p>
          <a:p>
            <a:r>
              <a:rPr lang="en-US" dirty="0"/>
              <a:t>Teacher gives the students a project to do</a:t>
            </a:r>
          </a:p>
          <a:p>
            <a:pPr lvl="1"/>
            <a:r>
              <a:rPr lang="en-US" dirty="0"/>
              <a:t>Present language for learning</a:t>
            </a:r>
          </a:p>
          <a:p>
            <a:r>
              <a:rPr lang="en-US" dirty="0"/>
              <a:t>Students work on the project in groups</a:t>
            </a:r>
          </a:p>
          <a:p>
            <a:r>
              <a:rPr lang="en-US" dirty="0"/>
              <a:t>Students present the project</a:t>
            </a:r>
          </a:p>
        </p:txBody>
      </p:sp>
    </p:spTree>
    <p:extLst>
      <p:ext uri="{BB962C8B-B14F-4D97-AF65-F5344CB8AC3E}">
        <p14:creationId xmlns:p14="http://schemas.microsoft.com/office/powerpoint/2010/main" val="5342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39B0-D2F3-4BED-8C0F-823AADDFD396}"/>
              </a:ext>
            </a:extLst>
          </p:cNvPr>
          <p:cNvSpPr>
            <a:spLocks noGrp="1"/>
          </p:cNvSpPr>
          <p:nvPr>
            <p:ph type="title"/>
          </p:nvPr>
        </p:nvSpPr>
        <p:spPr/>
        <p:txBody>
          <a:bodyPr/>
          <a:lstStyle/>
          <a:p>
            <a:r>
              <a:rPr lang="en-US" dirty="0"/>
              <a:t>Teacher’s job</a:t>
            </a:r>
          </a:p>
        </p:txBody>
      </p:sp>
      <p:sp>
        <p:nvSpPr>
          <p:cNvPr id="3" name="Content Placeholder 2">
            <a:extLst>
              <a:ext uri="{FF2B5EF4-FFF2-40B4-BE49-F238E27FC236}">
                <a16:creationId xmlns:a16="http://schemas.microsoft.com/office/drawing/2014/main" id="{DEBB171C-53C1-40AC-8623-A1F7ACE0DBC8}"/>
              </a:ext>
            </a:extLst>
          </p:cNvPr>
          <p:cNvSpPr>
            <a:spLocks noGrp="1"/>
          </p:cNvSpPr>
          <p:nvPr>
            <p:ph idx="1"/>
          </p:nvPr>
        </p:nvSpPr>
        <p:spPr>
          <a:xfrm>
            <a:off x="1154955" y="2603500"/>
            <a:ext cx="5645895" cy="3416300"/>
          </a:xfrm>
        </p:spPr>
        <p:txBody>
          <a:bodyPr/>
          <a:lstStyle/>
          <a:p>
            <a:r>
              <a:rPr lang="en-US" dirty="0"/>
              <a:t>What is a problem or issue related to the topic that is relevant and relatable to my students?</a:t>
            </a:r>
          </a:p>
          <a:p>
            <a:endParaRPr lang="en-US" dirty="0"/>
          </a:p>
          <a:p>
            <a:r>
              <a:rPr lang="en-US" dirty="0"/>
              <a:t>What kind of project can students do to address the problem?</a:t>
            </a:r>
          </a:p>
          <a:p>
            <a:endParaRPr lang="en-US" dirty="0"/>
          </a:p>
          <a:p>
            <a:r>
              <a:rPr lang="en-US" dirty="0"/>
              <a:t>How will they present it?</a:t>
            </a:r>
          </a:p>
          <a:p>
            <a:endParaRPr lang="en-US" dirty="0"/>
          </a:p>
          <a:p>
            <a:r>
              <a:rPr lang="en-US" dirty="0"/>
              <a:t>How will it be assessed?</a:t>
            </a:r>
          </a:p>
        </p:txBody>
      </p:sp>
      <p:sp>
        <p:nvSpPr>
          <p:cNvPr id="4" name="Content Placeholder 2">
            <a:extLst>
              <a:ext uri="{FF2B5EF4-FFF2-40B4-BE49-F238E27FC236}">
                <a16:creationId xmlns:a16="http://schemas.microsoft.com/office/drawing/2014/main" id="{4BB77DD1-7F4E-4FC9-90D3-095144750D0C}"/>
              </a:ext>
            </a:extLst>
          </p:cNvPr>
          <p:cNvSpPr txBox="1">
            <a:spLocks/>
          </p:cNvSpPr>
          <p:nvPr/>
        </p:nvSpPr>
        <p:spPr>
          <a:xfrm>
            <a:off x="9007943" y="2343150"/>
            <a:ext cx="1816845" cy="5207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b="1" u="sng" dirty="0"/>
              <a:t>Technology</a:t>
            </a:r>
          </a:p>
        </p:txBody>
      </p:sp>
      <p:sp>
        <p:nvSpPr>
          <p:cNvPr id="5" name="Rectangle 4">
            <a:extLst>
              <a:ext uri="{FF2B5EF4-FFF2-40B4-BE49-F238E27FC236}">
                <a16:creationId xmlns:a16="http://schemas.microsoft.com/office/drawing/2014/main" id="{9930C625-607D-4430-A3CC-F41A85235B46}"/>
              </a:ext>
            </a:extLst>
          </p:cNvPr>
          <p:cNvSpPr/>
          <p:nvPr/>
        </p:nvSpPr>
        <p:spPr>
          <a:xfrm>
            <a:off x="7970921" y="2863850"/>
            <a:ext cx="3657600" cy="336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그림 6">
            <a:extLst>
              <a:ext uri="{FF2B5EF4-FFF2-40B4-BE49-F238E27FC236}">
                <a16:creationId xmlns:a16="http://schemas.microsoft.com/office/drawing/2014/main" id="{7D0DE516-CD32-4907-AB11-5531316410B4}"/>
              </a:ext>
            </a:extLst>
          </p:cNvPr>
          <p:cNvPicPr>
            <a:picLocks noChangeAspect="1"/>
          </p:cNvPicPr>
          <p:nvPr/>
        </p:nvPicPr>
        <p:blipFill rotWithShape="1">
          <a:blip r:embed="rId2"/>
          <a:srcRect l="5431" t="37963" r="30951" b="17419"/>
          <a:stretch/>
        </p:blipFill>
        <p:spPr>
          <a:xfrm>
            <a:off x="7167715" y="2863851"/>
            <a:ext cx="4745627" cy="3676650"/>
          </a:xfrm>
          <a:prstGeom prst="rect">
            <a:avLst/>
          </a:prstGeom>
        </p:spPr>
      </p:pic>
    </p:spTree>
    <p:extLst>
      <p:ext uri="{BB962C8B-B14F-4D97-AF65-F5344CB8AC3E}">
        <p14:creationId xmlns:p14="http://schemas.microsoft.com/office/powerpoint/2010/main" val="1413723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task ideas (try </a:t>
            </a:r>
            <a:r>
              <a:rPr lang="en-CA"/>
              <a:t>to think of more)</a:t>
            </a:r>
            <a:endParaRPr lang="en-CA" dirty="0"/>
          </a:p>
        </p:txBody>
      </p:sp>
      <p:sp>
        <p:nvSpPr>
          <p:cNvPr id="3" name="Content Placeholder 2"/>
          <p:cNvSpPr>
            <a:spLocks noGrp="1"/>
          </p:cNvSpPr>
          <p:nvPr>
            <p:ph idx="1"/>
          </p:nvPr>
        </p:nvSpPr>
        <p:spPr>
          <a:xfrm>
            <a:off x="1154953" y="2052864"/>
            <a:ext cx="2959846" cy="4572000"/>
          </a:xfrm>
        </p:spPr>
        <p:txBody>
          <a:bodyPr>
            <a:normAutofit fontScale="92500" lnSpcReduction="20000"/>
          </a:bodyPr>
          <a:lstStyle/>
          <a:p>
            <a:pPr marL="457200" lvl="1" indent="0">
              <a:buNone/>
            </a:pPr>
            <a:endParaRPr lang="en-CA" dirty="0"/>
          </a:p>
          <a:p>
            <a:r>
              <a:rPr lang="en-CA" b="1" dirty="0"/>
              <a:t>Design</a:t>
            </a:r>
          </a:p>
          <a:p>
            <a:pPr lvl="1"/>
            <a:r>
              <a:rPr lang="en-CA" dirty="0"/>
              <a:t>A new product</a:t>
            </a:r>
          </a:p>
          <a:p>
            <a:pPr lvl="1"/>
            <a:r>
              <a:rPr lang="en-CA" dirty="0"/>
              <a:t>A new way of doing something</a:t>
            </a:r>
          </a:p>
          <a:p>
            <a:pPr lvl="1"/>
            <a:r>
              <a:rPr lang="en-CA" dirty="0"/>
              <a:t>A better something (menu, phone, etc.)</a:t>
            </a:r>
          </a:p>
          <a:p>
            <a:r>
              <a:rPr lang="en-CA" b="1" dirty="0"/>
              <a:t>Make/ Create</a:t>
            </a:r>
          </a:p>
          <a:p>
            <a:pPr lvl="1"/>
            <a:r>
              <a:rPr lang="en-CA" dirty="0"/>
              <a:t>A plan</a:t>
            </a:r>
          </a:p>
          <a:p>
            <a:pPr lvl="1"/>
            <a:r>
              <a:rPr lang="en-CA" dirty="0"/>
              <a:t>A poster</a:t>
            </a:r>
          </a:p>
          <a:p>
            <a:pPr lvl="1"/>
            <a:r>
              <a:rPr lang="en-CA" dirty="0"/>
              <a:t>A storybook</a:t>
            </a:r>
          </a:p>
          <a:p>
            <a:pPr lvl="1"/>
            <a:r>
              <a:rPr lang="en-CA" dirty="0"/>
              <a:t>A brochure</a:t>
            </a:r>
          </a:p>
          <a:p>
            <a:pPr lvl="1"/>
            <a:r>
              <a:rPr lang="en-CA" dirty="0"/>
              <a:t>An advertisement</a:t>
            </a:r>
          </a:p>
          <a:p>
            <a:pPr lvl="1"/>
            <a:r>
              <a:rPr lang="en-CA" dirty="0"/>
              <a:t>A video</a:t>
            </a:r>
          </a:p>
          <a:p>
            <a:pPr lvl="1"/>
            <a:r>
              <a:rPr lang="en-CA" dirty="0"/>
              <a:t>A play/ drama</a:t>
            </a:r>
          </a:p>
          <a:p>
            <a:pPr lvl="1"/>
            <a:endParaRPr lang="en-CA" dirty="0"/>
          </a:p>
          <a:p>
            <a:endParaRPr lang="en-CA" dirty="0"/>
          </a:p>
        </p:txBody>
      </p:sp>
      <p:sp>
        <p:nvSpPr>
          <p:cNvPr id="4" name="Content Placeholder 2"/>
          <p:cNvSpPr txBox="1">
            <a:spLocks/>
          </p:cNvSpPr>
          <p:nvPr/>
        </p:nvSpPr>
        <p:spPr>
          <a:xfrm>
            <a:off x="4886576" y="2052864"/>
            <a:ext cx="2959846" cy="4572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dirty="0"/>
          </a:p>
          <a:p>
            <a:r>
              <a:rPr lang="en-CA" sz="1700" b="1" dirty="0"/>
              <a:t>Build</a:t>
            </a:r>
          </a:p>
          <a:p>
            <a:pPr lvl="1"/>
            <a:r>
              <a:rPr lang="en-CA" sz="1500" dirty="0"/>
              <a:t>A model</a:t>
            </a:r>
          </a:p>
          <a:p>
            <a:pPr lvl="1"/>
            <a:r>
              <a:rPr lang="en-CA" sz="1500" dirty="0"/>
              <a:t>A structure</a:t>
            </a:r>
          </a:p>
          <a:p>
            <a:r>
              <a:rPr lang="en-CA" sz="1700" b="1" dirty="0"/>
              <a:t>Write</a:t>
            </a:r>
          </a:p>
          <a:p>
            <a:pPr lvl="1"/>
            <a:r>
              <a:rPr lang="en-CA" sz="1500" dirty="0"/>
              <a:t>A letter</a:t>
            </a:r>
          </a:p>
          <a:p>
            <a:pPr lvl="1"/>
            <a:r>
              <a:rPr lang="en-CA" sz="1500" dirty="0"/>
              <a:t>A poem</a:t>
            </a:r>
          </a:p>
          <a:p>
            <a:pPr lvl="1"/>
            <a:r>
              <a:rPr lang="en-CA" sz="1500" dirty="0"/>
              <a:t>A short story</a:t>
            </a:r>
          </a:p>
          <a:p>
            <a:pPr lvl="1"/>
            <a:r>
              <a:rPr lang="en-CA" sz="1500" dirty="0"/>
              <a:t>A book</a:t>
            </a:r>
          </a:p>
          <a:p>
            <a:pPr lvl="1"/>
            <a:r>
              <a:rPr lang="en-CA" sz="1500" dirty="0"/>
              <a:t>A speech</a:t>
            </a:r>
          </a:p>
          <a:p>
            <a:pPr lvl="1"/>
            <a:r>
              <a:rPr lang="en-CA" sz="1500" dirty="0"/>
              <a:t>Rewrite something</a:t>
            </a:r>
          </a:p>
          <a:p>
            <a:endParaRPr lang="en-CA" dirty="0"/>
          </a:p>
        </p:txBody>
      </p:sp>
      <p:sp>
        <p:nvSpPr>
          <p:cNvPr id="5" name="Content Placeholder 2"/>
          <p:cNvSpPr txBox="1">
            <a:spLocks/>
          </p:cNvSpPr>
          <p:nvPr/>
        </p:nvSpPr>
        <p:spPr>
          <a:xfrm>
            <a:off x="8618198" y="2211614"/>
            <a:ext cx="2959846" cy="4254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sz="1500" dirty="0"/>
          </a:p>
          <a:p>
            <a:r>
              <a:rPr lang="en-CA" sz="1700" b="1" dirty="0"/>
              <a:t>Prepare </a:t>
            </a:r>
          </a:p>
          <a:p>
            <a:pPr lvl="1"/>
            <a:r>
              <a:rPr lang="en-CA" sz="1500" dirty="0"/>
              <a:t>To present your ideas</a:t>
            </a:r>
          </a:p>
          <a:p>
            <a:pPr lvl="1"/>
            <a:r>
              <a:rPr lang="en-CA" sz="1500" dirty="0"/>
              <a:t>To debate</a:t>
            </a:r>
          </a:p>
          <a:p>
            <a:pPr lvl="1"/>
            <a:r>
              <a:rPr lang="en-CA" sz="1500" dirty="0"/>
              <a:t>To teach a lesson</a:t>
            </a:r>
          </a:p>
          <a:p>
            <a:pPr lvl="1"/>
            <a:endParaRPr lang="en-CA" sz="1500" dirty="0"/>
          </a:p>
          <a:p>
            <a:pPr lvl="1"/>
            <a:endParaRPr lang="en-CA" dirty="0"/>
          </a:p>
          <a:p>
            <a:pPr lvl="1"/>
            <a:endParaRPr lang="en-CA" dirty="0"/>
          </a:p>
          <a:p>
            <a:endParaRPr lang="en-CA" dirty="0"/>
          </a:p>
        </p:txBody>
      </p:sp>
    </p:spTree>
    <p:extLst>
      <p:ext uri="{BB962C8B-B14F-4D97-AF65-F5344CB8AC3E}">
        <p14:creationId xmlns:p14="http://schemas.microsoft.com/office/powerpoint/2010/main" val="29510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8678116" y="2218605"/>
            <a:ext cx="2750295" cy="3416300"/>
          </a:xfrm>
        </p:spPr>
        <p:txBody>
          <a:bodyPr>
            <a:normAutofit/>
          </a:bodyPr>
          <a:lstStyle/>
          <a:p>
            <a:pPr marL="0" indent="0">
              <a:buNone/>
            </a:pPr>
            <a:endParaRPr lang="en-CA" dirty="0"/>
          </a:p>
          <a:p>
            <a:r>
              <a:rPr lang="en-CA" dirty="0"/>
              <a:t>Food</a:t>
            </a:r>
          </a:p>
          <a:p>
            <a:r>
              <a:rPr lang="en-CA" dirty="0"/>
              <a:t>Travel</a:t>
            </a:r>
          </a:p>
          <a:p>
            <a:r>
              <a:rPr lang="en-CA" dirty="0"/>
              <a:t>Health &amp; Beauty</a:t>
            </a:r>
          </a:p>
          <a:p>
            <a:r>
              <a:rPr lang="en-CA" dirty="0"/>
              <a:t>Other?</a:t>
            </a:r>
          </a:p>
        </p:txBody>
      </p:sp>
      <p:sp>
        <p:nvSpPr>
          <p:cNvPr id="5" name="TextBox 4"/>
          <p:cNvSpPr txBox="1"/>
          <p:nvPr/>
        </p:nvSpPr>
        <p:spPr>
          <a:xfrm>
            <a:off x="8678116" y="5622205"/>
            <a:ext cx="3370217" cy="1015663"/>
          </a:xfrm>
          <a:prstGeom prst="rect">
            <a:avLst/>
          </a:prstGeom>
          <a:noFill/>
          <a:ln>
            <a:solidFill>
              <a:srgbClr val="92D050"/>
            </a:solidFill>
          </a:ln>
        </p:spPr>
        <p:txBody>
          <a:bodyPr wrap="square" rtlCol="0">
            <a:spAutoFit/>
          </a:bodyPr>
          <a:lstStyle/>
          <a:p>
            <a:r>
              <a:rPr lang="en-CA" sz="1500" dirty="0"/>
              <a:t>TIP: </a:t>
            </a:r>
          </a:p>
          <a:p>
            <a:r>
              <a:rPr lang="en-CA" sz="1500" dirty="0"/>
              <a:t>Think about issues in your school, community, current events, student’s lives and interests. </a:t>
            </a:r>
          </a:p>
        </p:txBody>
      </p:sp>
      <p:sp>
        <p:nvSpPr>
          <p:cNvPr id="6" name="Content Placeholder 2">
            <a:extLst>
              <a:ext uri="{FF2B5EF4-FFF2-40B4-BE49-F238E27FC236}">
                <a16:creationId xmlns:a16="http://schemas.microsoft.com/office/drawing/2014/main" id="{5AEA51E8-4367-4830-BAAE-85AF3C0A1CC4}"/>
              </a:ext>
            </a:extLst>
          </p:cNvPr>
          <p:cNvSpPr txBox="1">
            <a:spLocks/>
          </p:cNvSpPr>
          <p:nvPr/>
        </p:nvSpPr>
        <p:spPr>
          <a:xfrm>
            <a:off x="1352550" y="2451100"/>
            <a:ext cx="5257799" cy="39687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What is a problem or issue related to the topic that is relevant and relatable to my students?</a:t>
            </a:r>
          </a:p>
          <a:p>
            <a:endParaRPr lang="en-US" dirty="0"/>
          </a:p>
          <a:p>
            <a:r>
              <a:rPr lang="en-US" dirty="0"/>
              <a:t>What kind of project can students do to address the problem?</a:t>
            </a:r>
          </a:p>
          <a:p>
            <a:endParaRPr lang="en-US" dirty="0"/>
          </a:p>
          <a:p>
            <a:r>
              <a:rPr lang="en-US" dirty="0"/>
              <a:t>How will they present it?</a:t>
            </a:r>
          </a:p>
          <a:p>
            <a:endParaRPr lang="en-US" dirty="0"/>
          </a:p>
          <a:p>
            <a:r>
              <a:rPr lang="en-US" dirty="0"/>
              <a:t>How will it be assessed?</a:t>
            </a:r>
          </a:p>
        </p:txBody>
      </p:sp>
    </p:spTree>
    <p:extLst>
      <p:ext uri="{BB962C8B-B14F-4D97-AF65-F5344CB8AC3E}">
        <p14:creationId xmlns:p14="http://schemas.microsoft.com/office/powerpoint/2010/main" val="286217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will it be presented?</a:t>
            </a:r>
          </a:p>
        </p:txBody>
      </p:sp>
      <p:sp>
        <p:nvSpPr>
          <p:cNvPr id="3" name="Content Placeholder 2"/>
          <p:cNvSpPr>
            <a:spLocks noGrp="1"/>
          </p:cNvSpPr>
          <p:nvPr>
            <p:ph idx="1"/>
          </p:nvPr>
        </p:nvSpPr>
        <p:spPr/>
        <p:txBody>
          <a:bodyPr>
            <a:normAutofit fontScale="85000" lnSpcReduction="20000"/>
          </a:bodyPr>
          <a:lstStyle/>
          <a:p>
            <a:r>
              <a:rPr lang="en-CA" dirty="0"/>
              <a:t>As a presentation in front of the class</a:t>
            </a:r>
          </a:p>
          <a:p>
            <a:r>
              <a:rPr lang="en-CA" dirty="0"/>
              <a:t>A performance </a:t>
            </a:r>
          </a:p>
          <a:p>
            <a:r>
              <a:rPr lang="en-CA" dirty="0"/>
              <a:t>As a video</a:t>
            </a:r>
          </a:p>
          <a:p>
            <a:r>
              <a:rPr lang="en-CA" dirty="0"/>
              <a:t>Group to group</a:t>
            </a:r>
          </a:p>
          <a:p>
            <a:r>
              <a:rPr lang="en-CA" dirty="0"/>
              <a:t>Roundtable</a:t>
            </a:r>
          </a:p>
          <a:p>
            <a:r>
              <a:rPr lang="en-CA" dirty="0"/>
              <a:t>Panel</a:t>
            </a:r>
          </a:p>
          <a:p>
            <a:r>
              <a:rPr lang="en-CA" dirty="0"/>
              <a:t>Jigsaw</a:t>
            </a:r>
          </a:p>
          <a:p>
            <a:r>
              <a:rPr lang="en-CA" dirty="0"/>
              <a:t>Gallery walk</a:t>
            </a:r>
          </a:p>
          <a:p>
            <a:r>
              <a:rPr lang="en-CA" dirty="0"/>
              <a:t>Rotation fair (my favorite)</a:t>
            </a:r>
          </a:p>
          <a:p>
            <a:endParaRPr lang="en-CA" dirty="0"/>
          </a:p>
          <a:p>
            <a:pPr marL="0" indent="0">
              <a:buNone/>
            </a:pPr>
            <a:r>
              <a:rPr lang="en-CA" dirty="0"/>
              <a:t>TIP:(graphic organizer for audience)</a:t>
            </a:r>
          </a:p>
          <a:p>
            <a:pPr marL="0" indent="0">
              <a:buNone/>
            </a:pPr>
            <a:endParaRPr lang="en-CA" dirty="0"/>
          </a:p>
        </p:txBody>
      </p:sp>
    </p:spTree>
    <p:extLst>
      <p:ext uri="{BB962C8B-B14F-4D97-AF65-F5344CB8AC3E}">
        <p14:creationId xmlns:p14="http://schemas.microsoft.com/office/powerpoint/2010/main" val="3719968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Project </a:t>
            </a:r>
          </a:p>
        </p:txBody>
      </p:sp>
      <p:sp>
        <p:nvSpPr>
          <p:cNvPr id="5" name="Subtitle 4"/>
          <p:cNvSpPr>
            <a:spLocks noGrp="1"/>
          </p:cNvSpPr>
          <p:nvPr>
            <p:ph type="subTitle" idx="1"/>
          </p:nvPr>
        </p:nvSpPr>
        <p:spPr/>
        <p:txBody>
          <a:bodyPr/>
          <a:lstStyle/>
          <a:p>
            <a:r>
              <a:rPr lang="en-US" dirty="0"/>
              <a:t>Designing projects for your classrooms</a:t>
            </a:r>
          </a:p>
        </p:txBody>
      </p:sp>
    </p:spTree>
    <p:extLst>
      <p:ext uri="{BB962C8B-B14F-4D97-AF65-F5344CB8AC3E}">
        <p14:creationId xmlns:p14="http://schemas.microsoft.com/office/powerpoint/2010/main" val="3382275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PBL Design Project</a:t>
            </a:r>
          </a:p>
        </p:txBody>
      </p:sp>
      <p:sp>
        <p:nvSpPr>
          <p:cNvPr id="3" name="Content Placeholder 2"/>
          <p:cNvSpPr>
            <a:spLocks noGrp="1"/>
          </p:cNvSpPr>
          <p:nvPr>
            <p:ph idx="1"/>
          </p:nvPr>
        </p:nvSpPr>
        <p:spPr>
          <a:xfrm>
            <a:off x="469155" y="2726593"/>
            <a:ext cx="6371260" cy="3416300"/>
          </a:xfrm>
        </p:spPr>
        <p:txBody>
          <a:bodyPr>
            <a:normAutofit/>
          </a:bodyPr>
          <a:lstStyle/>
          <a:p>
            <a:r>
              <a:rPr lang="en-US" dirty="0"/>
              <a:t>Turn your previous lessons into a PBL lesson.</a:t>
            </a:r>
          </a:p>
          <a:p>
            <a:endParaRPr lang="en-US" dirty="0"/>
          </a:p>
          <a:p>
            <a:pPr lvl="1"/>
            <a:r>
              <a:rPr lang="en-US" dirty="0"/>
              <a:t>What is a problem or issue related to the topic that is relevant and relatable to my students?</a:t>
            </a:r>
          </a:p>
          <a:p>
            <a:pPr lvl="1"/>
            <a:r>
              <a:rPr lang="en-US" dirty="0"/>
              <a:t>What kind of project can students do to address the problem?</a:t>
            </a:r>
          </a:p>
          <a:p>
            <a:pPr lvl="1"/>
            <a:r>
              <a:rPr lang="en-US" dirty="0"/>
              <a:t>How will they present it?</a:t>
            </a:r>
          </a:p>
          <a:p>
            <a:pPr lvl="1"/>
            <a:r>
              <a:rPr lang="en-US" dirty="0"/>
              <a:t>How will it be assessed?</a:t>
            </a:r>
          </a:p>
          <a:p>
            <a:pPr lvl="1"/>
            <a:endParaRPr lang="en-CA" dirty="0"/>
          </a:p>
          <a:p>
            <a:endParaRPr lang="en-US" dirty="0"/>
          </a:p>
          <a:p>
            <a:endParaRPr lang="en-US" dirty="0"/>
          </a:p>
        </p:txBody>
      </p:sp>
    </p:spTree>
    <p:extLst>
      <p:ext uri="{BB962C8B-B14F-4D97-AF65-F5344CB8AC3E}">
        <p14:creationId xmlns:p14="http://schemas.microsoft.com/office/powerpoint/2010/main" val="1780662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D446F-0E28-718A-78C3-57D347908A43}"/>
              </a:ext>
            </a:extLst>
          </p:cNvPr>
          <p:cNvSpPr>
            <a:spLocks noGrp="1"/>
          </p:cNvSpPr>
          <p:nvPr>
            <p:ph type="ctrTitle"/>
          </p:nvPr>
        </p:nvSpPr>
        <p:spPr/>
        <p:txBody>
          <a:bodyPr/>
          <a:lstStyle/>
          <a:p>
            <a:r>
              <a:rPr lang="en-US" dirty="0"/>
              <a:t>Importance of Feedback</a:t>
            </a:r>
          </a:p>
        </p:txBody>
      </p:sp>
      <p:sp>
        <p:nvSpPr>
          <p:cNvPr id="5" name="Subtitle 4">
            <a:extLst>
              <a:ext uri="{FF2B5EF4-FFF2-40B4-BE49-F238E27FC236}">
                <a16:creationId xmlns:a16="http://schemas.microsoft.com/office/drawing/2014/main" id="{15DC796A-8938-988B-E167-8EA045F666F5}"/>
              </a:ext>
            </a:extLst>
          </p:cNvPr>
          <p:cNvSpPr>
            <a:spLocks noGrp="1"/>
          </p:cNvSpPr>
          <p:nvPr>
            <p:ph type="subTitle" idx="1"/>
          </p:nvPr>
        </p:nvSpPr>
        <p:spPr/>
        <p:txBody>
          <a:bodyPr/>
          <a:lstStyle/>
          <a:p>
            <a:r>
              <a:rPr lang="en-US" dirty="0"/>
              <a:t>Providing time for feedback and revision</a:t>
            </a:r>
          </a:p>
        </p:txBody>
      </p:sp>
    </p:spTree>
    <p:extLst>
      <p:ext uri="{BB962C8B-B14F-4D97-AF65-F5344CB8AC3E}">
        <p14:creationId xmlns:p14="http://schemas.microsoft.com/office/powerpoint/2010/main" val="92734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Austin’s Butterfly</a:t>
            </a:r>
          </a:p>
        </p:txBody>
      </p:sp>
      <p:sp>
        <p:nvSpPr>
          <p:cNvPr id="3" name="Content Placeholder 2"/>
          <p:cNvSpPr>
            <a:spLocks noGrp="1"/>
          </p:cNvSpPr>
          <p:nvPr>
            <p:ph idx="1"/>
          </p:nvPr>
        </p:nvSpPr>
        <p:spPr/>
        <p:txBody>
          <a:bodyPr/>
          <a:lstStyle/>
          <a:p>
            <a:endParaRPr lang="en-CA"/>
          </a:p>
        </p:txBody>
      </p:sp>
      <p:pic>
        <p:nvPicPr>
          <p:cNvPr id="1026" name="Picture 2" descr="http://hearttutoring.org/bw/wp-content/uploads/2015/03/Austins-Butterfly.jpg">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5" r="3672" b="4488"/>
          <a:stretch/>
        </p:blipFill>
        <p:spPr bwMode="auto">
          <a:xfrm>
            <a:off x="2429690" y="2504552"/>
            <a:ext cx="6466115" cy="361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8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WARNING</a:t>
            </a:r>
          </a:p>
        </p:txBody>
      </p:sp>
      <p:sp>
        <p:nvSpPr>
          <p:cNvPr id="3" name="Content Placeholder 2"/>
          <p:cNvSpPr>
            <a:spLocks noGrp="1"/>
          </p:cNvSpPr>
          <p:nvPr>
            <p:ph idx="1"/>
          </p:nvPr>
        </p:nvSpPr>
        <p:spPr>
          <a:xfrm>
            <a:off x="534101" y="2981390"/>
            <a:ext cx="5185687" cy="3416300"/>
          </a:xfrm>
        </p:spPr>
        <p:txBody>
          <a:bodyPr/>
          <a:lstStyle/>
          <a:p>
            <a:r>
              <a:rPr lang="en-CA" dirty="0"/>
              <a:t>Projects and PBL are not always the same.</a:t>
            </a:r>
          </a:p>
          <a:p>
            <a:endParaRPr lang="en-CA" dirty="0"/>
          </a:p>
          <a:p>
            <a:pPr marL="457200" lvl="1" indent="0">
              <a:buNone/>
            </a:pPr>
            <a:endParaRPr lang="en-CA" dirty="0"/>
          </a:p>
          <a:p>
            <a:r>
              <a:rPr lang="en-CA" dirty="0"/>
              <a:t>PBL follows specific principles and has specific guidelines. </a:t>
            </a:r>
          </a:p>
        </p:txBody>
      </p:sp>
      <p:pic>
        <p:nvPicPr>
          <p:cNvPr id="6148" name="Picture 4" descr="http://www.michaelshouse.com/wp-content/uploads/2010/10/alcoholism-warning-sig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360" y="635550"/>
            <a:ext cx="1637363" cy="1364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ction="ppaction://hlinkfile"/>
          </p:cNvPr>
          <p:cNvPicPr>
            <a:picLocks noChangeAspect="1"/>
          </p:cNvPicPr>
          <p:nvPr/>
        </p:nvPicPr>
        <p:blipFill>
          <a:blip r:embed="rId4"/>
          <a:stretch>
            <a:fillRect/>
          </a:stretch>
        </p:blipFill>
        <p:spPr>
          <a:xfrm>
            <a:off x="6609271" y="2603500"/>
            <a:ext cx="5185687" cy="3882872"/>
          </a:xfrm>
          <a:prstGeom prst="rect">
            <a:avLst/>
          </a:prstGeom>
        </p:spPr>
      </p:pic>
    </p:spTree>
    <p:extLst>
      <p:ext uri="{BB962C8B-B14F-4D97-AF65-F5344CB8AC3E}">
        <p14:creationId xmlns:p14="http://schemas.microsoft.com/office/powerpoint/2010/main" val="286651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Revisions </a:t>
            </a:r>
          </a:p>
        </p:txBody>
      </p:sp>
      <p:sp>
        <p:nvSpPr>
          <p:cNvPr id="3" name="Content Placeholder 2"/>
          <p:cNvSpPr>
            <a:spLocks noGrp="1"/>
          </p:cNvSpPr>
          <p:nvPr>
            <p:ph idx="1"/>
          </p:nvPr>
        </p:nvSpPr>
        <p:spPr/>
        <p:txBody>
          <a:bodyPr/>
          <a:lstStyle/>
          <a:p>
            <a:r>
              <a:rPr lang="en-CA" dirty="0"/>
              <a:t>Reflecting on your project</a:t>
            </a:r>
          </a:p>
          <a:p>
            <a:r>
              <a:rPr lang="en-CA" dirty="0"/>
              <a:t>Redrafting your original design</a:t>
            </a:r>
          </a:p>
          <a:p>
            <a:r>
              <a:rPr lang="en-CA" dirty="0"/>
              <a:t>Refining your project</a:t>
            </a:r>
          </a:p>
          <a:p>
            <a:endParaRPr lang="en-CA" dirty="0"/>
          </a:p>
          <a:p>
            <a:r>
              <a:rPr lang="en-US" dirty="0"/>
              <a:t>Building Excellence in Student Work (Austin’s Butterfly)</a:t>
            </a:r>
            <a:endParaRPr lang="en-CA" dirty="0"/>
          </a:p>
        </p:txBody>
      </p:sp>
    </p:spTree>
    <p:extLst>
      <p:ext uri="{BB962C8B-B14F-4D97-AF65-F5344CB8AC3E}">
        <p14:creationId xmlns:p14="http://schemas.microsoft.com/office/powerpoint/2010/main" val="1013982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B756-27D7-F577-C56C-13076C2D84D5}"/>
              </a:ext>
            </a:extLst>
          </p:cNvPr>
          <p:cNvSpPr>
            <a:spLocks noGrp="1"/>
          </p:cNvSpPr>
          <p:nvPr>
            <p:ph type="title"/>
          </p:nvPr>
        </p:nvSpPr>
        <p:spPr/>
        <p:txBody>
          <a:bodyPr/>
          <a:lstStyle/>
          <a:p>
            <a:r>
              <a:rPr lang="en-US" dirty="0"/>
              <a:t>Application Task</a:t>
            </a:r>
          </a:p>
        </p:txBody>
      </p:sp>
      <p:sp>
        <p:nvSpPr>
          <p:cNvPr id="3" name="Content Placeholder 2">
            <a:extLst>
              <a:ext uri="{FF2B5EF4-FFF2-40B4-BE49-F238E27FC236}">
                <a16:creationId xmlns:a16="http://schemas.microsoft.com/office/drawing/2014/main" id="{7791BE75-BC2D-4E34-7D08-039ABC5DD24B}"/>
              </a:ext>
            </a:extLst>
          </p:cNvPr>
          <p:cNvSpPr>
            <a:spLocks noGrp="1"/>
          </p:cNvSpPr>
          <p:nvPr>
            <p:ph idx="1"/>
          </p:nvPr>
        </p:nvSpPr>
        <p:spPr/>
        <p:txBody>
          <a:bodyPr/>
          <a:lstStyle/>
          <a:p>
            <a:r>
              <a:rPr lang="en-US" dirty="0"/>
              <a:t>Design a PBL style </a:t>
            </a:r>
            <a:r>
              <a:rPr lang="en-US"/>
              <a:t>CLIL lesson</a:t>
            </a:r>
          </a:p>
        </p:txBody>
      </p:sp>
    </p:spTree>
    <p:extLst>
      <p:ext uri="{BB962C8B-B14F-4D97-AF65-F5344CB8AC3E}">
        <p14:creationId xmlns:p14="http://schemas.microsoft.com/office/powerpoint/2010/main" val="305951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Useful Websites</a:t>
            </a:r>
          </a:p>
        </p:txBody>
      </p:sp>
      <p:sp>
        <p:nvSpPr>
          <p:cNvPr id="3" name="Content Placeholder 2"/>
          <p:cNvSpPr>
            <a:spLocks noGrp="1"/>
          </p:cNvSpPr>
          <p:nvPr>
            <p:ph idx="1"/>
          </p:nvPr>
        </p:nvSpPr>
        <p:spPr/>
        <p:txBody>
          <a:bodyPr/>
          <a:lstStyle/>
          <a:p>
            <a:r>
              <a:rPr lang="en-CA" dirty="0">
                <a:solidFill>
                  <a:schemeClr val="accent4"/>
                </a:solidFill>
                <a:hlinkClick r:id="rId2">
                  <a:extLst>
                    <a:ext uri="{A12FA001-AC4F-418D-AE19-62706E023703}">
                      <ahyp:hlinkClr xmlns:ahyp="http://schemas.microsoft.com/office/drawing/2018/hyperlinkcolor" val="tx"/>
                    </a:ext>
                  </a:extLst>
                </a:hlinkClick>
              </a:rPr>
              <a:t>www.bie.org</a:t>
            </a:r>
            <a:endParaRPr lang="en-CA" dirty="0">
              <a:solidFill>
                <a:schemeClr val="accent4"/>
              </a:solidFill>
            </a:endParaRPr>
          </a:p>
          <a:p>
            <a:r>
              <a:rPr lang="en-CA" dirty="0">
                <a:solidFill>
                  <a:schemeClr val="accent4"/>
                </a:solidFill>
                <a:hlinkClick r:id="rId3">
                  <a:extLst>
                    <a:ext uri="{A12FA001-AC4F-418D-AE19-62706E023703}">
                      <ahyp:hlinkClr xmlns:ahyp="http://schemas.microsoft.com/office/drawing/2018/hyperlinkcolor" val="tx"/>
                    </a:ext>
                  </a:extLst>
                </a:hlinkClick>
              </a:rPr>
              <a:t>http://www.leadingpbl.org/w/page/24328306/PBL%20Gallery</a:t>
            </a:r>
            <a:endParaRPr lang="en-CA" dirty="0">
              <a:solidFill>
                <a:schemeClr val="accent4"/>
              </a:solidFill>
            </a:endParaRPr>
          </a:p>
          <a:p>
            <a:r>
              <a:rPr lang="en-CA" dirty="0">
                <a:solidFill>
                  <a:schemeClr val="accent4"/>
                </a:solidFill>
                <a:hlinkClick r:id="rId4">
                  <a:extLst>
                    <a:ext uri="{A12FA001-AC4F-418D-AE19-62706E023703}">
                      <ahyp:hlinkClr xmlns:ahyp="http://schemas.microsoft.com/office/drawing/2018/hyperlinkcolor" val="tx"/>
                    </a:ext>
                  </a:extLst>
                </a:hlinkClick>
              </a:rPr>
              <a:t>https://21centuryedtech.wordpress.com/2013/09/15/the-pbl-super-highway-over-45-links-to-great-project-based-learning/</a:t>
            </a:r>
            <a:endParaRPr lang="en-CA" dirty="0">
              <a:solidFill>
                <a:schemeClr val="accent4"/>
              </a:solidFill>
            </a:endParaRPr>
          </a:p>
          <a:p>
            <a:r>
              <a:rPr lang="en-CA" dirty="0">
                <a:solidFill>
                  <a:schemeClr val="accent4"/>
                </a:solidFill>
                <a:hlinkClick r:id="rId5">
                  <a:extLst>
                    <a:ext uri="{A12FA001-AC4F-418D-AE19-62706E023703}">
                      <ahyp:hlinkClr xmlns:ahyp="http://schemas.microsoft.com/office/drawing/2018/hyperlinkcolor" val="tx"/>
                    </a:ext>
                  </a:extLst>
                </a:hlinkClick>
              </a:rPr>
              <a:t>http://www.elltoolbox.com/pbl.html</a:t>
            </a:r>
            <a:endParaRPr lang="en-CA" dirty="0">
              <a:solidFill>
                <a:schemeClr val="accent4"/>
              </a:solidFill>
            </a:endParaRPr>
          </a:p>
          <a:p>
            <a:r>
              <a:rPr lang="en-CA" dirty="0">
                <a:solidFill>
                  <a:schemeClr val="accent4"/>
                </a:solidFill>
                <a:hlinkClick r:id="rId6">
                  <a:extLst>
                    <a:ext uri="{A12FA001-AC4F-418D-AE19-62706E023703}">
                      <ahyp:hlinkClr xmlns:ahyp="http://schemas.microsoft.com/office/drawing/2018/hyperlinkcolor" val="tx"/>
                    </a:ext>
                  </a:extLst>
                </a:hlinkClick>
              </a:rPr>
              <a:t>http://www.mrsoshouse.com/pbl/pblin.html</a:t>
            </a:r>
            <a:endParaRPr lang="en-CA" dirty="0">
              <a:solidFill>
                <a:schemeClr val="accent4"/>
              </a:solidFill>
            </a:endParaRPr>
          </a:p>
          <a:p>
            <a:endParaRPr lang="en-CA" dirty="0"/>
          </a:p>
          <a:p>
            <a:endParaRPr lang="en-CA" dirty="0"/>
          </a:p>
        </p:txBody>
      </p:sp>
    </p:spTree>
    <p:extLst>
      <p:ext uri="{BB962C8B-B14F-4D97-AF65-F5344CB8AC3E}">
        <p14:creationId xmlns:p14="http://schemas.microsoft.com/office/powerpoint/2010/main" val="261454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Skills</a:t>
            </a:r>
          </a:p>
        </p:txBody>
      </p:sp>
      <p:sp>
        <p:nvSpPr>
          <p:cNvPr id="3" name="Content Placeholder 2"/>
          <p:cNvSpPr>
            <a:spLocks noGrp="1"/>
          </p:cNvSpPr>
          <p:nvPr>
            <p:ph idx="1"/>
          </p:nvPr>
        </p:nvSpPr>
        <p:spPr>
          <a:xfrm>
            <a:off x="1154953" y="3096986"/>
            <a:ext cx="8761412" cy="557711"/>
          </a:xfrm>
        </p:spPr>
        <p:txBody>
          <a:bodyPr>
            <a:normAutofit fontScale="92500" lnSpcReduction="20000"/>
          </a:bodyPr>
          <a:lstStyle/>
          <a:p>
            <a:r>
              <a:rPr lang="en-CA" dirty="0"/>
              <a:t>In your opinions, what skills do you think are important to succeed in our world today?</a:t>
            </a:r>
          </a:p>
        </p:txBody>
      </p:sp>
      <p:pic>
        <p:nvPicPr>
          <p:cNvPr id="7170" name="Picture 2" descr="https://d13yacurqjgara.cloudfront.net/users/31675/screenshots/1856948/21st-century-ski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28" y="3668325"/>
            <a:ext cx="3740603" cy="280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1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3E63-F169-460C-BE0C-33D348FE13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87D337-6C79-401C-946A-6209A282AF5F}"/>
              </a:ext>
            </a:extLst>
          </p:cNvPr>
          <p:cNvSpPr>
            <a:spLocks noGrp="1"/>
          </p:cNvSpPr>
          <p:nvPr>
            <p:ph idx="1"/>
          </p:nvPr>
        </p:nvSpPr>
        <p:spPr/>
        <p:txBody>
          <a:bodyPr/>
          <a:lstStyle/>
          <a:p>
            <a:endParaRPr lang="en-US"/>
          </a:p>
        </p:txBody>
      </p:sp>
      <p:pic>
        <p:nvPicPr>
          <p:cNvPr id="2050" name="Picture 2" descr="Image result for 21st century skills 4 cs">
            <a:extLst>
              <a:ext uri="{FF2B5EF4-FFF2-40B4-BE49-F238E27FC236}">
                <a16:creationId xmlns:a16="http://schemas.microsoft.com/office/drawing/2014/main" id="{D7E6510C-A295-4DDC-908F-52CC669DA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21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CC90452-2949-4027-8DE5-2BB654CF24DA}"/>
              </a:ext>
            </a:extLst>
          </p:cNvPr>
          <p:cNvSpPr/>
          <p:nvPr/>
        </p:nvSpPr>
        <p:spPr>
          <a:xfrm>
            <a:off x="0" y="1472339"/>
            <a:ext cx="12321153" cy="4184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7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Skills </a:t>
            </a:r>
          </a:p>
        </p:txBody>
      </p:sp>
      <p:sp>
        <p:nvSpPr>
          <p:cNvPr id="3" name="Content Placeholder 2"/>
          <p:cNvSpPr>
            <a:spLocks noGrp="1"/>
          </p:cNvSpPr>
          <p:nvPr>
            <p:ph idx="1"/>
          </p:nvPr>
        </p:nvSpPr>
        <p:spPr>
          <a:xfrm>
            <a:off x="718019" y="2362503"/>
            <a:ext cx="9990085" cy="3697423"/>
          </a:xfrm>
        </p:spPr>
        <p:txBody>
          <a:bodyPr>
            <a:normAutofit fontScale="85000" lnSpcReduction="20000"/>
          </a:bodyPr>
          <a:lstStyle/>
          <a:p>
            <a:r>
              <a:rPr lang="en-CA" dirty="0"/>
              <a:t>Critical thinking</a:t>
            </a:r>
          </a:p>
          <a:p>
            <a:r>
              <a:rPr lang="en-CA" dirty="0"/>
              <a:t>Creativity</a:t>
            </a:r>
          </a:p>
          <a:p>
            <a:r>
              <a:rPr lang="en-CA" dirty="0"/>
              <a:t>Collaboration</a:t>
            </a:r>
          </a:p>
          <a:p>
            <a:r>
              <a:rPr lang="en-CA" dirty="0"/>
              <a:t>Communication</a:t>
            </a:r>
          </a:p>
          <a:p>
            <a:r>
              <a:rPr lang="en-CA" dirty="0"/>
              <a:t>Information literacy</a:t>
            </a:r>
          </a:p>
          <a:p>
            <a:r>
              <a:rPr lang="en-CA" dirty="0"/>
              <a:t>Media literacy</a:t>
            </a:r>
          </a:p>
          <a:p>
            <a:r>
              <a:rPr lang="en-CA" dirty="0"/>
              <a:t>Technology literacy</a:t>
            </a:r>
          </a:p>
          <a:p>
            <a:r>
              <a:rPr lang="en-CA" dirty="0"/>
              <a:t>Flexibility</a:t>
            </a:r>
          </a:p>
          <a:p>
            <a:r>
              <a:rPr lang="en-CA" dirty="0"/>
              <a:t>Leadership</a:t>
            </a:r>
          </a:p>
          <a:p>
            <a:r>
              <a:rPr lang="en-CA" dirty="0"/>
              <a:t>Initiative</a:t>
            </a:r>
          </a:p>
          <a:p>
            <a:r>
              <a:rPr lang="en-CA" dirty="0"/>
              <a:t>Productivity</a:t>
            </a:r>
          </a:p>
          <a:p>
            <a:r>
              <a:rPr lang="en-CA" dirty="0"/>
              <a:t>Social skills</a:t>
            </a:r>
          </a:p>
          <a:p>
            <a:pPr lvl="0"/>
            <a:endParaRPr lang="en-CA" dirty="0"/>
          </a:p>
        </p:txBody>
      </p:sp>
      <p:sp>
        <p:nvSpPr>
          <p:cNvPr id="4" name="Rectangle 3">
            <a:extLst>
              <a:ext uri="{FF2B5EF4-FFF2-40B4-BE49-F238E27FC236}">
                <a16:creationId xmlns:a16="http://schemas.microsoft.com/office/drawing/2014/main" id="{478E9C59-B4E3-4B7A-BD84-4268C81EB980}"/>
              </a:ext>
            </a:extLst>
          </p:cNvPr>
          <p:cNvSpPr/>
          <p:nvPr/>
        </p:nvSpPr>
        <p:spPr>
          <a:xfrm>
            <a:off x="1888959" y="6372465"/>
            <a:ext cx="9123947" cy="369332"/>
          </a:xfrm>
          <a:prstGeom prst="rect">
            <a:avLst/>
          </a:prstGeom>
        </p:spPr>
        <p:txBody>
          <a:bodyPr wrap="square">
            <a:spAutoFit/>
          </a:bodyPr>
          <a:lstStyle/>
          <a:p>
            <a:r>
              <a:rPr lang="en-CA" dirty="0">
                <a:hlinkClick r:id="rId2"/>
              </a:rPr>
              <a:t>https://www.aeseducation.com/career-readiness/what-are-21st-century-skills</a:t>
            </a:r>
            <a:endParaRPr lang="en-CA" dirty="0"/>
          </a:p>
        </p:txBody>
      </p:sp>
    </p:spTree>
    <p:extLst>
      <p:ext uri="{BB962C8B-B14F-4D97-AF65-F5344CB8AC3E}">
        <p14:creationId xmlns:p14="http://schemas.microsoft.com/office/powerpoint/2010/main" val="149386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4D2B1E-C7D5-42E6-A33E-5E9D718BDA92}"/>
              </a:ext>
            </a:extLst>
          </p:cNvPr>
          <p:cNvSpPr>
            <a:spLocks noGrp="1"/>
          </p:cNvSpPr>
          <p:nvPr>
            <p:ph type="ctrTitle"/>
          </p:nvPr>
        </p:nvSpPr>
        <p:spPr/>
        <p:txBody>
          <a:bodyPr/>
          <a:lstStyle/>
          <a:p>
            <a:r>
              <a:rPr lang="en-CA" dirty="0"/>
              <a:t>Project Based Learning</a:t>
            </a:r>
          </a:p>
        </p:txBody>
      </p:sp>
      <p:sp>
        <p:nvSpPr>
          <p:cNvPr id="6" name="Subtitle 5">
            <a:extLst>
              <a:ext uri="{FF2B5EF4-FFF2-40B4-BE49-F238E27FC236}">
                <a16:creationId xmlns:a16="http://schemas.microsoft.com/office/drawing/2014/main" id="{3E6E725A-35F6-4FAE-B90E-C1944347510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43037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Original PBL Flow</a:t>
            </a:r>
          </a:p>
        </p:txBody>
      </p:sp>
      <p:sp>
        <p:nvSpPr>
          <p:cNvPr id="3" name="Content Placeholder 2"/>
          <p:cNvSpPr>
            <a:spLocks noGrp="1"/>
          </p:cNvSpPr>
          <p:nvPr>
            <p:ph idx="1"/>
          </p:nvPr>
        </p:nvSpPr>
        <p:spPr/>
        <p:txBody>
          <a:bodyPr>
            <a:normAutofit fontScale="92500"/>
          </a:bodyPr>
          <a:lstStyle/>
          <a:p>
            <a:r>
              <a:rPr lang="en-CA" dirty="0"/>
              <a:t>1) Entry event ( Reading, Video, Story, Discussion, Pictures, etc.)</a:t>
            </a:r>
          </a:p>
          <a:p>
            <a:r>
              <a:rPr lang="en-CA" dirty="0"/>
              <a:t>2) Teacher gives students a driving question (Kind of like a research question)</a:t>
            </a:r>
          </a:p>
          <a:p>
            <a:r>
              <a:rPr lang="en-CA" dirty="0"/>
              <a:t>3) The students take time discussing the driving question and thinking about a project they can do</a:t>
            </a:r>
          </a:p>
          <a:p>
            <a:r>
              <a:rPr lang="en-CA" dirty="0"/>
              <a:t>4) Each group chooses their own project</a:t>
            </a:r>
          </a:p>
          <a:p>
            <a:r>
              <a:rPr lang="en-CA" dirty="0"/>
              <a:t>5) Students work on the project in groups</a:t>
            </a:r>
          </a:p>
          <a:p>
            <a:r>
              <a:rPr lang="en-CA" dirty="0"/>
              <a:t>6) Students present their project</a:t>
            </a:r>
          </a:p>
          <a:p>
            <a:r>
              <a:rPr lang="en-CA" dirty="0"/>
              <a:t>7) Students get feedback</a:t>
            </a:r>
          </a:p>
          <a:p>
            <a:r>
              <a:rPr lang="en-CA" dirty="0"/>
              <a:t>8) Students present again</a:t>
            </a:r>
          </a:p>
        </p:txBody>
      </p:sp>
    </p:spTree>
    <p:extLst>
      <p:ext uri="{BB962C8B-B14F-4D97-AF65-F5344CB8AC3E}">
        <p14:creationId xmlns:p14="http://schemas.microsoft.com/office/powerpoint/2010/main" val="84019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PBL Story</a:t>
            </a:r>
          </a:p>
        </p:txBody>
      </p:sp>
      <p:sp>
        <p:nvSpPr>
          <p:cNvPr id="3" name="Content Placeholder 2"/>
          <p:cNvSpPr>
            <a:spLocks noGrp="1"/>
          </p:cNvSpPr>
          <p:nvPr>
            <p:ph idx="1"/>
          </p:nvPr>
        </p:nvSpPr>
        <p:spPr/>
        <p:txBody>
          <a:bodyPr>
            <a:normAutofit fontScale="85000" lnSpcReduction="20000"/>
          </a:bodyPr>
          <a:lstStyle/>
          <a:p>
            <a:r>
              <a:rPr lang="en-US" dirty="0"/>
              <a:t>A 10</a:t>
            </a:r>
            <a:r>
              <a:rPr lang="en-US" baseline="30000" dirty="0"/>
              <a:t>th</a:t>
            </a:r>
            <a:r>
              <a:rPr lang="en-US" dirty="0"/>
              <a:t> grade group of students are preparing to send care packages to a local nursing home and senior community center.  </a:t>
            </a:r>
          </a:p>
          <a:p>
            <a:endParaRPr lang="en-US" dirty="0"/>
          </a:p>
          <a:p>
            <a:r>
              <a:rPr lang="en-US" dirty="0"/>
              <a:t>The students are answering the question, </a:t>
            </a:r>
            <a:r>
              <a:rPr lang="en-US" b="1" dirty="0"/>
              <a:t>“How can we help our community?” </a:t>
            </a:r>
            <a:r>
              <a:rPr lang="en-US" dirty="0"/>
              <a:t>Early in the project, youth discussed what they thought this question means and ways to answer it. </a:t>
            </a:r>
          </a:p>
          <a:p>
            <a:endParaRPr lang="en-US" dirty="0"/>
          </a:p>
          <a:p>
            <a:r>
              <a:rPr lang="en-US" dirty="0"/>
              <a:t> They decided to create care packages because of recent news reports.  Since then, they have interviewed elderly family members as to identify useful items, and they have done some internet searches to find what common supplies elderly individuals often need.  </a:t>
            </a:r>
          </a:p>
          <a:p>
            <a:endParaRPr lang="en-US" dirty="0"/>
          </a:p>
          <a:p>
            <a:r>
              <a:rPr lang="en-US" dirty="0"/>
              <a:t>They will deliver the care packages and give hand-written letters to those at the nursing home.   </a:t>
            </a:r>
          </a:p>
          <a:p>
            <a:endParaRPr lang="en-CA" dirty="0"/>
          </a:p>
        </p:txBody>
      </p:sp>
    </p:spTree>
    <p:extLst>
      <p:ext uri="{BB962C8B-B14F-4D97-AF65-F5344CB8AC3E}">
        <p14:creationId xmlns:p14="http://schemas.microsoft.com/office/powerpoint/2010/main" val="761964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1104</TotalTime>
  <Words>1317</Words>
  <Application>Microsoft Office PowerPoint</Application>
  <PresentationFormat>Widescreen</PresentationFormat>
  <Paragraphs>203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Wingdings 3</vt:lpstr>
      <vt:lpstr>Ion Boardroom</vt:lpstr>
      <vt:lpstr>PROJECT BASED LEARNING</vt:lpstr>
      <vt:lpstr>Some background on PBL</vt:lpstr>
      <vt:lpstr>WARNING</vt:lpstr>
      <vt:lpstr>21st Century Skills</vt:lpstr>
      <vt:lpstr>PowerPoint Presentation</vt:lpstr>
      <vt:lpstr>21st Century Skills </vt:lpstr>
      <vt:lpstr>Project Based Learning</vt:lpstr>
      <vt:lpstr>Original PBL Flow</vt:lpstr>
      <vt:lpstr>PBL Story</vt:lpstr>
      <vt:lpstr>Introduction to PBL</vt:lpstr>
      <vt:lpstr>PBL in Action</vt:lpstr>
      <vt:lpstr>Education in the 21st Century</vt:lpstr>
      <vt:lpstr>What is project based learning?</vt:lpstr>
      <vt:lpstr>What does PBL involve?</vt:lpstr>
      <vt:lpstr>Research Findings</vt:lpstr>
      <vt:lpstr>Creating a Project</vt:lpstr>
      <vt:lpstr>Original PBL Flow</vt:lpstr>
      <vt:lpstr>PBL Lesson Example</vt:lpstr>
      <vt:lpstr>Critical Thinking</vt:lpstr>
      <vt:lpstr>Revised PBL </vt:lpstr>
      <vt:lpstr>Revised PBL Option</vt:lpstr>
      <vt:lpstr>Teacher’s job</vt:lpstr>
      <vt:lpstr>Project task ideas (try to think of more)</vt:lpstr>
      <vt:lpstr>PowerPoint Presentation</vt:lpstr>
      <vt:lpstr>How will it be presented?</vt:lpstr>
      <vt:lpstr>Project </vt:lpstr>
      <vt:lpstr>Revised PBL Design Project</vt:lpstr>
      <vt:lpstr>Importance of Feedback</vt:lpstr>
      <vt:lpstr>Austin’s Butterfly</vt:lpstr>
      <vt:lpstr>Revisions </vt:lpstr>
      <vt:lpstr>Application Task</vt:lpstr>
      <vt:lpstr>Useful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dc:title>
  <dc:creator>george.gifle@gmail.com</dc:creator>
  <cp:lastModifiedBy>George E. K. Whitehead</cp:lastModifiedBy>
  <cp:revision>144</cp:revision>
  <dcterms:created xsi:type="dcterms:W3CDTF">2016-06-13T00:59:18Z</dcterms:created>
  <dcterms:modified xsi:type="dcterms:W3CDTF">2023-11-08T01:00:10Z</dcterms:modified>
</cp:coreProperties>
</file>