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8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6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97258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4571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5853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3569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68238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165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59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568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37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9637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7658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5159F44-515F-4FBB-A00B-153844C72D66}" type="datetimeFigureOut">
              <a:rPr lang="en-CA" smtClean="0"/>
              <a:pPr/>
              <a:t>14/09/2017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761491C-CBD7-448E-B1B8-27CC40B3E9F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7720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Ontological &amp; Epistemological 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Revisited</a:t>
            </a:r>
          </a:p>
        </p:txBody>
      </p:sp>
    </p:spTree>
    <p:extLst>
      <p:ext uri="{BB962C8B-B14F-4D97-AF65-F5344CB8AC3E}">
        <p14:creationId xmlns:p14="http://schemas.microsoft.com/office/powerpoint/2010/main" xmlns="" val="1341985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674" y="1567545"/>
            <a:ext cx="6598376" cy="4297679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buNone/>
            </a:pP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ct val="105000"/>
              </a:lnSpc>
            </a:pPr>
            <a:r>
              <a:rPr lang="en-US" dirty="0"/>
              <a:t>Advantages of each complement the other, resulting in a stronger research design, and more valid and reliable findings</a:t>
            </a:r>
            <a:r>
              <a:rPr lang="en-US" dirty="0" smtClean="0"/>
              <a:t>.</a:t>
            </a:r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r>
              <a:rPr lang="en-US" dirty="0"/>
              <a:t>Inadequacies of individual methods are </a:t>
            </a:r>
            <a:r>
              <a:rPr lang="en-US" dirty="0" smtClean="0"/>
              <a:t>minimized </a:t>
            </a:r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r>
              <a:rPr lang="en-US" dirty="0" smtClean="0"/>
              <a:t>The what can also be supported with the why</a:t>
            </a:r>
          </a:p>
          <a:p>
            <a:pPr>
              <a:lnSpc>
                <a:spcPct val="105000"/>
              </a:lnSpc>
            </a:pPr>
            <a:endParaRPr lang="en-IN" dirty="0"/>
          </a:p>
          <a:p>
            <a:pPr>
              <a:lnSpc>
                <a:spcPct val="105000"/>
              </a:lnSpc>
            </a:pPr>
            <a:r>
              <a:rPr lang="en-IN" dirty="0"/>
              <a:t>Offers  a balance between logic and stories</a:t>
            </a:r>
          </a:p>
          <a:p>
            <a:pPr>
              <a:lnSpc>
                <a:spcPct val="105000"/>
              </a:lnSpc>
            </a:pPr>
            <a:endParaRPr lang="en-US" dirty="0"/>
          </a:p>
          <a:p>
            <a:endParaRPr lang="en-IN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0673" y="888276"/>
            <a:ext cx="9879875" cy="679268"/>
          </a:xfrm>
        </p:spPr>
        <p:txBody>
          <a:bodyPr>
            <a:normAutofit fontScale="90000"/>
          </a:bodyPr>
          <a:lstStyle/>
          <a:p>
            <a:r>
              <a:rPr lang="en-US" dirty="0"/>
              <a:t>Combining qualitative &amp; quantitative methods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000250"/>
            <a:ext cx="2819400" cy="369331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qualities of a good teacher?</a:t>
            </a:r>
          </a:p>
          <a:p>
            <a:endParaRPr lang="en-US" dirty="0" smtClean="0"/>
          </a:p>
          <a:p>
            <a:r>
              <a:rPr lang="en-US" dirty="0" smtClean="0"/>
              <a:t>Place a check by all the qualities you agree with.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Humor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Teaching style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Passion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Knowledgeable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Good looking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Other________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65243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421" y="796838"/>
            <a:ext cx="10519955" cy="66620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?Qualitative </a:t>
            </a:r>
            <a:r>
              <a:rPr lang="en-US" dirty="0" smtClean="0">
                <a:solidFill>
                  <a:schemeClr val="tx1"/>
                </a:solidFill>
              </a:rPr>
              <a:t>before </a:t>
            </a:r>
            <a:r>
              <a:rPr lang="en-US" dirty="0" smtClean="0">
                <a:solidFill>
                  <a:schemeClr val="tx1"/>
                </a:solidFill>
              </a:rPr>
              <a:t>quantitative#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421" y="1645020"/>
            <a:ext cx="10027192" cy="446839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US" sz="1900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900" dirty="0"/>
              <a:t>Qualitative techniques can be used to provide much needed information when </a:t>
            </a:r>
            <a:r>
              <a:rPr lang="en-US" sz="1900" dirty="0" smtClean="0"/>
              <a:t>exploring new </a:t>
            </a:r>
            <a:r>
              <a:rPr lang="en-US" sz="1900" dirty="0" smtClean="0"/>
              <a:t>areas</a:t>
            </a:r>
          </a:p>
          <a:p>
            <a:pPr>
              <a:lnSpc>
                <a:spcPct val="8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Can give yo</a:t>
            </a:r>
            <a:r>
              <a:rPr lang="en-US" sz="1900" dirty="0" smtClean="0"/>
              <a:t>u a general idea of the topic you are exploring and the issues that exist</a:t>
            </a:r>
            <a:endParaRPr lang="en-US" sz="1900" dirty="0" smtClean="0"/>
          </a:p>
          <a:p>
            <a:pPr>
              <a:lnSpc>
                <a:spcPct val="8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Can be used to gather information that can be used to create a survey or other follow up data collection procedures. </a:t>
            </a:r>
          </a:p>
          <a:p>
            <a:pPr>
              <a:lnSpc>
                <a:spcPct val="80000"/>
              </a:lnSpc>
            </a:pPr>
            <a:endParaRPr lang="en-US" sz="1900" dirty="0" smtClean="0"/>
          </a:p>
          <a:p>
            <a:pPr>
              <a:lnSpc>
                <a:spcPct val="80000"/>
              </a:lnSpc>
            </a:pPr>
            <a:endParaRPr lang="en-US" sz="1900" dirty="0"/>
          </a:p>
          <a:p>
            <a:pPr>
              <a:lnSpc>
                <a:spcPct val="80000"/>
              </a:lnSpc>
            </a:pPr>
            <a:r>
              <a:rPr lang="en-US" sz="1900" dirty="0"/>
              <a:t>Use of qualitative method to check assumptions &amp; refine research questions is valuable across &amp; within </a:t>
            </a:r>
            <a:r>
              <a:rPr lang="en-US" sz="1900" dirty="0" smtClean="0"/>
              <a:t>culture</a:t>
            </a:r>
          </a:p>
          <a:p>
            <a:pPr>
              <a:lnSpc>
                <a:spcPct val="80000"/>
              </a:lnSpc>
            </a:pPr>
            <a:endParaRPr lang="en-US" sz="1900" dirty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19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IN" sz="1800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0274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421" y="1736461"/>
            <a:ext cx="6764929" cy="422619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US" sz="1900" dirty="0"/>
          </a:p>
          <a:p>
            <a:pPr>
              <a:lnSpc>
                <a:spcPct val="80000"/>
              </a:lnSpc>
            </a:pPr>
            <a:r>
              <a:rPr lang="en-US" sz="1900" dirty="0"/>
              <a:t>Quantitative studies can </a:t>
            </a:r>
            <a:r>
              <a:rPr lang="en-US" sz="1900" dirty="0" smtClean="0"/>
              <a:t>numerical data that lacks explanation</a:t>
            </a:r>
            <a:endParaRPr lang="en-US" sz="1900" dirty="0" smtClean="0"/>
          </a:p>
          <a:p>
            <a:pPr>
              <a:lnSpc>
                <a:spcPct val="80000"/>
              </a:lnSpc>
              <a:buNone/>
            </a:pPr>
            <a:endParaRPr lang="en-US" sz="1900" dirty="0" smtClean="0"/>
          </a:p>
          <a:p>
            <a:pPr>
              <a:lnSpc>
                <a:spcPct val="80000"/>
              </a:lnSpc>
            </a:pPr>
            <a:endParaRPr lang="en-US" sz="1900" dirty="0"/>
          </a:p>
          <a:p>
            <a:pPr>
              <a:lnSpc>
                <a:spcPct val="80000"/>
              </a:lnSpc>
            </a:pPr>
            <a:r>
              <a:rPr lang="en-US" sz="1900" dirty="0"/>
              <a:t>Qualitative studies help to provide clarity to such </a:t>
            </a:r>
            <a:r>
              <a:rPr lang="en-US" sz="1900" dirty="0" smtClean="0"/>
              <a:t>data</a:t>
            </a:r>
          </a:p>
          <a:p>
            <a:pPr>
              <a:lnSpc>
                <a:spcPct val="80000"/>
              </a:lnSpc>
            </a:pPr>
            <a:endParaRPr lang="en-US" sz="1900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endParaRPr lang="en-US" sz="1900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By doing quantitative first you can collect the what, then go back and get th</a:t>
            </a:r>
            <a:r>
              <a:rPr lang="en-US" sz="1900" dirty="0" smtClean="0">
                <a:solidFill>
                  <a:schemeClr val="tx1"/>
                </a:solidFill>
              </a:rPr>
              <a:t>e why.</a:t>
            </a: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N" sz="22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IN" b="1" dirty="0">
              <a:solidFill>
                <a:srgbClr val="00823B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8305800" y="2000250"/>
            <a:ext cx="2819400" cy="369331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qualities of a good teacher?</a:t>
            </a:r>
          </a:p>
          <a:p>
            <a:endParaRPr lang="en-US" dirty="0" smtClean="0"/>
          </a:p>
          <a:p>
            <a:r>
              <a:rPr lang="en-US" dirty="0" smtClean="0"/>
              <a:t>Place a check by all the qualities you agree with.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Humor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Teaching style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Passion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Knowledgeable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Good looking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Other________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69371" y="657498"/>
            <a:ext cx="10519955" cy="66620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# quantitative before Qualitative ?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142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up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ontological views of human behavior?</a:t>
            </a:r>
          </a:p>
          <a:p>
            <a:endParaRPr lang="en-US" dirty="0" smtClean="0"/>
          </a:p>
          <a:p>
            <a:r>
              <a:rPr lang="en-US" dirty="0" smtClean="0"/>
              <a:t>What are your ontological views of how the sun behaves?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up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can we know about human behavior based on your ontological views?</a:t>
            </a:r>
          </a:p>
          <a:p>
            <a:pPr lvl="1"/>
            <a:r>
              <a:rPr lang="en-US" dirty="0" smtClean="0"/>
              <a:t>Facts</a:t>
            </a:r>
          </a:p>
          <a:p>
            <a:pPr lvl="1"/>
            <a:r>
              <a:rPr lang="en-US" dirty="0" smtClean="0"/>
              <a:t>Probabilities</a:t>
            </a:r>
          </a:p>
          <a:p>
            <a:pPr lvl="1"/>
            <a:r>
              <a:rPr lang="en-US" dirty="0" smtClean="0"/>
              <a:t>Subjective knowledge</a:t>
            </a:r>
          </a:p>
          <a:p>
            <a:r>
              <a:rPr lang="en-US" dirty="0" smtClean="0"/>
              <a:t>How can we know about human behavior better?</a:t>
            </a:r>
          </a:p>
          <a:p>
            <a:pPr lvl="1"/>
            <a:r>
              <a:rPr lang="en-US" dirty="0" smtClean="0"/>
              <a:t>Observing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Asking</a:t>
            </a:r>
          </a:p>
          <a:p>
            <a:pPr lvl="1"/>
            <a:r>
              <a:rPr lang="en-US" dirty="0" smtClean="0"/>
              <a:t>Rationalizing</a:t>
            </a:r>
          </a:p>
          <a:p>
            <a:pPr lvl="1"/>
            <a:r>
              <a:rPr lang="en-US" dirty="0" smtClean="0"/>
              <a:t>Measuring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013" y="2349944"/>
            <a:ext cx="5572579" cy="3950647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/>
              <a:t>Your ontological views </a:t>
            </a:r>
          </a:p>
          <a:p>
            <a:pPr lvl="1"/>
            <a:r>
              <a:rPr lang="en-CA" dirty="0"/>
              <a:t>How you believe things work</a:t>
            </a:r>
          </a:p>
          <a:p>
            <a:pPr lvl="1"/>
            <a:r>
              <a:rPr lang="en-CA" dirty="0"/>
              <a:t>Your thoughts on the internal and external forces that affect the </a:t>
            </a:r>
            <a:r>
              <a:rPr lang="en-CA" dirty="0" smtClean="0"/>
              <a:t>outcome</a:t>
            </a:r>
          </a:p>
          <a:p>
            <a:pPr lvl="1"/>
            <a:r>
              <a:rPr lang="en-CA" dirty="0" smtClean="0"/>
              <a:t>Ontological views of different things can be different</a:t>
            </a:r>
            <a:endParaRPr lang="en-CA" dirty="0"/>
          </a:p>
          <a:p>
            <a:pPr lvl="1"/>
            <a:endParaRPr lang="en-CA" b="1" dirty="0"/>
          </a:p>
          <a:p>
            <a:r>
              <a:rPr lang="en-CA" b="1" dirty="0"/>
              <a:t>Your epistemological views</a:t>
            </a:r>
          </a:p>
          <a:p>
            <a:pPr lvl="1"/>
            <a:r>
              <a:rPr lang="en-CA" dirty="0"/>
              <a:t>Are based on your ontological views</a:t>
            </a:r>
          </a:p>
          <a:p>
            <a:pPr lvl="1"/>
            <a:r>
              <a:rPr lang="en-CA" dirty="0"/>
              <a:t>How you believe things work will determine what you think we can know about it.</a:t>
            </a:r>
          </a:p>
          <a:p>
            <a:pPr lvl="1"/>
            <a:r>
              <a:rPr lang="en-CA" dirty="0"/>
              <a:t>It will also determine how you think we can gain more knowledge about something. </a:t>
            </a:r>
            <a:endParaRPr lang="en-CA" dirty="0" smtClean="0"/>
          </a:p>
          <a:p>
            <a:pPr lvl="1"/>
            <a:r>
              <a:rPr lang="en-CA" dirty="0" smtClean="0"/>
              <a:t>Epistemological views of different things can be different</a:t>
            </a:r>
            <a:endParaRPr lang="en-CA" dirty="0"/>
          </a:p>
        </p:txBody>
      </p:sp>
      <p:sp>
        <p:nvSpPr>
          <p:cNvPr id="4" name="타원 3"/>
          <p:cNvSpPr/>
          <p:nvPr/>
        </p:nvSpPr>
        <p:spPr>
          <a:xfrm>
            <a:off x="6237962" y="2329842"/>
            <a:ext cx="2217106" cy="2116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Ontological Views</a:t>
            </a:r>
            <a:endParaRPr lang="en-US" dirty="0"/>
          </a:p>
        </p:txBody>
      </p:sp>
      <p:sp>
        <p:nvSpPr>
          <p:cNvPr id="5" name="오른쪽 화살표 4"/>
          <p:cNvSpPr/>
          <p:nvPr/>
        </p:nvSpPr>
        <p:spPr>
          <a:xfrm rot="1194114">
            <a:off x="8354859" y="4058434"/>
            <a:ext cx="764088" cy="3256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타원 5"/>
          <p:cNvSpPr/>
          <p:nvPr/>
        </p:nvSpPr>
        <p:spPr>
          <a:xfrm>
            <a:off x="9183665" y="3822526"/>
            <a:ext cx="2302702" cy="20020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Epistemological Views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255219">
            <a:off x="8455069" y="3657600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2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Ontological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165" y="2890964"/>
            <a:ext cx="4315579" cy="310198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28600" lvl="1" indent="0">
              <a:buNone/>
            </a:pPr>
            <a:r>
              <a:rPr lang="en-CA" dirty="0" smtClean="0"/>
              <a:t>Things are controlled by universal laws outside of human control. </a:t>
            </a:r>
          </a:p>
          <a:p>
            <a:pPr marL="228600" lvl="1" indent="0">
              <a:buNone/>
            </a:pPr>
            <a:endParaRPr lang="en-CA" dirty="0" smtClean="0"/>
          </a:p>
          <a:p>
            <a:pPr marL="228600" lvl="1" indent="0">
              <a:buNone/>
            </a:pPr>
            <a:r>
              <a:rPr lang="en-CA" dirty="0" smtClean="0"/>
              <a:t>If you think that things act in accordance with universally constant rules </a:t>
            </a:r>
            <a:r>
              <a:rPr lang="en-CA" dirty="0" err="1" smtClean="0"/>
              <a:t>i.e</a:t>
            </a:r>
            <a:r>
              <a:rPr lang="en-CA" dirty="0" smtClean="0"/>
              <a:t> physics (gravity), chemistry (if you mix A with B you get C).</a:t>
            </a:r>
          </a:p>
          <a:p>
            <a:pPr marL="228600" lvl="1" indent="0">
              <a:buNone/>
            </a:pPr>
            <a:endParaRPr lang="en-CA" dirty="0"/>
          </a:p>
          <a:p>
            <a:pPr marL="228600" lvl="1" indent="0">
              <a:buNone/>
            </a:pPr>
            <a:r>
              <a:rPr lang="en-CA" dirty="0"/>
              <a:t>If you think A + B = C  (objectivism) = more quantitative</a:t>
            </a:r>
          </a:p>
          <a:p>
            <a:pPr lvl="1"/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6792" y="2890964"/>
            <a:ext cx="4455268" cy="31019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>
              <a:buNone/>
            </a:pPr>
            <a:r>
              <a:rPr lang="en-CA" dirty="0" smtClean="0"/>
              <a:t>Things are controlled by both external and internal factors and can change</a:t>
            </a:r>
          </a:p>
          <a:p>
            <a:pPr marL="228600" lvl="1" indent="0">
              <a:buNone/>
            </a:pPr>
            <a:endParaRPr lang="en-CA" dirty="0" smtClean="0"/>
          </a:p>
          <a:p>
            <a:pPr marL="228600" lvl="1" indent="0">
              <a:buNone/>
            </a:pPr>
            <a:r>
              <a:rPr lang="en-CA" dirty="0" smtClean="0"/>
              <a:t>If </a:t>
            </a:r>
            <a:r>
              <a:rPr lang="en-CA" dirty="0"/>
              <a:t>you think </a:t>
            </a:r>
            <a:r>
              <a:rPr lang="en-CA" dirty="0" err="1"/>
              <a:t>abklifjnclkieuygkasbliupo</a:t>
            </a:r>
            <a:r>
              <a:rPr lang="en-CA" dirty="0"/>
              <a:t> may lead to C but can change</a:t>
            </a:r>
          </a:p>
          <a:p>
            <a:pPr marL="228600" lvl="1" indent="0">
              <a:buNone/>
            </a:pPr>
            <a:endParaRPr lang="en-CA" dirty="0"/>
          </a:p>
          <a:p>
            <a:pPr marL="228600" lvl="1" indent="0">
              <a:buNone/>
            </a:pPr>
            <a:r>
              <a:rPr lang="en-CA" dirty="0"/>
              <a:t>If you think C is the result of multiple, changeable internal and external factors.  (constructivism or </a:t>
            </a:r>
            <a:r>
              <a:rPr lang="en-CA" dirty="0" err="1"/>
              <a:t>complexivism</a:t>
            </a:r>
            <a:r>
              <a:rPr lang="en-CA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0827" y="4484318"/>
            <a:ext cx="65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064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Epistemological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236" y="2574544"/>
            <a:ext cx="5288419" cy="37240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If I think A + B = C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1400" dirty="0"/>
              <a:t>paying attention in class + studying hard = learning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If we think </a:t>
            </a:r>
            <a:r>
              <a:rPr lang="en-CA" b="1" u="sng" dirty="0"/>
              <a:t>specific </a:t>
            </a:r>
            <a:r>
              <a:rPr lang="en-CA" b="1" u="sng" dirty="0" smtClean="0"/>
              <a:t>universal components </a:t>
            </a:r>
            <a:r>
              <a:rPr lang="en-CA" dirty="0"/>
              <a:t>result in learning then we can  figure out the </a:t>
            </a:r>
            <a:r>
              <a:rPr lang="en-CA" b="1" u="sng" dirty="0"/>
              <a:t>exact recipe </a:t>
            </a:r>
            <a:r>
              <a:rPr lang="en-CA" dirty="0"/>
              <a:t>for learning!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positivism = there is truth/ laws to find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527800" y="2574544"/>
            <a:ext cx="5473700" cy="372409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CA" dirty="0"/>
              <a:t>If I think  </a:t>
            </a:r>
            <a:r>
              <a:rPr lang="en-CA" dirty="0" err="1"/>
              <a:t>abklifjnclkieuygkasbliupo</a:t>
            </a:r>
            <a:r>
              <a:rPr lang="en-CA" dirty="0"/>
              <a:t> </a:t>
            </a:r>
            <a:r>
              <a:rPr lang="en-CA" b="1" u="sng" dirty="0"/>
              <a:t>may</a:t>
            </a:r>
            <a:r>
              <a:rPr lang="en-CA" dirty="0"/>
              <a:t> lead to C but </a:t>
            </a:r>
            <a:r>
              <a:rPr lang="en-CA" b="1" u="sng" dirty="0"/>
              <a:t>can change </a:t>
            </a:r>
            <a:r>
              <a:rPr lang="en-CA" dirty="0"/>
              <a:t>based on </a:t>
            </a:r>
            <a:r>
              <a:rPr lang="en-CA" b="1" u="sng" dirty="0"/>
              <a:t>internal </a:t>
            </a:r>
            <a:r>
              <a:rPr lang="en-CA" dirty="0"/>
              <a:t>and </a:t>
            </a:r>
            <a:r>
              <a:rPr lang="en-CA" b="1" u="sng" dirty="0"/>
              <a:t>external </a:t>
            </a:r>
            <a:r>
              <a:rPr lang="en-CA" dirty="0"/>
              <a:t>factors</a:t>
            </a:r>
          </a:p>
          <a:p>
            <a:endParaRPr lang="en-CA" dirty="0"/>
          </a:p>
          <a:p>
            <a:endParaRPr lang="en-CA" dirty="0"/>
          </a:p>
          <a:p>
            <a:r>
              <a:rPr lang="en-CA" sz="1400" dirty="0"/>
              <a:t>Learning is a combination of internal and external variables i.e. the learning environment, the teacher, the student’s motivation, the student’s personality, study habits, parental support etc. Different combinations work for different people. 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interpretivism = things can change. we can know probabilities but not facts, things differ for different people so we can have only subjective knowledge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9080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 have both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716612" cy="3336871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You have both ontological and epistemological views.  They are different!</a:t>
            </a:r>
          </a:p>
          <a:p>
            <a:endParaRPr lang="en-CA" dirty="0"/>
          </a:p>
          <a:p>
            <a:r>
              <a:rPr lang="en-CA" b="1" dirty="0"/>
              <a:t>Ontological views </a:t>
            </a:r>
          </a:p>
          <a:p>
            <a:pPr lvl="1"/>
            <a:r>
              <a:rPr lang="en-CA" dirty="0"/>
              <a:t>What influences the way things behave</a:t>
            </a:r>
            <a:r>
              <a:rPr lang="en-CA" dirty="0" smtClean="0"/>
              <a:t>?  	(Universal laws external to human influence)</a:t>
            </a:r>
            <a:endParaRPr lang="en-CA" dirty="0"/>
          </a:p>
          <a:p>
            <a:pPr lvl="1"/>
            <a:r>
              <a:rPr lang="en-CA" dirty="0"/>
              <a:t>What influences the result</a:t>
            </a:r>
            <a:r>
              <a:rPr lang="en-CA" dirty="0" smtClean="0"/>
              <a:t>?		( A combination of variable internal and external factors)</a:t>
            </a:r>
            <a:endParaRPr lang="en-CA" dirty="0"/>
          </a:p>
          <a:p>
            <a:endParaRPr lang="en-CA" dirty="0"/>
          </a:p>
          <a:p>
            <a:r>
              <a:rPr lang="en-CA" b="1" dirty="0"/>
              <a:t>Epistemological view </a:t>
            </a:r>
          </a:p>
          <a:p>
            <a:pPr lvl="1"/>
            <a:r>
              <a:rPr lang="en-CA" dirty="0"/>
              <a:t>Based on what influences their behavior what can we know about them? (facts, probabilities, subjective knowledge)</a:t>
            </a:r>
          </a:p>
          <a:p>
            <a:pPr lvl="1"/>
            <a:r>
              <a:rPr lang="en-CA" dirty="0"/>
              <a:t>How can we study them ( test, observe, measure, ask, reason)</a:t>
            </a:r>
          </a:p>
        </p:txBody>
      </p:sp>
    </p:spTree>
    <p:extLst>
      <p:ext uri="{BB962C8B-B14F-4D97-AF65-F5344CB8AC3E}">
        <p14:creationId xmlns:p14="http://schemas.microsoft.com/office/powerpoint/2010/main" xmlns="" val="240242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does a person learn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there a recipe for learning language? Do you think that A+B+C+D+E with 100% result in a person learning a language?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Does it depend on many factors internal and external to the person learning? Does it differ from person to person? Does each person require their own individual recipe?</a:t>
            </a:r>
          </a:p>
        </p:txBody>
      </p:sp>
    </p:spTree>
    <p:extLst>
      <p:ext uri="{BB962C8B-B14F-4D97-AF65-F5344CB8AC3E}">
        <p14:creationId xmlns:p14="http://schemas.microsoft.com/office/powerpoint/2010/main" xmlns="" val="350535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makes a good teacher?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a teacher follows a certain recipe does that mean they will be a good teacher? Does it mean that their students will learn?</a:t>
            </a:r>
          </a:p>
          <a:p>
            <a:endParaRPr lang="en-CA" dirty="0"/>
          </a:p>
          <a:p>
            <a:r>
              <a:rPr lang="en-CA" dirty="0"/>
              <a:t>Does it depend on many factors? Does each teacher differ?</a:t>
            </a:r>
          </a:p>
        </p:txBody>
      </p:sp>
    </p:spTree>
    <p:extLst>
      <p:ext uri="{BB962C8B-B14F-4D97-AF65-F5344CB8AC3E}">
        <p14:creationId xmlns:p14="http://schemas.microsoft.com/office/powerpoint/2010/main" xmlns="" val="423685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taught in a classroom is not always learned.</a:t>
            </a:r>
          </a:p>
          <a:p>
            <a:endParaRPr lang="en-CA" dirty="0"/>
          </a:p>
          <a:p>
            <a:r>
              <a:rPr lang="en-CA" dirty="0"/>
              <a:t>What is learned in classroom is not always taught.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People work in different ways and have different things that work for them.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6304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Image result for research ontolo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150"/>
            <a:ext cx="12192000" cy="6162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117629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85</TotalTime>
  <Words>766</Words>
  <Application>Microsoft Office PowerPoint</Application>
  <PresentationFormat>사용자 지정</PresentationFormat>
  <Paragraphs>134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Parcel</vt:lpstr>
      <vt:lpstr>Ontological &amp; Epistemological views</vt:lpstr>
      <vt:lpstr>Key points</vt:lpstr>
      <vt:lpstr>Ontological views</vt:lpstr>
      <vt:lpstr>Epistemological views</vt:lpstr>
      <vt:lpstr>You have both</vt:lpstr>
      <vt:lpstr>How does a person learn language?</vt:lpstr>
      <vt:lpstr>What makes a good teacher?</vt:lpstr>
      <vt:lpstr>Important to consider</vt:lpstr>
      <vt:lpstr>슬라이드 9</vt:lpstr>
      <vt:lpstr>Combining qualitative &amp; quantitative methods</vt:lpstr>
      <vt:lpstr>?Qualitative before quantitative#</vt:lpstr>
      <vt:lpstr># quantitative before Qualitative ?</vt:lpstr>
      <vt:lpstr>Check up</vt:lpstr>
      <vt:lpstr>Check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Ontological &amp; Epistemological views</dc:title>
  <dc:creator>Whitehead, George E.K. (Prof.)</dc:creator>
  <cp:lastModifiedBy>user</cp:lastModifiedBy>
  <cp:revision>16</cp:revision>
  <dcterms:created xsi:type="dcterms:W3CDTF">2017-09-12T01:41:36Z</dcterms:created>
  <dcterms:modified xsi:type="dcterms:W3CDTF">2017-09-14T22:41:48Z</dcterms:modified>
</cp:coreProperties>
</file>