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3" r:id="rId3"/>
    <p:sldId id="266" r:id="rId4"/>
    <p:sldId id="264" r:id="rId5"/>
    <p:sldId id="286" r:id="rId6"/>
    <p:sldId id="289" r:id="rId7"/>
    <p:sldId id="288" r:id="rId8"/>
    <p:sldId id="290" r:id="rId9"/>
    <p:sldId id="291" r:id="rId10"/>
    <p:sldId id="260" r:id="rId11"/>
    <p:sldId id="261" r:id="rId12"/>
    <p:sldId id="265" r:id="rId13"/>
    <p:sldId id="267" r:id="rId14"/>
    <p:sldId id="269" r:id="rId15"/>
    <p:sldId id="262" r:id="rId16"/>
    <p:sldId id="257" r:id="rId17"/>
    <p:sldId id="270" r:id="rId18"/>
    <p:sldId id="259" r:id="rId19"/>
    <p:sldId id="25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1B28E-045C-4481-B311-10357BA40A9D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9452-B132-4CFE-99F2-90B7DAEB1B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23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CA971-518D-164B-908B-F75AAFE90E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3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952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8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07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86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27069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7119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3955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12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970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45716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602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DABB83-8003-45A2-B003-4B479A1C228E}" type="datetimeFigureOut">
              <a:rPr lang="en-CA" smtClean="0"/>
              <a:t>06/09/2018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1382C8-2CFB-4B6B-AFF2-B30C6092498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31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selective%20attention%20test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The%20Monkey%20Business%20Illusion.mp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observations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428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Observation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36893"/>
            <a:ext cx="10178322" cy="4849840"/>
          </a:xfrm>
        </p:spPr>
        <p:txBody>
          <a:bodyPr>
            <a:normAutofit fontScale="70000" lnSpcReduction="20000"/>
          </a:bodyPr>
          <a:lstStyle/>
          <a:p>
            <a:r>
              <a:rPr lang="en-US" sz="3000" dirty="0"/>
              <a:t>Determine the purpose of the observation activity as related to the overall research objectives and the population(s) to be observed.</a:t>
            </a:r>
          </a:p>
          <a:p>
            <a:endParaRPr lang="en-US" sz="2700" dirty="0"/>
          </a:p>
          <a:p>
            <a:r>
              <a:rPr lang="en-US" sz="3000" dirty="0"/>
              <a:t>Select the site(s), time(s) of day, and date(s) </a:t>
            </a:r>
          </a:p>
          <a:p>
            <a:endParaRPr lang="en-US" sz="3000" dirty="0"/>
          </a:p>
          <a:p>
            <a:r>
              <a:rPr lang="en-US" sz="3000" dirty="0"/>
              <a:t>Get gatekeeper access, informed consent, parental consent etc. </a:t>
            </a:r>
          </a:p>
          <a:p>
            <a:endParaRPr lang="en-US" sz="3000" dirty="0"/>
          </a:p>
          <a:p>
            <a:r>
              <a:rPr lang="en-US" sz="3000" dirty="0"/>
              <a:t>Consider whether you will be present at the observation site, and whether you will conduct participant or non-participant observations.</a:t>
            </a:r>
          </a:p>
          <a:p>
            <a:endParaRPr lang="en-US" sz="3000" dirty="0"/>
          </a:p>
          <a:p>
            <a:r>
              <a:rPr lang="en-US" sz="3000" dirty="0"/>
              <a:t>Plan how you will take notes during the participant observation activity. </a:t>
            </a:r>
          </a:p>
          <a:p>
            <a:endParaRPr lang="en-US" sz="3000" dirty="0"/>
          </a:p>
          <a:p>
            <a:r>
              <a:rPr lang="en-US" sz="3000" dirty="0"/>
              <a:t>Prepare video or audio recording tools. </a:t>
            </a:r>
          </a:p>
          <a:p>
            <a:pPr algn="just">
              <a:lnSpc>
                <a:spcPct val="130000"/>
              </a:lnSpc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0699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During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Record what you are observing </a:t>
            </a:r>
          </a:p>
          <a:p>
            <a:pPr lvl="1"/>
            <a:r>
              <a:rPr lang="en-CA" dirty="0"/>
              <a:t>Video</a:t>
            </a:r>
          </a:p>
          <a:p>
            <a:pPr lvl="1"/>
            <a:r>
              <a:rPr lang="en-CA" dirty="0"/>
              <a:t>Audio</a:t>
            </a:r>
          </a:p>
          <a:p>
            <a:pPr lvl="1"/>
            <a:r>
              <a:rPr lang="en-CA" dirty="0"/>
              <a:t>Pictures</a:t>
            </a:r>
          </a:p>
          <a:p>
            <a:pPr lvl="1"/>
            <a:r>
              <a:rPr lang="en-CA" dirty="0"/>
              <a:t>Drawings</a:t>
            </a:r>
          </a:p>
          <a:p>
            <a:r>
              <a:rPr lang="en-CA" dirty="0"/>
              <a:t>Place the recording software in a non-distracting location that can still provide a good view of what you are examining</a:t>
            </a:r>
          </a:p>
          <a:p>
            <a:pPr lvl="1"/>
            <a:endParaRPr lang="en-CA" dirty="0"/>
          </a:p>
          <a:p>
            <a:r>
              <a:rPr lang="en-CA" dirty="0"/>
              <a:t>Carefully take notes on things that happen are of importance to your study</a:t>
            </a:r>
          </a:p>
          <a:p>
            <a:pPr lvl="1"/>
            <a:r>
              <a:rPr lang="en-CA" dirty="0"/>
              <a:t>Don’t wait until after to try to make notes</a:t>
            </a:r>
          </a:p>
          <a:p>
            <a:pPr lvl="1"/>
            <a:r>
              <a:rPr lang="en-CA" dirty="0"/>
              <a:t>Also take notes on informal conversations with staff, personal experiences, thoughts, contextual details</a:t>
            </a:r>
          </a:p>
        </p:txBody>
      </p:sp>
    </p:spTree>
    <p:extLst>
      <p:ext uri="{BB962C8B-B14F-4D97-AF65-F5344CB8AC3E}">
        <p14:creationId xmlns:p14="http://schemas.microsoft.com/office/powerpoint/2010/main" val="4144811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Taking notes (fieldnotes)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are people doing?</a:t>
            </a:r>
          </a:p>
          <a:p>
            <a:pPr lvl="1"/>
            <a:r>
              <a:rPr lang="en-CA" dirty="0"/>
              <a:t>Formally</a:t>
            </a:r>
          </a:p>
          <a:p>
            <a:pPr lvl="1"/>
            <a:r>
              <a:rPr lang="en-CA" dirty="0"/>
              <a:t>Informally </a:t>
            </a:r>
          </a:p>
          <a:p>
            <a:r>
              <a:rPr lang="en-CA" dirty="0"/>
              <a:t>How are they doing it?</a:t>
            </a:r>
          </a:p>
          <a:p>
            <a:r>
              <a:rPr lang="en-CA" dirty="0"/>
              <a:t>How are they feeling?</a:t>
            </a:r>
          </a:p>
          <a:p>
            <a:r>
              <a:rPr lang="en-CA" dirty="0"/>
              <a:t>What kind of context is it happening in?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328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is it important to video record?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o-KR" altLang="en-US" sz="1900" dirty="0"/>
          </a:p>
        </p:txBody>
      </p:sp>
      <p:pic>
        <p:nvPicPr>
          <p:cNvPr id="1026" name="Picture 2" descr="selective attention test에 대한 이미지 검색결과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2426576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nkey business attention test에 대한 이미지 검색결과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2368295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17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false memories are made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1874517"/>
            <a:ext cx="5496982" cy="4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44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After Observation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Schedule time soon after participant observation to expand and clarify your notes. (debriefing/ interview/ focus group)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Type your notes into computer files and organize them carefully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999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882" y="203432"/>
            <a:ext cx="9143999" cy="97898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Practice your own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248" y="1182412"/>
            <a:ext cx="8655269" cy="5281447"/>
          </a:xfrm>
          <a:ln>
            <a:noFill/>
          </a:ln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Unstructured observation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Watch the following video of a language classroom:</a:t>
            </a:r>
          </a:p>
          <a:p>
            <a:pPr lvl="1"/>
            <a:r>
              <a:rPr lang="en-CA" dirty="0"/>
              <a:t>What is happening within the location</a:t>
            </a:r>
          </a:p>
          <a:p>
            <a:pPr lvl="1"/>
            <a:r>
              <a:rPr lang="en-CA" dirty="0"/>
              <a:t>Ambience, atmosphere, environment</a:t>
            </a:r>
          </a:p>
          <a:p>
            <a:pPr lvl="1"/>
            <a:r>
              <a:rPr lang="en-CA" dirty="0"/>
              <a:t>Physical characteristics of the setting</a:t>
            </a:r>
          </a:p>
          <a:p>
            <a:pPr lvl="1"/>
            <a:r>
              <a:rPr lang="en-CA" dirty="0"/>
              <a:t>How you are feeling and how you think this might influence what you are observing and recording </a:t>
            </a:r>
          </a:p>
          <a:p>
            <a:endParaRPr lang="en-CA" dirty="0"/>
          </a:p>
          <a:p>
            <a:r>
              <a:rPr lang="en-CA" dirty="0"/>
              <a:t>The aim of the activity is to develop a set of notes that describe the scene as much as possible.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010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Video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31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79564"/>
            <a:ext cx="10178322" cy="3593591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Structured observation</a:t>
            </a:r>
          </a:p>
          <a:p>
            <a:endParaRPr lang="en-CA" dirty="0"/>
          </a:p>
          <a:p>
            <a:r>
              <a:rPr lang="en-CA" dirty="0"/>
              <a:t>Based on the unstructured observation, what are some specific features you want to focus on in detail. Now repeat the observation for a 10 minute period but only noting data that refers specifically to your focus.</a:t>
            </a:r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2378" y="296182"/>
            <a:ext cx="9143999" cy="978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Focused practice</a:t>
            </a:r>
          </a:p>
        </p:txBody>
      </p:sp>
    </p:spTree>
    <p:extLst>
      <p:ext uri="{BB962C8B-B14F-4D97-AF65-F5344CB8AC3E}">
        <p14:creationId xmlns:p14="http://schemas.microsoft.com/office/powerpoint/2010/main" val="3699808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587" y="408021"/>
            <a:ext cx="9144000" cy="100720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972" y="1542198"/>
            <a:ext cx="7902055" cy="3408174"/>
          </a:xfrm>
          <a:ln>
            <a:noFill/>
          </a:ln>
        </p:spPr>
        <p:txBody>
          <a:bodyPr>
            <a:normAutofit/>
          </a:bodyPr>
          <a:lstStyle/>
          <a:p>
            <a:pPr fontAlgn="base"/>
            <a:r>
              <a:rPr lang="en-US" dirty="0"/>
              <a:t>Denzin, N.K. (1989) </a:t>
            </a:r>
            <a:r>
              <a:rPr lang="en-US" i="1" dirty="0"/>
              <a:t>Interpretive interactionism</a:t>
            </a:r>
            <a:r>
              <a:rPr lang="en-US" dirty="0"/>
              <a:t>. Newbury Park: Sage</a:t>
            </a:r>
          </a:p>
          <a:p>
            <a:pPr fontAlgn="base"/>
            <a:endParaRPr lang="en-US" sz="2400" dirty="0"/>
          </a:p>
          <a:p>
            <a:pPr fontAlgn="base"/>
            <a:r>
              <a:rPr lang="en-US" dirty="0"/>
              <a:t>Geertz, C. (1973) The interpretation of cultures: Selected essays. New York: Basic Books.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Parsons, R., &amp; Brown, K. (2002). Teacher as reflective practitioner and action researcher. Belmont, CA: Wadsworth/ Thomas. 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011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goes in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Image result for classroom cha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2672862"/>
            <a:ext cx="5187177" cy="346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lassroom cha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8" y="2672862"/>
            <a:ext cx="5108607" cy="346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3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are observations valuable?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can they tell us?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673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Value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/>
          </a:p>
          <a:p>
            <a:r>
              <a:rPr lang="en-CA" sz="2100" dirty="0"/>
              <a:t>The researcher </a:t>
            </a:r>
            <a:r>
              <a:rPr lang="en-CA" dirty="0"/>
              <a:t>is better able to understand and capture the context/ environment</a:t>
            </a:r>
          </a:p>
          <a:p>
            <a:endParaRPr lang="en-CA" dirty="0"/>
          </a:p>
          <a:p>
            <a:r>
              <a:rPr lang="en-CA" dirty="0"/>
              <a:t>Firsthand experience with the setting lets the researchers see and feel what is happening rather than guessing what the context is like</a:t>
            </a:r>
          </a:p>
          <a:p>
            <a:endParaRPr lang="en-CA" dirty="0"/>
          </a:p>
          <a:p>
            <a:r>
              <a:rPr lang="en-CA" dirty="0"/>
              <a:t>The researcher may see things that routinely escape awareness of the participant using a different method</a:t>
            </a:r>
          </a:p>
          <a:p>
            <a:endParaRPr lang="en-CA" dirty="0"/>
          </a:p>
          <a:p>
            <a:r>
              <a:rPr lang="en-CA" dirty="0"/>
              <a:t>It provides a chance to learn things that people may be unwilling to discuss in an interview</a:t>
            </a:r>
          </a:p>
        </p:txBody>
      </p:sp>
    </p:spTree>
    <p:extLst>
      <p:ext uri="{BB962C8B-B14F-4D97-AF65-F5344CB8AC3E}">
        <p14:creationId xmlns:p14="http://schemas.microsoft.com/office/powerpoint/2010/main" val="49567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E806-E5FC-434B-B9FD-BD80308A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Thick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89FA-AD83-455B-8D13-D6ED7EB18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a wink">
            <a:extLst>
              <a:ext uri="{FF2B5EF4-FFF2-40B4-BE49-F238E27FC236}">
                <a16:creationId xmlns:a16="http://schemas.microsoft.com/office/drawing/2014/main" id="{0B905574-02BF-4156-93CB-FFD65EC27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648" y="2935384"/>
            <a:ext cx="2601816" cy="260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hick description">
            <a:extLst>
              <a:ext uri="{FF2B5EF4-FFF2-40B4-BE49-F238E27FC236}">
                <a16:creationId xmlns:a16="http://schemas.microsoft.com/office/drawing/2014/main" id="{8D4F4BA6-1730-4D18-A350-C1665B0366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55" b="25851"/>
          <a:stretch/>
        </p:blipFill>
        <p:spPr bwMode="auto">
          <a:xfrm>
            <a:off x="986007" y="2167796"/>
            <a:ext cx="5833893" cy="367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91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63D6B-B996-4A63-B794-EA25AE2E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anthropologist Clifford Geertz 1973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CCF9D-B1A9-4F3F-B2C7-179E41865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828" y="4720021"/>
            <a:ext cx="9288022" cy="1312199"/>
          </a:xfrm>
        </p:spPr>
        <p:txBody>
          <a:bodyPr/>
          <a:lstStyle/>
          <a:p>
            <a:r>
              <a:rPr lang="en-US" b="1" dirty="0"/>
              <a:t>thick description</a:t>
            </a:r>
            <a:r>
              <a:rPr lang="en-US" dirty="0"/>
              <a:t> of a human behavior is one that explains not just the behavior, but its context as well, such that the behavior becomes meaningful to an outsider.</a:t>
            </a:r>
          </a:p>
        </p:txBody>
      </p:sp>
      <p:pic>
        <p:nvPicPr>
          <p:cNvPr id="3074" name="Picture 2" descr="Image result for clifford geertz">
            <a:extLst>
              <a:ext uri="{FF2B5EF4-FFF2-40B4-BE49-F238E27FC236}">
                <a16:creationId xmlns:a16="http://schemas.microsoft.com/office/drawing/2014/main" id="{8AC11B92-B0B0-4000-B0C5-83ABC23E3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57" y="2311400"/>
            <a:ext cx="1682750" cy="212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37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371F-E301-43D9-BCB2-39E2FF8E9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384" y="631821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The wink example </a:t>
            </a:r>
          </a:p>
        </p:txBody>
      </p:sp>
      <p:pic>
        <p:nvPicPr>
          <p:cNvPr id="4" name="Picture 2" descr="Image result for a wink">
            <a:extLst>
              <a:ext uri="{FF2B5EF4-FFF2-40B4-BE49-F238E27FC236}">
                <a16:creationId xmlns:a16="http://schemas.microsoft.com/office/drawing/2014/main" id="{12AF4C2B-6545-4CB7-B1D8-67D94DCA9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78" y="2361056"/>
            <a:ext cx="3649219" cy="3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E9D36-7216-4283-A9F8-E9D2DCFFB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 fontScale="92500"/>
          </a:bodyPr>
          <a:lstStyle/>
          <a:p>
            <a:r>
              <a:rPr lang="en-US" dirty="0"/>
              <a:t> If someone winks at us without a context, we don’t know what it means. </a:t>
            </a:r>
          </a:p>
          <a:p>
            <a:r>
              <a:rPr lang="en-US" dirty="0"/>
              <a:t>We can report on the wink (thin description). </a:t>
            </a:r>
          </a:p>
          <a:p>
            <a:r>
              <a:rPr lang="en-US" dirty="0"/>
              <a:t>But if we provide a context we will know if the person is attracted to us, or that s/he is trying to communicate secretly, or that s/he has something in his/her eye. </a:t>
            </a:r>
          </a:p>
          <a:p>
            <a:r>
              <a:rPr lang="en-US" dirty="0"/>
              <a:t>As the context/situation changes, the meaning of the wink changes. </a:t>
            </a:r>
          </a:p>
          <a:p>
            <a:r>
              <a:rPr lang="en-US" dirty="0"/>
              <a:t>Thus, the more detail we have about the context the more sense we can make of the action. </a:t>
            </a:r>
          </a:p>
        </p:txBody>
      </p:sp>
    </p:spTree>
    <p:extLst>
      <p:ext uri="{BB962C8B-B14F-4D97-AF65-F5344CB8AC3E}">
        <p14:creationId xmlns:p14="http://schemas.microsoft.com/office/powerpoint/2010/main" val="132219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643E-9C09-4520-83D0-14C136E2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809" y="717921"/>
            <a:ext cx="7225075" cy="1013800"/>
          </a:xfrm>
        </p:spPr>
        <p:txBody>
          <a:bodyPr>
            <a:normAutofit/>
          </a:bodyPr>
          <a:lstStyle/>
          <a:p>
            <a:r>
              <a:rPr lang="en-US" dirty="0"/>
              <a:t>Key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F08C-7F2F-460A-8484-3C4A32FB3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8" y="2177813"/>
            <a:ext cx="7225074" cy="3962266"/>
          </a:xfrm>
        </p:spPr>
        <p:txBody>
          <a:bodyPr>
            <a:normAutofit/>
          </a:bodyPr>
          <a:lstStyle/>
          <a:p>
            <a:r>
              <a:rPr lang="en-US" dirty="0"/>
              <a:t>Qualitative research requires ‘thick description’</a:t>
            </a:r>
          </a:p>
          <a:p>
            <a:r>
              <a:rPr lang="en-US" dirty="0"/>
              <a:t>Don’t just describe what is happening, describe the context in which it is happening.</a:t>
            </a:r>
          </a:p>
          <a:p>
            <a:r>
              <a:rPr lang="en-US" dirty="0"/>
              <a:t>Therefore, collect as much detail about the situation and context as possible. </a:t>
            </a:r>
          </a:p>
          <a:p>
            <a:endParaRPr lang="en-US" dirty="0"/>
          </a:p>
        </p:txBody>
      </p:sp>
      <p:pic>
        <p:nvPicPr>
          <p:cNvPr id="4098" name="Picture 2" descr="Image result for not what it seems">
            <a:extLst>
              <a:ext uri="{FF2B5EF4-FFF2-40B4-BE49-F238E27FC236}">
                <a16:creationId xmlns:a16="http://schemas.microsoft.com/office/drawing/2014/main" id="{316FB2EB-DFA5-4B63-B97E-D4B04368CD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18" r="-2199"/>
          <a:stretch/>
        </p:blipFill>
        <p:spPr bwMode="auto">
          <a:xfrm>
            <a:off x="9160836" y="1348017"/>
            <a:ext cx="1144308" cy="208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not what it seems">
            <a:extLst>
              <a:ext uri="{FF2B5EF4-FFF2-40B4-BE49-F238E27FC236}">
                <a16:creationId xmlns:a16="http://schemas.microsoft.com/office/drawing/2014/main" id="{24838347-F386-4890-BEC3-72324E2A24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9" t="-362" r="-1990" b="362"/>
          <a:stretch/>
        </p:blipFill>
        <p:spPr bwMode="auto">
          <a:xfrm>
            <a:off x="8393482" y="4013756"/>
            <a:ext cx="3142402" cy="221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89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7BD6-568F-4F77-9E38-DFBA310A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details are needed for thick description?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176D8-F6D2-4011-A2AE-2B844E2D3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Biographical (who?)</a:t>
            </a:r>
          </a:p>
          <a:p>
            <a:pPr fontAlgn="base"/>
            <a:r>
              <a:rPr lang="en-US" dirty="0"/>
              <a:t>Historical (what led to this?)</a:t>
            </a:r>
          </a:p>
          <a:p>
            <a:pPr fontAlgn="base"/>
            <a:r>
              <a:rPr lang="en-US" dirty="0"/>
              <a:t>Situational (context)</a:t>
            </a:r>
          </a:p>
          <a:p>
            <a:pPr fontAlgn="base"/>
            <a:r>
              <a:rPr lang="en-US" dirty="0"/>
              <a:t>Relational (what’s happening?)</a:t>
            </a:r>
          </a:p>
          <a:p>
            <a:pPr fontAlgn="base"/>
            <a:r>
              <a:rPr lang="en-US" dirty="0"/>
              <a:t>Interactional (what are the meanings and relationships?)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-Denzin (1989)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994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166</TotalTime>
  <Words>543</Words>
  <Application>Microsoft Office PowerPoint</Application>
  <PresentationFormat>Widescreen</PresentationFormat>
  <Paragraphs>94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Magic R</vt:lpstr>
      <vt:lpstr>Malgun Gothic</vt:lpstr>
      <vt:lpstr>Arial</vt:lpstr>
      <vt:lpstr>Calibri</vt:lpstr>
      <vt:lpstr>Gill Sans MT</vt:lpstr>
      <vt:lpstr>Impact</vt:lpstr>
      <vt:lpstr>Badge</vt:lpstr>
      <vt:lpstr>observations</vt:lpstr>
      <vt:lpstr>What goes in here?</vt:lpstr>
      <vt:lpstr>Why are observations valuable?</vt:lpstr>
      <vt:lpstr>Value of observation</vt:lpstr>
      <vt:lpstr>Thick Description</vt:lpstr>
      <vt:lpstr>American anthropologist Clifford Geertz 1973</vt:lpstr>
      <vt:lpstr>The wink example </vt:lpstr>
      <vt:lpstr>Key point</vt:lpstr>
      <vt:lpstr>What details are needed for thick description?</vt:lpstr>
      <vt:lpstr>Observation steps</vt:lpstr>
      <vt:lpstr>During observation</vt:lpstr>
      <vt:lpstr>Taking notes (fieldnotes)</vt:lpstr>
      <vt:lpstr>Why is it important to video record?</vt:lpstr>
      <vt:lpstr>PowerPoint Presentation</vt:lpstr>
      <vt:lpstr>After Observation</vt:lpstr>
      <vt:lpstr>Practice your own observation</vt:lpstr>
      <vt:lpstr>Observation Video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</dc:title>
  <dc:creator>Whitehead, George E.K. (Prof.)</dc:creator>
  <cp:lastModifiedBy>Whitehead George</cp:lastModifiedBy>
  <cp:revision>15</cp:revision>
  <dcterms:created xsi:type="dcterms:W3CDTF">2017-07-20T04:02:13Z</dcterms:created>
  <dcterms:modified xsi:type="dcterms:W3CDTF">2018-09-06T23:06:10Z</dcterms:modified>
</cp:coreProperties>
</file>