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71" r:id="rId5"/>
    <p:sldId id="263" r:id="rId6"/>
    <p:sldId id="273" r:id="rId7"/>
    <p:sldId id="272" r:id="rId8"/>
    <p:sldId id="264" r:id="rId9"/>
    <p:sldId id="258" r:id="rId10"/>
    <p:sldId id="265" r:id="rId11"/>
    <p:sldId id="259" r:id="rId12"/>
    <p:sldId id="266" r:id="rId13"/>
    <p:sldId id="269" r:id="rId14"/>
    <p:sldId id="267" r:id="rId15"/>
    <p:sldId id="268" r:id="rId16"/>
    <p:sldId id="270" r:id="rId17"/>
    <p:sldId id="260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16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45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415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48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278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444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638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389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1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34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57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46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32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567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52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67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FEDD-EE34-4926-B393-6FFFEB8E5443}" type="datetimeFigureOut">
              <a:rPr lang="en-CA" smtClean="0"/>
              <a:t>13/03/2017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508D2-1686-40AC-93E0-F0953AB82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17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Nouns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Count vs. Non-count &amp; Using Articles</a:t>
            </a:r>
          </a:p>
        </p:txBody>
      </p:sp>
    </p:spTree>
    <p:extLst>
      <p:ext uri="{BB962C8B-B14F-4D97-AF65-F5344CB8AC3E}">
        <p14:creationId xmlns:p14="http://schemas.microsoft.com/office/powerpoint/2010/main" val="678521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Nouns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Using Articles pg. 114</a:t>
            </a:r>
          </a:p>
        </p:txBody>
      </p:sp>
    </p:spTree>
    <p:extLst>
      <p:ext uri="{BB962C8B-B14F-4D97-AF65-F5344CB8AC3E}">
        <p14:creationId xmlns:p14="http://schemas.microsoft.com/office/powerpoint/2010/main" val="321850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When to use ‘a’, ‘an’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‘a’ and ‘an’ are used with single count-nouns but not with non-count nouns</a:t>
            </a:r>
          </a:p>
          <a:p>
            <a:r>
              <a:rPr lang="en-CA" dirty="0"/>
              <a:t>‘a’ is used a consonant sound</a:t>
            </a:r>
          </a:p>
          <a:p>
            <a:r>
              <a:rPr lang="en-CA" dirty="0"/>
              <a:t>‘an’ is used before a vowel sound</a:t>
            </a:r>
          </a:p>
          <a:p>
            <a:endParaRPr lang="en-CA" dirty="0"/>
          </a:p>
          <a:p>
            <a:r>
              <a:rPr lang="en-CA" dirty="0"/>
              <a:t>University, man, chocolate, unicorn, bottle of soju, beef</a:t>
            </a:r>
          </a:p>
        </p:txBody>
      </p:sp>
    </p:spTree>
    <p:extLst>
      <p:ext uri="{BB962C8B-B14F-4D97-AF65-F5344CB8AC3E}">
        <p14:creationId xmlns:p14="http://schemas.microsoft.com/office/powerpoint/2010/main" val="27740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Making Generalizations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A banana </a:t>
            </a:r>
            <a:r>
              <a:rPr lang="en-CA" dirty="0"/>
              <a:t>is yellow  = a general statement using a single example</a:t>
            </a:r>
          </a:p>
          <a:p>
            <a:r>
              <a:rPr lang="en-CA" b="1" dirty="0"/>
              <a:t>Bananas</a:t>
            </a:r>
            <a:r>
              <a:rPr lang="en-CA" dirty="0"/>
              <a:t> are yellow = general statement about all </a:t>
            </a:r>
            <a:r>
              <a:rPr lang="en-CA" sz="1050" dirty="0"/>
              <a:t>(*more common in speaking than above)</a:t>
            </a:r>
          </a:p>
          <a:p>
            <a:r>
              <a:rPr lang="en-CA" b="1" dirty="0"/>
              <a:t>(0)Fruit</a:t>
            </a:r>
            <a:r>
              <a:rPr lang="en-CA" dirty="0"/>
              <a:t> is delicious = general statement about all</a:t>
            </a:r>
          </a:p>
        </p:txBody>
      </p:sp>
      <p:pic>
        <p:nvPicPr>
          <p:cNvPr id="2050" name="Picture 2" descr="http://www.md-health.com/images/1HT03553/Banana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4583703"/>
            <a:ext cx="2105025" cy="168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rms.org/media/blogs/blog/banana.jpg?mtime=14176458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99" y="4725920"/>
            <a:ext cx="1323975" cy="140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052" y="4432431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82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Nothing specific use of ‘a’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you are referring to nothing specific</a:t>
            </a:r>
          </a:p>
          <a:p>
            <a:r>
              <a:rPr lang="en-CA" dirty="0"/>
              <a:t>Used when the person you are talking to is not familiar with what you are referring to. </a:t>
            </a:r>
          </a:p>
          <a:p>
            <a:endParaRPr lang="en-CA" dirty="0"/>
          </a:p>
          <a:p>
            <a:r>
              <a:rPr lang="en-CA" dirty="0"/>
              <a:t>Ex. I saw a man wearing a funny hat yesterday.</a:t>
            </a:r>
          </a:p>
          <a:p>
            <a:pPr lvl="1"/>
            <a:r>
              <a:rPr lang="en-CA" dirty="0"/>
              <a:t>I watched a movie last night</a:t>
            </a:r>
          </a:p>
          <a:p>
            <a:pPr lvl="1"/>
            <a:r>
              <a:rPr lang="en-CA" dirty="0"/>
              <a:t>I bought a book</a:t>
            </a:r>
          </a:p>
        </p:txBody>
      </p:sp>
    </p:spTree>
    <p:extLst>
      <p:ext uri="{BB962C8B-B14F-4D97-AF65-F5344CB8AC3E}">
        <p14:creationId xmlns:p14="http://schemas.microsoft.com/office/powerpoint/2010/main" val="476738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79411"/>
          </a:xfrm>
        </p:spPr>
        <p:txBody>
          <a:bodyPr/>
          <a:lstStyle/>
          <a:p>
            <a:r>
              <a:rPr lang="en-CA" dirty="0"/>
              <a:t>Exercise 21 pg. 115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453872"/>
            <a:ext cx="8275053" cy="235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6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‘the’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the speaker and listener are thinking or know about the same specific thing. </a:t>
            </a:r>
          </a:p>
          <a:p>
            <a:endParaRPr lang="en-CA" dirty="0"/>
          </a:p>
          <a:p>
            <a:r>
              <a:rPr lang="en-CA" dirty="0"/>
              <a:t>I saw the man wearing the funny hat yesterday.</a:t>
            </a:r>
          </a:p>
          <a:p>
            <a:r>
              <a:rPr lang="en-CA" dirty="0"/>
              <a:t>I bought the book.</a:t>
            </a:r>
          </a:p>
          <a:p>
            <a:r>
              <a:rPr lang="en-CA" dirty="0"/>
              <a:t>I watched the movie last night.</a:t>
            </a:r>
          </a:p>
          <a:p>
            <a:r>
              <a:rPr lang="en-CA" dirty="0"/>
              <a:t>I went to the library. </a:t>
            </a:r>
          </a:p>
        </p:txBody>
      </p:sp>
      <p:pic>
        <p:nvPicPr>
          <p:cNvPr id="3074" name="Picture 2" descr="http://previews.123rf.com/images/velusariot/velusariot0610/velusariot061000030/607389-Man-and-woman-looking-at-eachother-thinking-the-same-thing-Stock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251" y="2844800"/>
            <a:ext cx="4830704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www.askideas.com/media/17/Man-With-Bunny-Ears-Hat-Funny-Picture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8" t="24423" r="18950" b="39117"/>
          <a:stretch/>
        </p:blipFill>
        <p:spPr bwMode="auto">
          <a:xfrm>
            <a:off x="9105534" y="2844800"/>
            <a:ext cx="1166618" cy="96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18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Only one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Use ‘the’ when there is only one.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Ex.  I went down to the basement.</a:t>
            </a:r>
          </a:p>
          <a:p>
            <a:pPr marL="0" indent="0">
              <a:buNone/>
            </a:pPr>
            <a:r>
              <a:rPr lang="en-CA" dirty="0"/>
              <a:t> 	I went to the Aquarium in Okinawa vs. I went to an aquarium in Okinawa. 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6343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correct article in each sentence.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1)Did you bring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umbrella? </a:t>
            </a:r>
            <a:br>
              <a:rPr lang="en-US" dirty="0"/>
            </a:br>
            <a:r>
              <a:rPr lang="en-US" dirty="0"/>
              <a:t>2)Are you looking for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shampoo? </a:t>
            </a:r>
            <a:br>
              <a:rPr lang="en-US" dirty="0"/>
            </a:br>
            <a:r>
              <a:rPr lang="en-US" dirty="0"/>
              <a:t>3)I checked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mailbox again. </a:t>
            </a:r>
            <a:br>
              <a:rPr lang="en-US" dirty="0"/>
            </a:br>
            <a:r>
              <a:rPr lang="en-US" dirty="0"/>
              <a:t>4)Can I have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spoon please? </a:t>
            </a:r>
            <a:br>
              <a:rPr lang="en-US" dirty="0"/>
            </a:br>
            <a:r>
              <a:rPr lang="en-US" dirty="0"/>
              <a:t>5)I was born into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poor family.</a:t>
            </a:r>
            <a:br>
              <a:rPr lang="en-US" dirty="0"/>
            </a:br>
            <a:r>
              <a:rPr lang="en-US" dirty="0"/>
              <a:t>6)She will come back in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hour.</a:t>
            </a:r>
            <a:br>
              <a:rPr lang="en-US" dirty="0"/>
            </a:br>
            <a:r>
              <a:rPr lang="en-US" dirty="0"/>
              <a:t>7)Have you been to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Space Needle Tower in Seattle? </a:t>
            </a:r>
            <a:br>
              <a:rPr lang="en-US" dirty="0"/>
            </a:br>
            <a:r>
              <a:rPr lang="en-US" dirty="0"/>
              <a:t>8)I would love to talk to one of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managers. </a:t>
            </a:r>
            <a:br>
              <a:rPr lang="en-US" dirty="0"/>
            </a:br>
            <a:r>
              <a:rPr lang="en-US" dirty="0"/>
              <a:t>9)What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amazing view! </a:t>
            </a:r>
            <a:br>
              <a:rPr lang="en-US" dirty="0"/>
            </a:br>
            <a:r>
              <a:rPr lang="en-US" dirty="0"/>
              <a:t>10)The helicopter landed on </a:t>
            </a:r>
            <a:r>
              <a:rPr lang="en-US" u="sng" dirty="0"/>
              <a:t>                    </a:t>
            </a:r>
            <a:r>
              <a:rPr lang="en-US" dirty="0"/>
              <a:t> (a, an, the) roof of a building.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2336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Page 118- 121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Exercise 26,27,28,29</a:t>
            </a:r>
          </a:p>
        </p:txBody>
      </p:sp>
    </p:spTree>
    <p:extLst>
      <p:ext uri="{BB962C8B-B14F-4D97-AF65-F5344CB8AC3E}">
        <p14:creationId xmlns:p14="http://schemas.microsoft.com/office/powerpoint/2010/main" val="49349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Count vs. Non-count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Count nouns have plural forms</a:t>
            </a:r>
          </a:p>
          <a:p>
            <a:pPr lvl="1"/>
            <a:r>
              <a:rPr lang="en-CA" dirty="0"/>
              <a:t>I.e. dog, car, book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Non-count nouns do not</a:t>
            </a:r>
          </a:p>
          <a:p>
            <a:pPr lvl="1"/>
            <a:endParaRPr lang="en-CA" dirty="0"/>
          </a:p>
        </p:txBody>
      </p:sp>
      <p:pic>
        <p:nvPicPr>
          <p:cNvPr id="1026" name="Picture 2" descr="http://tx.english-ch.com/teacher/yuri/nc_pic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1160462"/>
            <a:ext cx="3619500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Separate the following words into count, non-count nouns or depends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8100" y="22870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garbage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8100" y="4014490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00" y="5422642"/>
            <a:ext cx="65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8100" y="3080266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homework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8436" y="23206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8100" y="47640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3268" y="22669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belief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9879" y="542264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grass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3268" y="39527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smoke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3268" y="297386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chicken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8804" y="391924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fruit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74836" y="233388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pepper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8436" y="29632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husband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0836" y="391924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jewelry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72372" y="467094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mail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8436" y="54759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traffic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06820" y="472569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money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36832" y="2974500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information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53268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wolf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1750" y="6081236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advice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4006" y="4725690"/>
            <a:ext cx="130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mosquito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6844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fish</a:t>
            </a:r>
          </a:p>
        </p:txBody>
      </p:sp>
    </p:spTree>
    <p:extLst>
      <p:ext uri="{BB962C8B-B14F-4D97-AF65-F5344CB8AC3E}">
        <p14:creationId xmlns:p14="http://schemas.microsoft.com/office/powerpoint/2010/main" val="239862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9203003" y="2034560"/>
            <a:ext cx="669188" cy="4205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03831" y="2228263"/>
            <a:ext cx="651709" cy="4269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720898" y="2238014"/>
            <a:ext cx="669188" cy="4205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6915" y="2262148"/>
            <a:ext cx="669188" cy="4205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Separate the following words into count, non-count nouns or depends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8100" y="22870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garbage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8100" y="4014490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00" y="5422642"/>
            <a:ext cx="65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8100" y="3080266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homework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8436" y="23206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8100" y="47640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3268" y="22669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belief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9879" y="542264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grass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3268" y="39527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smoke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3268" y="297386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chicken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8804" y="391924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fruit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17391" y="232564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pepper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8436" y="29632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husband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0836" y="391924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jewelry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72372" y="467094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mail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8436" y="54759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traffic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38804" y="4725690"/>
            <a:ext cx="95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money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36832" y="2974500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information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53268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wolf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1750" y="6081236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advice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4006" y="4725690"/>
            <a:ext cx="130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mosquito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86844" y="6128524"/>
            <a:ext cx="110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fish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19222" y="2279405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72468" y="2997071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47645" y="4690586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33936" y="2963228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26049" y="2262148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2602" y="6081236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83283" y="4716760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19221" y="6131283"/>
            <a:ext cx="33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213681" y="3941480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80844" y="2292318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7461" y="5435260"/>
            <a:ext cx="71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47645" y="3941480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15326" y="3086995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243254" y="2958713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14842" y="3958327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89533" y="5549077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56594" y="4054544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15326" y="2287032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50619" y="4764048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80844" y="4739581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56016" y="6074485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93801" y="5475193"/>
            <a:ext cx="52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</a:t>
            </a:r>
          </a:p>
        </p:txBody>
      </p:sp>
    </p:spTree>
    <p:extLst>
      <p:ext uri="{BB962C8B-B14F-4D97-AF65-F5344CB8AC3E}">
        <p14:creationId xmlns:p14="http://schemas.microsoft.com/office/powerpoint/2010/main" val="50018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much, 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much + non-count noun</a:t>
            </a:r>
          </a:p>
          <a:p>
            <a:r>
              <a:rPr lang="en-CA" dirty="0"/>
              <a:t>many + count noun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Ex. How many </a:t>
            </a:r>
            <a:r>
              <a:rPr lang="en-CA" b="1" u="sng" dirty="0"/>
              <a:t>friends</a:t>
            </a:r>
            <a:r>
              <a:rPr lang="en-CA" dirty="0"/>
              <a:t> do you have? I have many friends.</a:t>
            </a:r>
          </a:p>
          <a:p>
            <a:pPr marL="0" indent="0">
              <a:buNone/>
            </a:pPr>
            <a:r>
              <a:rPr lang="en-CA" dirty="0"/>
              <a:t>      How much </a:t>
            </a:r>
            <a:r>
              <a:rPr lang="en-CA" b="1" u="sng" dirty="0"/>
              <a:t>time</a:t>
            </a:r>
            <a:r>
              <a:rPr lang="en-CA" dirty="0"/>
              <a:t> do you have?  I have much time. </a:t>
            </a:r>
            <a:r>
              <a:rPr lang="en-CA" sz="1200" dirty="0"/>
              <a:t>(much does not sound natural though)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994400" y="1930400"/>
            <a:ext cx="2781300" cy="850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48583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  <a:br>
              <a:rPr lang="en-US" dirty="0"/>
            </a:br>
            <a:r>
              <a:rPr lang="en-US" dirty="0"/>
              <a:t>much, many, a lot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I have many + count noun				I have many friends.</a:t>
            </a:r>
          </a:p>
          <a:p>
            <a:endParaRPr lang="en-US" sz="1600" dirty="0"/>
          </a:p>
          <a:p>
            <a:r>
              <a:rPr lang="en-US" sz="1600" dirty="0"/>
              <a:t>I have much + non-count noun			I have much time.</a:t>
            </a:r>
          </a:p>
          <a:p>
            <a:endParaRPr lang="en-US" sz="1600" dirty="0"/>
          </a:p>
          <a:p>
            <a:r>
              <a:rPr lang="en-US" sz="1600" dirty="0"/>
              <a:t>I have a lot of + count/ non-count		I have a lot of homework, I have a lot of eggs</a:t>
            </a:r>
          </a:p>
        </p:txBody>
      </p:sp>
    </p:spTree>
    <p:extLst>
      <p:ext uri="{BB962C8B-B14F-4D97-AF65-F5344CB8AC3E}">
        <p14:creationId xmlns:p14="http://schemas.microsoft.com/office/powerpoint/2010/main" val="1708987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much, many, a lot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402344" cy="3880773"/>
          </a:xfrm>
        </p:spPr>
        <p:txBody>
          <a:bodyPr/>
          <a:lstStyle/>
          <a:p>
            <a:r>
              <a:rPr lang="en-CA" sz="1600" dirty="0"/>
              <a:t>…don’t have many + count noun				She doesn’t have many classes.</a:t>
            </a:r>
          </a:p>
          <a:p>
            <a:r>
              <a:rPr lang="en-CA" sz="1600" dirty="0"/>
              <a:t>…don’t have much + non-count noun			They don’t have much money.</a:t>
            </a:r>
          </a:p>
          <a:p>
            <a:r>
              <a:rPr lang="en-CA" sz="1600" dirty="0"/>
              <a:t>…don’t have a lot of +count/ non-count noun		We don’t have a lot of work today. </a:t>
            </a:r>
          </a:p>
          <a:p>
            <a:endParaRPr lang="en-CA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6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Take turns with a partner asking and answering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2850" y="2302054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1747" y="47640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hobby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8100" y="4014490"/>
            <a:ext cx="22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email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00" y="5422642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sister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31900" y="308883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friend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8436" y="23206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computer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8100" y="476404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brother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3268" y="22669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coffee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9879" y="542264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T.V.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3268" y="39527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3268" y="297386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soju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8436" y="296322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class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8436" y="3952796"/>
            <a:ext cx="151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smartphone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64250" y="4712395"/>
            <a:ext cx="1535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69090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1270000"/>
            <a:ext cx="8596668" cy="430211"/>
          </a:xfrm>
        </p:spPr>
        <p:txBody>
          <a:bodyPr/>
          <a:lstStyle/>
          <a:p>
            <a:r>
              <a:rPr lang="en-CA" dirty="0"/>
              <a:t>Exercise 17 pg. 111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" contrast="21000"/>
          </a:blip>
          <a:stretch>
            <a:fillRect/>
          </a:stretch>
        </p:blipFill>
        <p:spPr>
          <a:xfrm>
            <a:off x="677334" y="1930400"/>
            <a:ext cx="5723466" cy="488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9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324</TotalTime>
  <Words>464</Words>
  <Application>Microsoft Office PowerPoint</Application>
  <PresentationFormat>Widescreen</PresentationFormat>
  <Paragraphs>147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Nouns</vt:lpstr>
      <vt:lpstr>Count vs. Non-count Nouns</vt:lpstr>
      <vt:lpstr>Separate the following words into count, non-count nouns or depends</vt:lpstr>
      <vt:lpstr>Separate the following words into count, non-count nouns or depends</vt:lpstr>
      <vt:lpstr>much, many</vt:lpstr>
      <vt:lpstr>Statements much, many, a lot of</vt:lpstr>
      <vt:lpstr>much, many, a lot of</vt:lpstr>
      <vt:lpstr>Take turns with a partner asking and answering questions</vt:lpstr>
      <vt:lpstr>Practice</vt:lpstr>
      <vt:lpstr>Nouns</vt:lpstr>
      <vt:lpstr>When to use ‘a’, ‘an’</vt:lpstr>
      <vt:lpstr>Making Generalizations</vt:lpstr>
      <vt:lpstr>Nothing specific use of ‘a’</vt:lpstr>
      <vt:lpstr>Practice </vt:lpstr>
      <vt:lpstr>Using ‘the’</vt:lpstr>
      <vt:lpstr>Only one </vt:lpstr>
      <vt:lpstr>PowerPoint Presentation</vt:lpstr>
      <vt:lpstr>Page 118- 121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Whitehead, George E.K. (Prof.)</cp:lastModifiedBy>
  <cp:revision>24</cp:revision>
  <dcterms:created xsi:type="dcterms:W3CDTF">2016-03-07T03:23:52Z</dcterms:created>
  <dcterms:modified xsi:type="dcterms:W3CDTF">2017-03-13T05:24:32Z</dcterms:modified>
</cp:coreProperties>
</file>