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5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7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87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8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5C9FAD-5042-468A-9DF9-78A3ACC02B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CEB848-7957-426F-AA87-0BEB5CA6BC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-nology.com/worksheets/language_arts/prefix/" TargetMode="External"/><Relationship Id="rId2" Type="http://schemas.openxmlformats.org/officeDocument/2006/relationships/hyperlink" Target="https://www.learnthat.org/pages/view/roo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ources.allaboutlearning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29827-F626-4566-93AB-45A6401AB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Morphology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896AF-B216-40AF-A035-C662B8E58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Prefix, Root, Suffix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84156-7390-4C88-A4AE-B2C6A6E5C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4" t="12699" r="23756" b="4762"/>
          <a:stretch/>
        </p:blipFill>
        <p:spPr>
          <a:xfrm>
            <a:off x="7358743" y="598713"/>
            <a:ext cx="4223657" cy="5660573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54B4D7A-9449-41DC-B80D-9EBF2CC2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93" y="894623"/>
            <a:ext cx="3676650" cy="51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A15F-6907-422E-8667-529C5D09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A: Prefixes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7414-A524-4C94-BBEF-825673D3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the sentences by writing the correct prefix in the blank space. You can use a dictionary to help you.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dis-             -in               mis-               re-               un-               under-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1. I just can't believe it! The story is _____believable!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No, that answer is _____correct. It is wrong.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Let's look at this information again. We should _____view it before the test.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4. I saw Allison just a moment ago, but now I can't find her! It seems that she _____appeared!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5. Oh, I'm sorry, I didn't hear you correctly. I _____understood you.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6. The subway does not go over the land like a normal train. It moves _____ground.</a:t>
            </a:r>
          </a:p>
        </p:txBody>
      </p:sp>
    </p:spTree>
    <p:extLst>
      <p:ext uri="{BB962C8B-B14F-4D97-AF65-F5344CB8AC3E}">
        <p14:creationId xmlns:p14="http://schemas.microsoft.com/office/powerpoint/2010/main" val="300327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E82A-EE1A-45CE-B96C-E74EFA6D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B: Adjective suffixes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8CCF-E3EF-478C-BC2C-1AE740EAB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the words that describe the pictures below. Use the suffixes from the list.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-able               -</a:t>
            </a:r>
            <a:r>
              <a:rPr lang="en-US" b="1" dirty="0" err="1"/>
              <a:t>ful</a:t>
            </a:r>
            <a:r>
              <a:rPr lang="en-US" b="1" dirty="0"/>
              <a:t>               -less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1. The first woman is very tired. She wants to rest! The second woman can't stay still. She always wants to move! She is rest_____.</a:t>
            </a:r>
            <a:br>
              <a:rPr lang="en-US" dirty="0"/>
            </a:br>
            <a:endParaRPr lang="en-US" dirty="0"/>
          </a:p>
          <a:p>
            <a:r>
              <a:rPr lang="en-US" dirty="0"/>
              <a:t>2. The first dog isn't cute. He's a little scary! The second dog is very cute! He's </a:t>
            </a:r>
            <a:r>
              <a:rPr lang="en-US" dirty="0" err="1"/>
              <a:t>ador</a:t>
            </a:r>
            <a:r>
              <a:rPr lang="en-US" dirty="0"/>
              <a:t>_____!</a:t>
            </a:r>
          </a:p>
          <a:p>
            <a:endParaRPr lang="en-US" dirty="0"/>
          </a:p>
          <a:p>
            <a:r>
              <a:rPr lang="en-US" dirty="0"/>
              <a:t>3. Jason writes lots of lists, so he always remembers what he has to do. He never forgets!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Melanie can't remember anything! She's very forget___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3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7E50-ADCC-48A8-99EE-F51F0894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BF9E-078E-4EBF-9DC1-77E4BF1E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323B6-710A-4A56-AF33-A511608E8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3" t="51905" r="41111" b="27619"/>
          <a:stretch/>
        </p:blipFill>
        <p:spPr>
          <a:xfrm>
            <a:off x="1255379" y="2805901"/>
            <a:ext cx="9257569" cy="32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5DC8-FF75-4E0D-9229-29FB0610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8AB7-9BEB-487C-A771-58810316D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FF351-AD98-4467-A0A6-7D6FBABB6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2" t="11429" r="36729" b="42142"/>
          <a:stretch/>
        </p:blipFill>
        <p:spPr>
          <a:xfrm>
            <a:off x="2087771" y="548640"/>
            <a:ext cx="7592786" cy="54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D9C3-9BFB-4064-9730-478DF985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3B9AE-637C-4A17-A5F6-D0E831E97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FCA6C-64F5-42E8-861F-9F9E137C2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8" t="11852" r="23418" b="10226"/>
          <a:stretch/>
        </p:blipFill>
        <p:spPr>
          <a:xfrm>
            <a:off x="5994400" y="585216"/>
            <a:ext cx="4354286" cy="53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9D82-243A-43AF-BA0D-6F9E3BBB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4FC5-F76D-46C2-B4F9-967FF007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https://www.learnthat.org/pages/view/roots.html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http://www.teach-nology.com/worksheets/language_arts/</a:t>
            </a:r>
            <a:r>
              <a:rPr lang="en-US">
                <a:hlinkClick r:id="rId3"/>
              </a:rPr>
              <a:t>prefix/</a:t>
            </a:r>
            <a:endParaRPr lang="en-US"/>
          </a:p>
          <a:p>
            <a:endParaRPr lang="en-US" dirty="0"/>
          </a:p>
          <a:p>
            <a:r>
              <a:rPr lang="en-US" dirty="0">
                <a:hlinkClick r:id="rId4"/>
              </a:rPr>
              <a:t>https://resources.allaboutlearningpress.com/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knowing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it comes to teaching vocabulary, a little knowledge of root words, prefixes, and suffixes goes a long way.</a:t>
            </a:r>
          </a:p>
        </p:txBody>
      </p:sp>
    </p:spTree>
    <p:extLst>
      <p:ext uri="{BB962C8B-B14F-4D97-AF65-F5344CB8AC3E}">
        <p14:creationId xmlns:p14="http://schemas.microsoft.com/office/powerpoint/2010/main" val="414855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VS Unbound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Bound morphemes, which are prefixes and suffixes that cannot stand alone as words, such as </a:t>
            </a:r>
            <a:r>
              <a:rPr lang="en-US" i="1" dirty="0"/>
              <a:t>geo</a:t>
            </a:r>
            <a:r>
              <a:rPr lang="en-US" dirty="0"/>
              <a:t>-,</a:t>
            </a:r>
            <a:r>
              <a:rPr lang="en-US" i="1" dirty="0"/>
              <a:t>re</a:t>
            </a:r>
            <a:r>
              <a:rPr lang="en-US" dirty="0"/>
              <a:t>-, and –</a:t>
            </a:r>
            <a:r>
              <a:rPr lang="en-US" i="1" dirty="0" err="1"/>
              <a:t>ity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2. Unbound morphemes, which are roots within more complex words that can stand alone as words, such as </a:t>
            </a:r>
            <a:r>
              <a:rPr lang="en-US" i="1" dirty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7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morpheme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 morphemes that are suffixes are one of the two following types:</a:t>
            </a:r>
          </a:p>
          <a:p>
            <a:endParaRPr lang="en-US" dirty="0"/>
          </a:p>
          <a:p>
            <a:r>
              <a:rPr lang="en-US" dirty="0"/>
              <a:t>1. Inflection morphemes such as -</a:t>
            </a:r>
            <a:r>
              <a:rPr lang="en-US" i="1" dirty="0"/>
              <a:t>ed </a:t>
            </a:r>
            <a:r>
              <a:rPr lang="en-US" dirty="0"/>
              <a:t>and -</a:t>
            </a:r>
            <a:r>
              <a:rPr lang="en-US" i="1" dirty="0"/>
              <a:t>s </a:t>
            </a:r>
            <a:r>
              <a:rPr lang="en-US" dirty="0"/>
              <a:t>that change the </a:t>
            </a:r>
            <a:r>
              <a:rPr lang="en-US" b="1" dirty="0"/>
              <a:t>tense</a:t>
            </a:r>
            <a:r>
              <a:rPr lang="en-US" dirty="0"/>
              <a:t> or </a:t>
            </a:r>
            <a:r>
              <a:rPr lang="en-US" b="1" dirty="0"/>
              <a:t>number </a:t>
            </a:r>
            <a:r>
              <a:rPr lang="en-US" dirty="0"/>
              <a:t>of a word without changing its part of speech</a:t>
            </a:r>
          </a:p>
          <a:p>
            <a:endParaRPr lang="en-US" dirty="0"/>
          </a:p>
          <a:p>
            <a:r>
              <a:rPr lang="en-US" dirty="0"/>
              <a:t>2. Derivational morphemes such as -</a:t>
            </a:r>
            <a:r>
              <a:rPr lang="en-US" i="1" dirty="0" err="1"/>
              <a:t>ity</a:t>
            </a:r>
            <a:r>
              <a:rPr lang="en-US" i="1" dirty="0"/>
              <a:t> </a:t>
            </a:r>
            <a:r>
              <a:rPr lang="en-US" dirty="0"/>
              <a:t>and -</a:t>
            </a:r>
            <a:r>
              <a:rPr lang="en-US" i="1" dirty="0" err="1"/>
              <a:t>tion</a:t>
            </a:r>
            <a:r>
              <a:rPr lang="en-US" i="1" dirty="0"/>
              <a:t> </a:t>
            </a:r>
            <a:r>
              <a:rPr lang="en-US" dirty="0"/>
              <a:t>that change a word’s </a:t>
            </a:r>
            <a:r>
              <a:rPr lang="en-US" b="1" dirty="0"/>
              <a:t>part of speech</a:t>
            </a:r>
          </a:p>
        </p:txBody>
      </p:sp>
    </p:spTree>
    <p:extLst>
      <p:ext uri="{BB962C8B-B14F-4D97-AF65-F5344CB8AC3E}">
        <p14:creationId xmlns:p14="http://schemas.microsoft.com/office/powerpoint/2010/main" val="23861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are the benefits of teaching students about bound and unbound morphemes?</a:t>
            </a:r>
          </a:p>
          <a:p>
            <a:endParaRPr lang="en-US" dirty="0"/>
          </a:p>
          <a:p>
            <a:r>
              <a:rPr lang="en-US" dirty="0"/>
              <a:t>How can knowing common bound and unbound morphemes help them learn words?</a:t>
            </a:r>
          </a:p>
        </p:txBody>
      </p:sp>
    </p:spTree>
    <p:extLst>
      <p:ext uri="{BB962C8B-B14F-4D97-AF65-F5344CB8AC3E}">
        <p14:creationId xmlns:p14="http://schemas.microsoft.com/office/powerpoint/2010/main" val="231454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FE910-CF16-46B8-8B1D-5A3600B7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4" t="25613" r="8540" b="13571"/>
          <a:stretch/>
        </p:blipFill>
        <p:spPr>
          <a:xfrm>
            <a:off x="898071" y="640080"/>
            <a:ext cx="10269801" cy="60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8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90770-002D-409E-BF43-9A01BFE28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20952" r="9111" b="10476"/>
          <a:stretch/>
        </p:blipFill>
        <p:spPr>
          <a:xfrm>
            <a:off x="1567541" y="336104"/>
            <a:ext cx="9307288" cy="65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99082-F8F4-47AC-8DA8-641F0D65C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Morphemes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93E9FD-4DC2-4F33-88F2-B5965ADB4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8AB-E722-4C30-8358-733606F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flippers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59A-078E-472E-B595-D68C60F0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A0377-D13F-438C-80EC-A0B086DD6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4" t="30400" r="27312" b="21482"/>
          <a:stretch/>
        </p:blipFill>
        <p:spPr>
          <a:xfrm>
            <a:off x="827314" y="2647696"/>
            <a:ext cx="3701143" cy="3299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D48D5-F398-4E36-882F-73100A79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89" t="19682" r="25450" b="13275"/>
          <a:stretch/>
        </p:blipFill>
        <p:spPr>
          <a:xfrm>
            <a:off x="6342743" y="1349828"/>
            <a:ext cx="3991428" cy="45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3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268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Tw Cen MT Condensed</vt:lpstr>
      <vt:lpstr>Wingdings 3</vt:lpstr>
      <vt:lpstr>Integral</vt:lpstr>
      <vt:lpstr>Morphology</vt:lpstr>
      <vt:lpstr>The benefits of knowing</vt:lpstr>
      <vt:lpstr>Bound VS Unbound</vt:lpstr>
      <vt:lpstr>Bound morpheme types</vt:lpstr>
      <vt:lpstr>Thinking Time</vt:lpstr>
      <vt:lpstr>PowerPoint Presentation</vt:lpstr>
      <vt:lpstr>PowerPoint Presentation</vt:lpstr>
      <vt:lpstr>Working with Morphemes</vt:lpstr>
      <vt:lpstr>Word flippers</vt:lpstr>
      <vt:lpstr>worksheets</vt:lpstr>
      <vt:lpstr>Exercise A: Prefixes </vt:lpstr>
      <vt:lpstr>Exercise B: Adjective suffixes </vt:lpstr>
      <vt:lpstr>PowerPoint Presentation</vt:lpstr>
      <vt:lpstr>PowerPoint Presentation</vt:lpstr>
      <vt:lpstr>Word trees</vt:lpstr>
      <vt:lpstr>Useful 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</dc:title>
  <dc:creator>Whitehead George</dc:creator>
  <cp:lastModifiedBy>Whitehead George</cp:lastModifiedBy>
  <cp:revision>11</cp:revision>
  <dcterms:created xsi:type="dcterms:W3CDTF">2018-11-27T17:42:50Z</dcterms:created>
  <dcterms:modified xsi:type="dcterms:W3CDTF">2019-06-17T21:47:08Z</dcterms:modified>
</cp:coreProperties>
</file>