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1" r:id="rId6"/>
    <p:sldId id="271" r:id="rId7"/>
    <p:sldId id="262" r:id="rId8"/>
    <p:sldId id="263" r:id="rId9"/>
    <p:sldId id="267" r:id="rId10"/>
    <p:sldId id="269" r:id="rId11"/>
    <p:sldId id="268" r:id="rId12"/>
    <p:sldId id="270" r:id="rId13"/>
    <p:sldId id="264" r:id="rId14"/>
    <p:sldId id="265" r:id="rId15"/>
    <p:sldId id="266" r:id="rId16"/>
    <p:sldId id="260" r:id="rId17"/>
    <p:sldId id="272" r:id="rId18"/>
    <p:sldId id="273"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85" d="100"/>
          <a:sy n="85" d="100"/>
        </p:scale>
        <p:origin x="72" y="30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87DE6118-2437-4B30-8E3C-4D2BE6020583}" type="datetimeFigureOut">
              <a:rPr lang="en-US" dirty="0"/>
              <a:pPr/>
              <a:t>6/5/2023</a:t>
            </a:fld>
            <a:endParaRPr lang="en-US" dirty="0"/>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69E57DC2-970A-4B3E-BB1C-7A09969E49DF}" type="slidenum">
              <a:rPr lang="en-US" dirty="0"/>
              <a:pPr/>
              <a:t>‹#›</a:t>
            </a:fld>
            <a:endParaRPr lang="en-US" dirty="0"/>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6/5/2023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6/5/2023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6/5/2023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87DE6118-2437-4B30-8E3C-4D2BE6020583}" type="datetimeFigureOut">
              <a:rPr lang="en-US" dirty="0"/>
              <a:pPr/>
              <a:t>6/5/2023</a:t>
            </a:fld>
            <a:endParaRPr lang="en-US" dirty="0"/>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a:t>Click to edit Master title style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7DE6118-2437-4B30-8E3C-4D2BE6020583}" type="datetimeFigureOut">
              <a:rPr lang="en-US" dirty="0"/>
              <a:t>6/5/2023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7DE6118-2437-4B30-8E3C-4D2BE6020583}" type="datetimeFigureOut">
              <a:rPr lang="en-US" dirty="0"/>
              <a:t>6/5/2023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7DE6118-2437-4B30-8E3C-4D2BE6020583}" type="datetimeFigureOut">
              <a:rPr lang="en-US" dirty="0"/>
              <a:t>6/5/2023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DE6118-2437-4B30-8E3C-4D2BE6020583}" type="datetimeFigureOut">
              <a:rPr lang="en-US" dirty="0"/>
              <a:t>6/5/2023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n-US"/>
              <a:t>Click to edit Master title style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6/5/2023</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6/5/2023</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87DE6118-2437-4B30-8E3C-4D2BE6020583}" type="datetimeFigureOut">
              <a:rPr lang="en-US" dirty="0"/>
              <a:pPr/>
              <a:t>6/5/2023</a:t>
            </a:fld>
            <a:endParaRPr lang="en-US" dirty="0"/>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dirty="0"/>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69E57DC2-970A-4B3E-BB1C-7A09969E49DF}" type="slidenum">
              <a:rPr lang="en-US" dirty="0"/>
              <a:pPr/>
              <a:t>‹#›</a:t>
            </a:fld>
            <a:endParaRPr lang="en-US" dirty="0"/>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www.sagepub.com/sites/default/files/upm-binaries/14649_Chapter5.pdf"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Methodology%20Sample.docx"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C7EB10-4BFF-47F3-968D-B17AB75139DC}"/>
              </a:ext>
            </a:extLst>
          </p:cNvPr>
          <p:cNvSpPr>
            <a:spLocks noGrp="1"/>
          </p:cNvSpPr>
          <p:nvPr>
            <p:ph type="ctrTitle"/>
          </p:nvPr>
        </p:nvSpPr>
        <p:spPr/>
        <p:txBody>
          <a:bodyPr/>
          <a:lstStyle/>
          <a:p>
            <a:r>
              <a:rPr lang="en-CA" dirty="0"/>
              <a:t>Method section</a:t>
            </a:r>
          </a:p>
        </p:txBody>
      </p:sp>
      <p:sp>
        <p:nvSpPr>
          <p:cNvPr id="3" name="Subtitle 2">
            <a:extLst>
              <a:ext uri="{FF2B5EF4-FFF2-40B4-BE49-F238E27FC236}">
                <a16:creationId xmlns:a16="http://schemas.microsoft.com/office/drawing/2014/main" id="{69316293-5E65-42F3-8512-9A3BB39EDD11}"/>
              </a:ext>
            </a:extLst>
          </p:cNvPr>
          <p:cNvSpPr>
            <a:spLocks noGrp="1"/>
          </p:cNvSpPr>
          <p:nvPr>
            <p:ph type="subTitle" idx="1"/>
          </p:nvPr>
        </p:nvSpPr>
        <p:spPr/>
        <p:txBody>
          <a:bodyPr/>
          <a:lstStyle/>
          <a:p>
            <a:endParaRPr lang="en-CA"/>
          </a:p>
        </p:txBody>
      </p:sp>
    </p:spTree>
    <p:extLst>
      <p:ext uri="{BB962C8B-B14F-4D97-AF65-F5344CB8AC3E}">
        <p14:creationId xmlns:p14="http://schemas.microsoft.com/office/powerpoint/2010/main" val="315747944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7E0B3A-10FC-D25B-1F1D-813EB717259D}"/>
              </a:ext>
            </a:extLst>
          </p:cNvPr>
          <p:cNvSpPr>
            <a:spLocks noGrp="1"/>
          </p:cNvSpPr>
          <p:nvPr>
            <p:ph type="title"/>
          </p:nvPr>
        </p:nvSpPr>
        <p:spPr>
          <a:xfrm>
            <a:off x="1469036" y="172676"/>
            <a:ext cx="9601200" cy="622464"/>
          </a:xfrm>
        </p:spPr>
        <p:txBody>
          <a:bodyPr>
            <a:normAutofit fontScale="90000"/>
          </a:bodyPr>
          <a:lstStyle/>
          <a:p>
            <a:r>
              <a:rPr lang="en-US" dirty="0"/>
              <a:t>Qualitative Sampling</a:t>
            </a:r>
          </a:p>
        </p:txBody>
      </p:sp>
      <p:sp>
        <p:nvSpPr>
          <p:cNvPr id="3" name="Content Placeholder 2">
            <a:extLst>
              <a:ext uri="{FF2B5EF4-FFF2-40B4-BE49-F238E27FC236}">
                <a16:creationId xmlns:a16="http://schemas.microsoft.com/office/drawing/2014/main" id="{706F30AA-A2F9-2778-3A80-02E472BA5825}"/>
              </a:ext>
            </a:extLst>
          </p:cNvPr>
          <p:cNvSpPr>
            <a:spLocks noGrp="1"/>
          </p:cNvSpPr>
          <p:nvPr>
            <p:ph idx="1"/>
          </p:nvPr>
        </p:nvSpPr>
        <p:spPr/>
        <p:txBody>
          <a:bodyPr/>
          <a:lstStyle/>
          <a:p>
            <a:endParaRPr lang="en-US"/>
          </a:p>
        </p:txBody>
      </p:sp>
      <p:pic>
        <p:nvPicPr>
          <p:cNvPr id="2050" name="Picture 2" descr="Sampling Methods | Types and Techniques Explained | Snowball sampling,  Method, Quantitative research">
            <a:extLst>
              <a:ext uri="{FF2B5EF4-FFF2-40B4-BE49-F238E27FC236}">
                <a16:creationId xmlns:a16="http://schemas.microsoft.com/office/drawing/2014/main" id="{F99705F6-48D5-681F-3A5E-8421A1267C96}"/>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r="50826"/>
          <a:stretch/>
        </p:blipFill>
        <p:spPr bwMode="auto">
          <a:xfrm>
            <a:off x="1219200" y="879638"/>
            <a:ext cx="4955357" cy="5600700"/>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Sampling Methods | Types and Techniques Explained | Snowball sampling,  Method, Quantitative research">
            <a:extLst>
              <a:ext uri="{FF2B5EF4-FFF2-40B4-BE49-F238E27FC236}">
                <a16:creationId xmlns:a16="http://schemas.microsoft.com/office/drawing/2014/main" id="{400E6DE6-2AB6-CEBF-9851-2A7946AAAB95}"/>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50000" t="50000"/>
          <a:stretch/>
        </p:blipFill>
        <p:spPr bwMode="auto">
          <a:xfrm>
            <a:off x="6868997" y="1428750"/>
            <a:ext cx="4650557" cy="3720445"/>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a:extLst>
              <a:ext uri="{FF2B5EF4-FFF2-40B4-BE49-F238E27FC236}">
                <a16:creationId xmlns:a16="http://schemas.microsoft.com/office/drawing/2014/main" id="{26765CF1-28C8-3835-3FA2-2FD4656039B9}"/>
              </a:ext>
            </a:extLst>
          </p:cNvPr>
          <p:cNvSpPr/>
          <p:nvPr/>
        </p:nvSpPr>
        <p:spPr>
          <a:xfrm>
            <a:off x="2307635" y="926773"/>
            <a:ext cx="2903456" cy="501977"/>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5" name="Rectangle 4">
            <a:extLst>
              <a:ext uri="{FF2B5EF4-FFF2-40B4-BE49-F238E27FC236}">
                <a16:creationId xmlns:a16="http://schemas.microsoft.com/office/drawing/2014/main" id="{59AA0727-AE77-C5B2-E532-B3B84E3C4FAF}"/>
              </a:ext>
            </a:extLst>
          </p:cNvPr>
          <p:cNvSpPr/>
          <p:nvPr/>
        </p:nvSpPr>
        <p:spPr>
          <a:xfrm>
            <a:off x="2375065" y="3679988"/>
            <a:ext cx="2903456" cy="501977"/>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6" name="Rectangle 5">
            <a:extLst>
              <a:ext uri="{FF2B5EF4-FFF2-40B4-BE49-F238E27FC236}">
                <a16:creationId xmlns:a16="http://schemas.microsoft.com/office/drawing/2014/main" id="{8B9863CC-00E0-D745-D2A6-5C05DEC7F6AE}"/>
              </a:ext>
            </a:extLst>
          </p:cNvPr>
          <p:cNvSpPr/>
          <p:nvPr/>
        </p:nvSpPr>
        <p:spPr>
          <a:xfrm>
            <a:off x="7742547" y="1663537"/>
            <a:ext cx="2903456" cy="501977"/>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p>
        </p:txBody>
      </p:sp>
    </p:spTree>
    <p:extLst>
      <p:ext uri="{BB962C8B-B14F-4D97-AF65-F5344CB8AC3E}">
        <p14:creationId xmlns:p14="http://schemas.microsoft.com/office/powerpoint/2010/main" val="15835958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xit" presetSubtype="0" fill="hold" grpId="0" nodeType="clickEffect">
                                  <p:stCondLst>
                                    <p:cond delay="0"/>
                                  </p:stCondLst>
                                  <p:childTnLst>
                                    <p:animEffect transition="out" filter="wipe(down)">
                                      <p:cBhvr>
                                        <p:cTn id="6" dur="180" accel="50000">
                                          <p:stCondLst>
                                            <p:cond delay="1820"/>
                                          </p:stCondLst>
                                        </p:cTn>
                                        <p:tgtEl>
                                          <p:spTgt spid="4"/>
                                        </p:tgtEl>
                                      </p:cBhvr>
                                    </p:animEffect>
                                    <p:anim calcmode="lin" valueType="num">
                                      <p:cBhvr>
                                        <p:cTn id="7" dur="1822" tmFilter="0,0; 0.14,0.31; 0.43,0.73; 0.71,0.91; 1.0,1.0">
                                          <p:stCondLst>
                                            <p:cond delay="0"/>
                                          </p:stCondLst>
                                        </p:cTn>
                                        <p:tgtEl>
                                          <p:spTgt spid="4"/>
                                        </p:tgtEl>
                                        <p:attrNameLst>
                                          <p:attrName>ppt_x</p:attrName>
                                        </p:attrNameLst>
                                      </p:cBhvr>
                                      <p:tavLst>
                                        <p:tav tm="0">
                                          <p:val>
                                            <p:strVal val="ppt_x"/>
                                          </p:val>
                                        </p:tav>
                                        <p:tav tm="100000">
                                          <p:val>
                                            <p:strVal val="#ppt_x+0.25"/>
                                          </p:val>
                                        </p:tav>
                                      </p:tavLst>
                                    </p:anim>
                                    <p:anim calcmode="lin" valueType="num">
                                      <p:cBhvr>
                                        <p:cTn id="8" dur="178">
                                          <p:stCondLst>
                                            <p:cond delay="1822"/>
                                          </p:stCondLst>
                                        </p:cTn>
                                        <p:tgtEl>
                                          <p:spTgt spid="4"/>
                                        </p:tgtEl>
                                        <p:attrNameLst>
                                          <p:attrName>ppt_x</p:attrName>
                                        </p:attrNameLst>
                                      </p:cBhvr>
                                      <p:tavLst>
                                        <p:tav tm="0">
                                          <p:val>
                                            <p:strVal val="ppt_x"/>
                                          </p:val>
                                        </p:tav>
                                        <p:tav tm="100000">
                                          <p:val>
                                            <p:strVal val="ppt_x"/>
                                          </p:val>
                                        </p:tav>
                                      </p:tavLst>
                                    </p:anim>
                                    <p:anim calcmode="lin" valueType="num">
                                      <p:cBhvr>
                                        <p:cTn id="9" dur="664" tmFilter="0.0,0.0;0.25,0.07;0.50,0.2;0.75,0.467;1.0,1.0">
                                          <p:stCondLst>
                                            <p:cond delay="0"/>
                                          </p:stCondLst>
                                        </p:cTn>
                                        <p:tgtEl>
                                          <p:spTgt spid="4"/>
                                        </p:tgtEl>
                                        <p:attrNameLst>
                                          <p:attrName>ppt_y</p:attrName>
                                        </p:attrNameLst>
                                      </p:cBhvr>
                                      <p:tavLst>
                                        <p:tav tm="0">
                                          <p:val>
                                            <p:strVal val="ppt_y"/>
                                          </p:val>
                                        </p:tav>
                                        <p:tav tm="5000">
                                          <p:val>
                                            <p:strVal val="ppt_y+0.026"/>
                                          </p:val>
                                        </p:tav>
                                        <p:tav tm="10000">
                                          <p:val>
                                            <p:strVal val="ppt_y+0.052"/>
                                          </p:val>
                                        </p:tav>
                                        <p:tav tm="15000">
                                          <p:val>
                                            <p:strVal val="ppt_y+0.078"/>
                                          </p:val>
                                        </p:tav>
                                        <p:tav tm="20000">
                                          <p:val>
                                            <p:strVal val="ppt_y+0.103"/>
                                          </p:val>
                                        </p:tav>
                                        <p:tav tm="30000">
                                          <p:val>
                                            <p:strVal val="ppt_y+0.151"/>
                                          </p:val>
                                        </p:tav>
                                        <p:tav tm="40000">
                                          <p:val>
                                            <p:strVal val="ppt_y+0.196"/>
                                          </p:val>
                                        </p:tav>
                                        <p:tav tm="50000">
                                          <p:val>
                                            <p:strVal val="ppt_y+0.236"/>
                                          </p:val>
                                        </p:tav>
                                        <p:tav tm="60000">
                                          <p:val>
                                            <p:strVal val="ppt_y+0.270"/>
                                          </p:val>
                                        </p:tav>
                                        <p:tav tm="70000">
                                          <p:val>
                                            <p:strVal val="ppt_y+0.297"/>
                                          </p:val>
                                        </p:tav>
                                        <p:tav tm="80000">
                                          <p:val>
                                            <p:strVal val="ppt_y+0.317"/>
                                          </p:val>
                                        </p:tav>
                                        <p:tav tm="90000">
                                          <p:val>
                                            <p:strVal val="ppt_y+0.329"/>
                                          </p:val>
                                        </p:tav>
                                        <p:tav tm="100000">
                                          <p:val>
                                            <p:strVal val="ppt_y+0.333"/>
                                          </p:val>
                                        </p:tav>
                                      </p:tavLst>
                                    </p:anim>
                                    <p:anim calcmode="lin" valueType="num">
                                      <p:cBhvr>
                                        <p:cTn id="10" dur="664" tmFilter="0, 0; 0.125,0.2665; 0.25,0.4; 0.375,0.465; 0.5,0.5;  0.625,0.535; 0.75,0.6; 0.875,0.7335; 1,1">
                                          <p:stCondLst>
                                            <p:cond delay="664"/>
                                          </p:stCondLst>
                                        </p:cTn>
                                        <p:tgtEl>
                                          <p:spTgt spid="4"/>
                                        </p:tgtEl>
                                        <p:attrNameLst>
                                          <p:attrName>ppt_y</p:attrName>
                                        </p:attrNameLst>
                                      </p:cBhvr>
                                      <p:tavLst>
                                        <p:tav tm="0">
                                          <p:val>
                                            <p:strVal val="ppt_y"/>
                                          </p:val>
                                        </p:tav>
                                        <p:tav tm="10000">
                                          <p:val>
                                            <p:strVal val="ppt_y-0.034"/>
                                          </p:val>
                                        </p:tav>
                                        <p:tav tm="20000">
                                          <p:val>
                                            <p:strVal val="ppt_y-0.065"/>
                                          </p:val>
                                        </p:tav>
                                        <p:tav tm="30000">
                                          <p:val>
                                            <p:strVal val="ppt_y-0.090"/>
                                          </p:val>
                                        </p:tav>
                                        <p:tav tm="40000">
                                          <p:val>
                                            <p:strVal val="ppt_y-0.106"/>
                                          </p:val>
                                        </p:tav>
                                        <p:tav tm="50000">
                                          <p:val>
                                            <p:strVal val="ppt_y-0.111"/>
                                          </p:val>
                                        </p:tav>
                                        <p:tav tm="60000">
                                          <p:val>
                                            <p:strVal val="ppt_y-0.106"/>
                                          </p:val>
                                        </p:tav>
                                        <p:tav tm="70000">
                                          <p:val>
                                            <p:strVal val="ppt_y-0.090"/>
                                          </p:val>
                                        </p:tav>
                                        <p:tav tm="80000">
                                          <p:val>
                                            <p:strVal val="ppt_y-0.065"/>
                                          </p:val>
                                        </p:tav>
                                        <p:tav tm="90000">
                                          <p:val>
                                            <p:strVal val="ppt_y-0.034"/>
                                          </p:val>
                                        </p:tav>
                                        <p:tav tm="100000">
                                          <p:val>
                                            <p:strVal val="ppt_y"/>
                                          </p:val>
                                        </p:tav>
                                      </p:tavLst>
                                    </p:anim>
                                    <p:anim calcmode="lin" valueType="num">
                                      <p:cBhvr>
                                        <p:cTn id="11" dur="332" tmFilter="0, 0; 0.125,0.2665; 0.25,0.4; 0.375,0.465; 0.5,0.5;  0.625,0.535; 0.75,0.6; 0.875,0.7335; 1,1">
                                          <p:stCondLst>
                                            <p:cond delay="1324"/>
                                          </p:stCondLst>
                                        </p:cTn>
                                        <p:tgtEl>
                                          <p:spTgt spid="4"/>
                                        </p:tgtEl>
                                        <p:attrNameLst>
                                          <p:attrName>ppt_y</p:attrName>
                                        </p:attrNameLst>
                                      </p:cBhvr>
                                      <p:tavLst>
                                        <p:tav tm="0">
                                          <p:val>
                                            <p:strVal val="ppt_y"/>
                                          </p:val>
                                        </p:tav>
                                        <p:tav tm="10000">
                                          <p:val>
                                            <p:strVal val="ppt_y-0.011"/>
                                          </p:val>
                                        </p:tav>
                                        <p:tav tm="20000">
                                          <p:val>
                                            <p:strVal val="ppt_y-0.022"/>
                                          </p:val>
                                        </p:tav>
                                        <p:tav tm="30000">
                                          <p:val>
                                            <p:strVal val="ppt_y-0.030"/>
                                          </p:val>
                                        </p:tav>
                                        <p:tav tm="40000">
                                          <p:val>
                                            <p:strVal val="ppt_y-0.035"/>
                                          </p:val>
                                        </p:tav>
                                        <p:tav tm="50000">
                                          <p:val>
                                            <p:strVal val="ppt_y-0.037"/>
                                          </p:val>
                                        </p:tav>
                                        <p:tav tm="60000">
                                          <p:val>
                                            <p:strVal val="ppt_y-0.035"/>
                                          </p:val>
                                        </p:tav>
                                        <p:tav tm="70000">
                                          <p:val>
                                            <p:strVal val="ppt_y-0.030"/>
                                          </p:val>
                                        </p:tav>
                                        <p:tav tm="80000">
                                          <p:val>
                                            <p:strVal val="ppt_y-0.022"/>
                                          </p:val>
                                        </p:tav>
                                        <p:tav tm="90000">
                                          <p:val>
                                            <p:strVal val="ppt_y-0.011"/>
                                          </p:val>
                                        </p:tav>
                                        <p:tav tm="100000">
                                          <p:val>
                                            <p:strVal val="ppt_y"/>
                                          </p:val>
                                        </p:tav>
                                      </p:tavLst>
                                    </p:anim>
                                    <p:anim calcmode="lin" valueType="num">
                                      <p:cBhvr>
                                        <p:cTn id="12" dur="164" tmFilter="0, 0; 0.125,0.2665; 0.25,0.4; 0.375,0.465; 0.5,0.5;  0.625,0.535; 0.75,0.6; 0.875,0.7335; 1,1">
                                          <p:stCondLst>
                                            <p:cond delay="1656"/>
                                          </p:stCondLst>
                                        </p:cTn>
                                        <p:tgtEl>
                                          <p:spTgt spid="4"/>
                                        </p:tgtEl>
                                        <p:attrNameLst>
                                          <p:attrName>ppt_y</p:attrName>
                                        </p:attrNameLst>
                                      </p:cBhvr>
                                      <p:tavLst>
                                        <p:tav tm="0">
                                          <p:val>
                                            <p:strVal val="ppt_y"/>
                                          </p:val>
                                        </p:tav>
                                        <p:tav tm="10000">
                                          <p:val>
                                            <p:strVal val="ppt_y-0.004"/>
                                          </p:val>
                                        </p:tav>
                                        <p:tav tm="20000">
                                          <p:val>
                                            <p:strVal val="ppt_y-0.007"/>
                                          </p:val>
                                        </p:tav>
                                        <p:tav tm="30000">
                                          <p:val>
                                            <p:strVal val="ppt_y-0.010"/>
                                          </p:val>
                                        </p:tav>
                                        <p:tav tm="40000">
                                          <p:val>
                                            <p:strVal val="ppt_y-0.012"/>
                                          </p:val>
                                        </p:tav>
                                        <p:tav tm="50000">
                                          <p:val>
                                            <p:strVal val="ppt_y-0.0123"/>
                                          </p:val>
                                        </p:tav>
                                        <p:tav tm="60000">
                                          <p:val>
                                            <p:strVal val="ppt_y-0.012"/>
                                          </p:val>
                                        </p:tav>
                                        <p:tav tm="70000">
                                          <p:val>
                                            <p:strVal val="ppt_y-0.010"/>
                                          </p:val>
                                        </p:tav>
                                        <p:tav tm="80000">
                                          <p:val>
                                            <p:strVal val="ppt_y-0.007"/>
                                          </p:val>
                                        </p:tav>
                                        <p:tav tm="90000">
                                          <p:val>
                                            <p:strVal val="ppt_y-0.004"/>
                                          </p:val>
                                        </p:tav>
                                        <p:tav tm="100000">
                                          <p:val>
                                            <p:strVal val="ppt_y"/>
                                          </p:val>
                                        </p:tav>
                                      </p:tavLst>
                                    </p:anim>
                                    <p:anim calcmode="lin" valueType="num">
                                      <p:cBhvr>
                                        <p:cTn id="13" dur="180" accel="50000">
                                          <p:stCondLst>
                                            <p:cond delay="1820"/>
                                          </p:stCondLst>
                                        </p:cTn>
                                        <p:tgtEl>
                                          <p:spTgt spid="4"/>
                                        </p:tgtEl>
                                        <p:attrNameLst>
                                          <p:attrName>ppt_y</p:attrName>
                                        </p:attrNameLst>
                                      </p:cBhvr>
                                      <p:tavLst>
                                        <p:tav tm="0">
                                          <p:val>
                                            <p:strVal val="ppt_y"/>
                                          </p:val>
                                        </p:tav>
                                        <p:tav tm="100000">
                                          <p:val>
                                            <p:strVal val="ppt_y+ppt_h"/>
                                          </p:val>
                                        </p:tav>
                                      </p:tavLst>
                                    </p:anim>
                                    <p:animScale>
                                      <p:cBhvr>
                                        <p:cTn id="14" dur="26">
                                          <p:stCondLst>
                                            <p:cond delay="620"/>
                                          </p:stCondLst>
                                        </p:cTn>
                                        <p:tgtEl>
                                          <p:spTgt spid="4"/>
                                        </p:tgtEl>
                                      </p:cBhvr>
                                      <p:to x="100000" y="60000"/>
                                    </p:animScale>
                                    <p:animScale>
                                      <p:cBhvr>
                                        <p:cTn id="15" dur="166" decel="50000">
                                          <p:stCondLst>
                                            <p:cond delay="646"/>
                                          </p:stCondLst>
                                        </p:cTn>
                                        <p:tgtEl>
                                          <p:spTgt spid="4"/>
                                        </p:tgtEl>
                                      </p:cBhvr>
                                      <p:to x="100000" y="100000"/>
                                    </p:animScale>
                                    <p:animScale>
                                      <p:cBhvr>
                                        <p:cTn id="16" dur="26">
                                          <p:stCondLst>
                                            <p:cond delay="1312"/>
                                          </p:stCondLst>
                                        </p:cTn>
                                        <p:tgtEl>
                                          <p:spTgt spid="4"/>
                                        </p:tgtEl>
                                      </p:cBhvr>
                                      <p:to x="100000" y="80000"/>
                                    </p:animScale>
                                    <p:animScale>
                                      <p:cBhvr>
                                        <p:cTn id="17" dur="166" decel="50000">
                                          <p:stCondLst>
                                            <p:cond delay="1338"/>
                                          </p:stCondLst>
                                        </p:cTn>
                                        <p:tgtEl>
                                          <p:spTgt spid="4"/>
                                        </p:tgtEl>
                                      </p:cBhvr>
                                      <p:to x="100000" y="100000"/>
                                    </p:animScale>
                                    <p:animScale>
                                      <p:cBhvr>
                                        <p:cTn id="18" dur="26">
                                          <p:stCondLst>
                                            <p:cond delay="1642"/>
                                          </p:stCondLst>
                                        </p:cTn>
                                        <p:tgtEl>
                                          <p:spTgt spid="4"/>
                                        </p:tgtEl>
                                      </p:cBhvr>
                                      <p:to x="100000" y="90000"/>
                                    </p:animScale>
                                    <p:animScale>
                                      <p:cBhvr>
                                        <p:cTn id="19" dur="166" decel="50000">
                                          <p:stCondLst>
                                            <p:cond delay="1668"/>
                                          </p:stCondLst>
                                        </p:cTn>
                                        <p:tgtEl>
                                          <p:spTgt spid="4"/>
                                        </p:tgtEl>
                                      </p:cBhvr>
                                      <p:to x="100000" y="100000"/>
                                    </p:animScale>
                                    <p:animScale>
                                      <p:cBhvr>
                                        <p:cTn id="20" dur="26">
                                          <p:stCondLst>
                                            <p:cond delay="1808"/>
                                          </p:stCondLst>
                                        </p:cTn>
                                        <p:tgtEl>
                                          <p:spTgt spid="4"/>
                                        </p:tgtEl>
                                      </p:cBhvr>
                                      <p:to x="100000" y="95000"/>
                                    </p:animScale>
                                    <p:animScale>
                                      <p:cBhvr>
                                        <p:cTn id="21" dur="166" decel="50000">
                                          <p:stCondLst>
                                            <p:cond delay="1834"/>
                                          </p:stCondLst>
                                        </p:cTn>
                                        <p:tgtEl>
                                          <p:spTgt spid="4"/>
                                        </p:tgtEl>
                                      </p:cBhvr>
                                      <p:to x="100000" y="100000"/>
                                    </p:animScale>
                                    <p:set>
                                      <p:cBhvr>
                                        <p:cTn id="22" dur="1" fill="hold">
                                          <p:stCondLst>
                                            <p:cond delay="1999"/>
                                          </p:stCondLst>
                                        </p:cTn>
                                        <p:tgtEl>
                                          <p:spTgt spid="4"/>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26" presetClass="exit" presetSubtype="0" fill="hold" grpId="0" nodeType="clickEffect">
                                  <p:stCondLst>
                                    <p:cond delay="0"/>
                                  </p:stCondLst>
                                  <p:childTnLst>
                                    <p:animEffect transition="out" filter="wipe(down)">
                                      <p:cBhvr>
                                        <p:cTn id="26" dur="180" accel="50000">
                                          <p:stCondLst>
                                            <p:cond delay="1820"/>
                                          </p:stCondLst>
                                        </p:cTn>
                                        <p:tgtEl>
                                          <p:spTgt spid="5"/>
                                        </p:tgtEl>
                                      </p:cBhvr>
                                    </p:animEffect>
                                    <p:anim calcmode="lin" valueType="num">
                                      <p:cBhvr>
                                        <p:cTn id="27" dur="1822" tmFilter="0,0; 0.14,0.31; 0.43,0.73; 0.71,0.91; 1.0,1.0">
                                          <p:stCondLst>
                                            <p:cond delay="0"/>
                                          </p:stCondLst>
                                        </p:cTn>
                                        <p:tgtEl>
                                          <p:spTgt spid="5"/>
                                        </p:tgtEl>
                                        <p:attrNameLst>
                                          <p:attrName>ppt_x</p:attrName>
                                        </p:attrNameLst>
                                      </p:cBhvr>
                                      <p:tavLst>
                                        <p:tav tm="0">
                                          <p:val>
                                            <p:strVal val="ppt_x"/>
                                          </p:val>
                                        </p:tav>
                                        <p:tav tm="100000">
                                          <p:val>
                                            <p:strVal val="#ppt_x+0.25"/>
                                          </p:val>
                                        </p:tav>
                                      </p:tavLst>
                                    </p:anim>
                                    <p:anim calcmode="lin" valueType="num">
                                      <p:cBhvr>
                                        <p:cTn id="28" dur="178">
                                          <p:stCondLst>
                                            <p:cond delay="1822"/>
                                          </p:stCondLst>
                                        </p:cTn>
                                        <p:tgtEl>
                                          <p:spTgt spid="5"/>
                                        </p:tgtEl>
                                        <p:attrNameLst>
                                          <p:attrName>ppt_x</p:attrName>
                                        </p:attrNameLst>
                                      </p:cBhvr>
                                      <p:tavLst>
                                        <p:tav tm="0">
                                          <p:val>
                                            <p:strVal val="ppt_x"/>
                                          </p:val>
                                        </p:tav>
                                        <p:tav tm="100000">
                                          <p:val>
                                            <p:strVal val="ppt_x"/>
                                          </p:val>
                                        </p:tav>
                                      </p:tavLst>
                                    </p:anim>
                                    <p:anim calcmode="lin" valueType="num">
                                      <p:cBhvr>
                                        <p:cTn id="29" dur="664" tmFilter="0.0,0.0;0.25,0.07;0.50,0.2;0.75,0.467;1.0,1.0">
                                          <p:stCondLst>
                                            <p:cond delay="0"/>
                                          </p:stCondLst>
                                        </p:cTn>
                                        <p:tgtEl>
                                          <p:spTgt spid="5"/>
                                        </p:tgtEl>
                                        <p:attrNameLst>
                                          <p:attrName>ppt_y</p:attrName>
                                        </p:attrNameLst>
                                      </p:cBhvr>
                                      <p:tavLst>
                                        <p:tav tm="0">
                                          <p:val>
                                            <p:strVal val="ppt_y"/>
                                          </p:val>
                                        </p:tav>
                                        <p:tav tm="5000">
                                          <p:val>
                                            <p:strVal val="ppt_y+0.026"/>
                                          </p:val>
                                        </p:tav>
                                        <p:tav tm="10000">
                                          <p:val>
                                            <p:strVal val="ppt_y+0.052"/>
                                          </p:val>
                                        </p:tav>
                                        <p:tav tm="15000">
                                          <p:val>
                                            <p:strVal val="ppt_y+0.078"/>
                                          </p:val>
                                        </p:tav>
                                        <p:tav tm="20000">
                                          <p:val>
                                            <p:strVal val="ppt_y+0.103"/>
                                          </p:val>
                                        </p:tav>
                                        <p:tav tm="30000">
                                          <p:val>
                                            <p:strVal val="ppt_y+0.151"/>
                                          </p:val>
                                        </p:tav>
                                        <p:tav tm="40000">
                                          <p:val>
                                            <p:strVal val="ppt_y+0.196"/>
                                          </p:val>
                                        </p:tav>
                                        <p:tav tm="50000">
                                          <p:val>
                                            <p:strVal val="ppt_y+0.236"/>
                                          </p:val>
                                        </p:tav>
                                        <p:tav tm="60000">
                                          <p:val>
                                            <p:strVal val="ppt_y+0.270"/>
                                          </p:val>
                                        </p:tav>
                                        <p:tav tm="70000">
                                          <p:val>
                                            <p:strVal val="ppt_y+0.297"/>
                                          </p:val>
                                        </p:tav>
                                        <p:tav tm="80000">
                                          <p:val>
                                            <p:strVal val="ppt_y+0.317"/>
                                          </p:val>
                                        </p:tav>
                                        <p:tav tm="90000">
                                          <p:val>
                                            <p:strVal val="ppt_y+0.329"/>
                                          </p:val>
                                        </p:tav>
                                        <p:tav tm="100000">
                                          <p:val>
                                            <p:strVal val="ppt_y+0.333"/>
                                          </p:val>
                                        </p:tav>
                                      </p:tavLst>
                                    </p:anim>
                                    <p:anim calcmode="lin" valueType="num">
                                      <p:cBhvr>
                                        <p:cTn id="30" dur="664" tmFilter="0, 0; 0.125,0.2665; 0.25,0.4; 0.375,0.465; 0.5,0.5;  0.625,0.535; 0.75,0.6; 0.875,0.7335; 1,1">
                                          <p:stCondLst>
                                            <p:cond delay="664"/>
                                          </p:stCondLst>
                                        </p:cTn>
                                        <p:tgtEl>
                                          <p:spTgt spid="5"/>
                                        </p:tgtEl>
                                        <p:attrNameLst>
                                          <p:attrName>ppt_y</p:attrName>
                                        </p:attrNameLst>
                                      </p:cBhvr>
                                      <p:tavLst>
                                        <p:tav tm="0">
                                          <p:val>
                                            <p:strVal val="ppt_y"/>
                                          </p:val>
                                        </p:tav>
                                        <p:tav tm="10000">
                                          <p:val>
                                            <p:strVal val="ppt_y-0.034"/>
                                          </p:val>
                                        </p:tav>
                                        <p:tav tm="20000">
                                          <p:val>
                                            <p:strVal val="ppt_y-0.065"/>
                                          </p:val>
                                        </p:tav>
                                        <p:tav tm="30000">
                                          <p:val>
                                            <p:strVal val="ppt_y-0.090"/>
                                          </p:val>
                                        </p:tav>
                                        <p:tav tm="40000">
                                          <p:val>
                                            <p:strVal val="ppt_y-0.106"/>
                                          </p:val>
                                        </p:tav>
                                        <p:tav tm="50000">
                                          <p:val>
                                            <p:strVal val="ppt_y-0.111"/>
                                          </p:val>
                                        </p:tav>
                                        <p:tav tm="60000">
                                          <p:val>
                                            <p:strVal val="ppt_y-0.106"/>
                                          </p:val>
                                        </p:tav>
                                        <p:tav tm="70000">
                                          <p:val>
                                            <p:strVal val="ppt_y-0.090"/>
                                          </p:val>
                                        </p:tav>
                                        <p:tav tm="80000">
                                          <p:val>
                                            <p:strVal val="ppt_y-0.065"/>
                                          </p:val>
                                        </p:tav>
                                        <p:tav tm="90000">
                                          <p:val>
                                            <p:strVal val="ppt_y-0.034"/>
                                          </p:val>
                                        </p:tav>
                                        <p:tav tm="100000">
                                          <p:val>
                                            <p:strVal val="ppt_y"/>
                                          </p:val>
                                        </p:tav>
                                      </p:tavLst>
                                    </p:anim>
                                    <p:anim calcmode="lin" valueType="num">
                                      <p:cBhvr>
                                        <p:cTn id="31" dur="332" tmFilter="0, 0; 0.125,0.2665; 0.25,0.4; 0.375,0.465; 0.5,0.5;  0.625,0.535; 0.75,0.6; 0.875,0.7335; 1,1">
                                          <p:stCondLst>
                                            <p:cond delay="1324"/>
                                          </p:stCondLst>
                                        </p:cTn>
                                        <p:tgtEl>
                                          <p:spTgt spid="5"/>
                                        </p:tgtEl>
                                        <p:attrNameLst>
                                          <p:attrName>ppt_y</p:attrName>
                                        </p:attrNameLst>
                                      </p:cBhvr>
                                      <p:tavLst>
                                        <p:tav tm="0">
                                          <p:val>
                                            <p:strVal val="ppt_y"/>
                                          </p:val>
                                        </p:tav>
                                        <p:tav tm="10000">
                                          <p:val>
                                            <p:strVal val="ppt_y-0.011"/>
                                          </p:val>
                                        </p:tav>
                                        <p:tav tm="20000">
                                          <p:val>
                                            <p:strVal val="ppt_y-0.022"/>
                                          </p:val>
                                        </p:tav>
                                        <p:tav tm="30000">
                                          <p:val>
                                            <p:strVal val="ppt_y-0.030"/>
                                          </p:val>
                                        </p:tav>
                                        <p:tav tm="40000">
                                          <p:val>
                                            <p:strVal val="ppt_y-0.035"/>
                                          </p:val>
                                        </p:tav>
                                        <p:tav tm="50000">
                                          <p:val>
                                            <p:strVal val="ppt_y-0.037"/>
                                          </p:val>
                                        </p:tav>
                                        <p:tav tm="60000">
                                          <p:val>
                                            <p:strVal val="ppt_y-0.035"/>
                                          </p:val>
                                        </p:tav>
                                        <p:tav tm="70000">
                                          <p:val>
                                            <p:strVal val="ppt_y-0.030"/>
                                          </p:val>
                                        </p:tav>
                                        <p:tav tm="80000">
                                          <p:val>
                                            <p:strVal val="ppt_y-0.022"/>
                                          </p:val>
                                        </p:tav>
                                        <p:tav tm="90000">
                                          <p:val>
                                            <p:strVal val="ppt_y-0.011"/>
                                          </p:val>
                                        </p:tav>
                                        <p:tav tm="100000">
                                          <p:val>
                                            <p:strVal val="ppt_y"/>
                                          </p:val>
                                        </p:tav>
                                      </p:tavLst>
                                    </p:anim>
                                    <p:anim calcmode="lin" valueType="num">
                                      <p:cBhvr>
                                        <p:cTn id="32" dur="164" tmFilter="0, 0; 0.125,0.2665; 0.25,0.4; 0.375,0.465; 0.5,0.5;  0.625,0.535; 0.75,0.6; 0.875,0.7335; 1,1">
                                          <p:stCondLst>
                                            <p:cond delay="1656"/>
                                          </p:stCondLst>
                                        </p:cTn>
                                        <p:tgtEl>
                                          <p:spTgt spid="5"/>
                                        </p:tgtEl>
                                        <p:attrNameLst>
                                          <p:attrName>ppt_y</p:attrName>
                                        </p:attrNameLst>
                                      </p:cBhvr>
                                      <p:tavLst>
                                        <p:tav tm="0">
                                          <p:val>
                                            <p:strVal val="ppt_y"/>
                                          </p:val>
                                        </p:tav>
                                        <p:tav tm="10000">
                                          <p:val>
                                            <p:strVal val="ppt_y-0.004"/>
                                          </p:val>
                                        </p:tav>
                                        <p:tav tm="20000">
                                          <p:val>
                                            <p:strVal val="ppt_y-0.007"/>
                                          </p:val>
                                        </p:tav>
                                        <p:tav tm="30000">
                                          <p:val>
                                            <p:strVal val="ppt_y-0.010"/>
                                          </p:val>
                                        </p:tav>
                                        <p:tav tm="40000">
                                          <p:val>
                                            <p:strVal val="ppt_y-0.012"/>
                                          </p:val>
                                        </p:tav>
                                        <p:tav tm="50000">
                                          <p:val>
                                            <p:strVal val="ppt_y-0.0123"/>
                                          </p:val>
                                        </p:tav>
                                        <p:tav tm="60000">
                                          <p:val>
                                            <p:strVal val="ppt_y-0.012"/>
                                          </p:val>
                                        </p:tav>
                                        <p:tav tm="70000">
                                          <p:val>
                                            <p:strVal val="ppt_y-0.010"/>
                                          </p:val>
                                        </p:tav>
                                        <p:tav tm="80000">
                                          <p:val>
                                            <p:strVal val="ppt_y-0.007"/>
                                          </p:val>
                                        </p:tav>
                                        <p:tav tm="90000">
                                          <p:val>
                                            <p:strVal val="ppt_y-0.004"/>
                                          </p:val>
                                        </p:tav>
                                        <p:tav tm="100000">
                                          <p:val>
                                            <p:strVal val="ppt_y"/>
                                          </p:val>
                                        </p:tav>
                                      </p:tavLst>
                                    </p:anim>
                                    <p:anim calcmode="lin" valueType="num">
                                      <p:cBhvr>
                                        <p:cTn id="33" dur="180" accel="50000">
                                          <p:stCondLst>
                                            <p:cond delay="1820"/>
                                          </p:stCondLst>
                                        </p:cTn>
                                        <p:tgtEl>
                                          <p:spTgt spid="5"/>
                                        </p:tgtEl>
                                        <p:attrNameLst>
                                          <p:attrName>ppt_y</p:attrName>
                                        </p:attrNameLst>
                                      </p:cBhvr>
                                      <p:tavLst>
                                        <p:tav tm="0">
                                          <p:val>
                                            <p:strVal val="ppt_y"/>
                                          </p:val>
                                        </p:tav>
                                        <p:tav tm="100000">
                                          <p:val>
                                            <p:strVal val="ppt_y+ppt_h"/>
                                          </p:val>
                                        </p:tav>
                                      </p:tavLst>
                                    </p:anim>
                                    <p:animScale>
                                      <p:cBhvr>
                                        <p:cTn id="34" dur="26">
                                          <p:stCondLst>
                                            <p:cond delay="620"/>
                                          </p:stCondLst>
                                        </p:cTn>
                                        <p:tgtEl>
                                          <p:spTgt spid="5"/>
                                        </p:tgtEl>
                                      </p:cBhvr>
                                      <p:to x="100000" y="60000"/>
                                    </p:animScale>
                                    <p:animScale>
                                      <p:cBhvr>
                                        <p:cTn id="35" dur="166" decel="50000">
                                          <p:stCondLst>
                                            <p:cond delay="646"/>
                                          </p:stCondLst>
                                        </p:cTn>
                                        <p:tgtEl>
                                          <p:spTgt spid="5"/>
                                        </p:tgtEl>
                                      </p:cBhvr>
                                      <p:to x="100000" y="100000"/>
                                    </p:animScale>
                                    <p:animScale>
                                      <p:cBhvr>
                                        <p:cTn id="36" dur="26">
                                          <p:stCondLst>
                                            <p:cond delay="1312"/>
                                          </p:stCondLst>
                                        </p:cTn>
                                        <p:tgtEl>
                                          <p:spTgt spid="5"/>
                                        </p:tgtEl>
                                      </p:cBhvr>
                                      <p:to x="100000" y="80000"/>
                                    </p:animScale>
                                    <p:animScale>
                                      <p:cBhvr>
                                        <p:cTn id="37" dur="166" decel="50000">
                                          <p:stCondLst>
                                            <p:cond delay="1338"/>
                                          </p:stCondLst>
                                        </p:cTn>
                                        <p:tgtEl>
                                          <p:spTgt spid="5"/>
                                        </p:tgtEl>
                                      </p:cBhvr>
                                      <p:to x="100000" y="100000"/>
                                    </p:animScale>
                                    <p:animScale>
                                      <p:cBhvr>
                                        <p:cTn id="38" dur="26">
                                          <p:stCondLst>
                                            <p:cond delay="1642"/>
                                          </p:stCondLst>
                                        </p:cTn>
                                        <p:tgtEl>
                                          <p:spTgt spid="5"/>
                                        </p:tgtEl>
                                      </p:cBhvr>
                                      <p:to x="100000" y="90000"/>
                                    </p:animScale>
                                    <p:animScale>
                                      <p:cBhvr>
                                        <p:cTn id="39" dur="166" decel="50000">
                                          <p:stCondLst>
                                            <p:cond delay="1668"/>
                                          </p:stCondLst>
                                        </p:cTn>
                                        <p:tgtEl>
                                          <p:spTgt spid="5"/>
                                        </p:tgtEl>
                                      </p:cBhvr>
                                      <p:to x="100000" y="100000"/>
                                    </p:animScale>
                                    <p:animScale>
                                      <p:cBhvr>
                                        <p:cTn id="40" dur="26">
                                          <p:stCondLst>
                                            <p:cond delay="1808"/>
                                          </p:stCondLst>
                                        </p:cTn>
                                        <p:tgtEl>
                                          <p:spTgt spid="5"/>
                                        </p:tgtEl>
                                      </p:cBhvr>
                                      <p:to x="100000" y="95000"/>
                                    </p:animScale>
                                    <p:animScale>
                                      <p:cBhvr>
                                        <p:cTn id="41" dur="166" decel="50000">
                                          <p:stCondLst>
                                            <p:cond delay="1834"/>
                                          </p:stCondLst>
                                        </p:cTn>
                                        <p:tgtEl>
                                          <p:spTgt spid="5"/>
                                        </p:tgtEl>
                                      </p:cBhvr>
                                      <p:to x="100000" y="100000"/>
                                    </p:animScale>
                                    <p:set>
                                      <p:cBhvr>
                                        <p:cTn id="42" dur="1" fill="hold">
                                          <p:stCondLst>
                                            <p:cond delay="1999"/>
                                          </p:stCondLst>
                                        </p:cTn>
                                        <p:tgtEl>
                                          <p:spTgt spid="5"/>
                                        </p:tgtEl>
                                        <p:attrNameLst>
                                          <p:attrName>style.visibility</p:attrName>
                                        </p:attrNameLst>
                                      </p:cBhvr>
                                      <p:to>
                                        <p:strVal val="hidden"/>
                                      </p:to>
                                    </p:set>
                                  </p:childTnLst>
                                </p:cTn>
                              </p:par>
                            </p:childTnLst>
                          </p:cTn>
                        </p:par>
                      </p:childTnLst>
                    </p:cTn>
                  </p:par>
                  <p:par>
                    <p:cTn id="43" fill="hold">
                      <p:stCondLst>
                        <p:cond delay="indefinite"/>
                      </p:stCondLst>
                      <p:childTnLst>
                        <p:par>
                          <p:cTn id="44" fill="hold">
                            <p:stCondLst>
                              <p:cond delay="0"/>
                            </p:stCondLst>
                            <p:childTnLst>
                              <p:par>
                                <p:cTn id="45" presetID="26" presetClass="exit" presetSubtype="0" fill="hold" grpId="0" nodeType="clickEffect">
                                  <p:stCondLst>
                                    <p:cond delay="0"/>
                                  </p:stCondLst>
                                  <p:childTnLst>
                                    <p:animEffect transition="out" filter="wipe(down)">
                                      <p:cBhvr>
                                        <p:cTn id="46" dur="180" accel="50000">
                                          <p:stCondLst>
                                            <p:cond delay="1820"/>
                                          </p:stCondLst>
                                        </p:cTn>
                                        <p:tgtEl>
                                          <p:spTgt spid="6"/>
                                        </p:tgtEl>
                                      </p:cBhvr>
                                    </p:animEffect>
                                    <p:anim calcmode="lin" valueType="num">
                                      <p:cBhvr>
                                        <p:cTn id="47" dur="1822" tmFilter="0,0; 0.14,0.31; 0.43,0.73; 0.71,0.91; 1.0,1.0">
                                          <p:stCondLst>
                                            <p:cond delay="0"/>
                                          </p:stCondLst>
                                        </p:cTn>
                                        <p:tgtEl>
                                          <p:spTgt spid="6"/>
                                        </p:tgtEl>
                                        <p:attrNameLst>
                                          <p:attrName>ppt_x</p:attrName>
                                        </p:attrNameLst>
                                      </p:cBhvr>
                                      <p:tavLst>
                                        <p:tav tm="0">
                                          <p:val>
                                            <p:strVal val="ppt_x"/>
                                          </p:val>
                                        </p:tav>
                                        <p:tav tm="100000">
                                          <p:val>
                                            <p:strVal val="#ppt_x+0.25"/>
                                          </p:val>
                                        </p:tav>
                                      </p:tavLst>
                                    </p:anim>
                                    <p:anim calcmode="lin" valueType="num">
                                      <p:cBhvr>
                                        <p:cTn id="48" dur="178">
                                          <p:stCondLst>
                                            <p:cond delay="1822"/>
                                          </p:stCondLst>
                                        </p:cTn>
                                        <p:tgtEl>
                                          <p:spTgt spid="6"/>
                                        </p:tgtEl>
                                        <p:attrNameLst>
                                          <p:attrName>ppt_x</p:attrName>
                                        </p:attrNameLst>
                                      </p:cBhvr>
                                      <p:tavLst>
                                        <p:tav tm="0">
                                          <p:val>
                                            <p:strVal val="ppt_x"/>
                                          </p:val>
                                        </p:tav>
                                        <p:tav tm="100000">
                                          <p:val>
                                            <p:strVal val="ppt_x"/>
                                          </p:val>
                                        </p:tav>
                                      </p:tavLst>
                                    </p:anim>
                                    <p:anim calcmode="lin" valueType="num">
                                      <p:cBhvr>
                                        <p:cTn id="49" dur="664" tmFilter="0.0,0.0;0.25,0.07;0.50,0.2;0.75,0.467;1.0,1.0">
                                          <p:stCondLst>
                                            <p:cond delay="0"/>
                                          </p:stCondLst>
                                        </p:cTn>
                                        <p:tgtEl>
                                          <p:spTgt spid="6"/>
                                        </p:tgtEl>
                                        <p:attrNameLst>
                                          <p:attrName>ppt_y</p:attrName>
                                        </p:attrNameLst>
                                      </p:cBhvr>
                                      <p:tavLst>
                                        <p:tav tm="0">
                                          <p:val>
                                            <p:strVal val="ppt_y"/>
                                          </p:val>
                                        </p:tav>
                                        <p:tav tm="5000">
                                          <p:val>
                                            <p:strVal val="ppt_y+0.026"/>
                                          </p:val>
                                        </p:tav>
                                        <p:tav tm="10000">
                                          <p:val>
                                            <p:strVal val="ppt_y+0.052"/>
                                          </p:val>
                                        </p:tav>
                                        <p:tav tm="15000">
                                          <p:val>
                                            <p:strVal val="ppt_y+0.078"/>
                                          </p:val>
                                        </p:tav>
                                        <p:tav tm="20000">
                                          <p:val>
                                            <p:strVal val="ppt_y+0.103"/>
                                          </p:val>
                                        </p:tav>
                                        <p:tav tm="30000">
                                          <p:val>
                                            <p:strVal val="ppt_y+0.151"/>
                                          </p:val>
                                        </p:tav>
                                        <p:tav tm="40000">
                                          <p:val>
                                            <p:strVal val="ppt_y+0.196"/>
                                          </p:val>
                                        </p:tav>
                                        <p:tav tm="50000">
                                          <p:val>
                                            <p:strVal val="ppt_y+0.236"/>
                                          </p:val>
                                        </p:tav>
                                        <p:tav tm="60000">
                                          <p:val>
                                            <p:strVal val="ppt_y+0.270"/>
                                          </p:val>
                                        </p:tav>
                                        <p:tav tm="70000">
                                          <p:val>
                                            <p:strVal val="ppt_y+0.297"/>
                                          </p:val>
                                        </p:tav>
                                        <p:tav tm="80000">
                                          <p:val>
                                            <p:strVal val="ppt_y+0.317"/>
                                          </p:val>
                                        </p:tav>
                                        <p:tav tm="90000">
                                          <p:val>
                                            <p:strVal val="ppt_y+0.329"/>
                                          </p:val>
                                        </p:tav>
                                        <p:tav tm="100000">
                                          <p:val>
                                            <p:strVal val="ppt_y+0.333"/>
                                          </p:val>
                                        </p:tav>
                                      </p:tavLst>
                                    </p:anim>
                                    <p:anim calcmode="lin" valueType="num">
                                      <p:cBhvr>
                                        <p:cTn id="50" dur="664" tmFilter="0, 0; 0.125,0.2665; 0.25,0.4; 0.375,0.465; 0.5,0.5;  0.625,0.535; 0.75,0.6; 0.875,0.7335; 1,1">
                                          <p:stCondLst>
                                            <p:cond delay="664"/>
                                          </p:stCondLst>
                                        </p:cTn>
                                        <p:tgtEl>
                                          <p:spTgt spid="6"/>
                                        </p:tgtEl>
                                        <p:attrNameLst>
                                          <p:attrName>ppt_y</p:attrName>
                                        </p:attrNameLst>
                                      </p:cBhvr>
                                      <p:tavLst>
                                        <p:tav tm="0">
                                          <p:val>
                                            <p:strVal val="ppt_y"/>
                                          </p:val>
                                        </p:tav>
                                        <p:tav tm="10000">
                                          <p:val>
                                            <p:strVal val="ppt_y-0.034"/>
                                          </p:val>
                                        </p:tav>
                                        <p:tav tm="20000">
                                          <p:val>
                                            <p:strVal val="ppt_y-0.065"/>
                                          </p:val>
                                        </p:tav>
                                        <p:tav tm="30000">
                                          <p:val>
                                            <p:strVal val="ppt_y-0.090"/>
                                          </p:val>
                                        </p:tav>
                                        <p:tav tm="40000">
                                          <p:val>
                                            <p:strVal val="ppt_y-0.106"/>
                                          </p:val>
                                        </p:tav>
                                        <p:tav tm="50000">
                                          <p:val>
                                            <p:strVal val="ppt_y-0.111"/>
                                          </p:val>
                                        </p:tav>
                                        <p:tav tm="60000">
                                          <p:val>
                                            <p:strVal val="ppt_y-0.106"/>
                                          </p:val>
                                        </p:tav>
                                        <p:tav tm="70000">
                                          <p:val>
                                            <p:strVal val="ppt_y-0.090"/>
                                          </p:val>
                                        </p:tav>
                                        <p:tav tm="80000">
                                          <p:val>
                                            <p:strVal val="ppt_y-0.065"/>
                                          </p:val>
                                        </p:tav>
                                        <p:tav tm="90000">
                                          <p:val>
                                            <p:strVal val="ppt_y-0.034"/>
                                          </p:val>
                                        </p:tav>
                                        <p:tav tm="100000">
                                          <p:val>
                                            <p:strVal val="ppt_y"/>
                                          </p:val>
                                        </p:tav>
                                      </p:tavLst>
                                    </p:anim>
                                    <p:anim calcmode="lin" valueType="num">
                                      <p:cBhvr>
                                        <p:cTn id="51" dur="332" tmFilter="0, 0; 0.125,0.2665; 0.25,0.4; 0.375,0.465; 0.5,0.5;  0.625,0.535; 0.75,0.6; 0.875,0.7335; 1,1">
                                          <p:stCondLst>
                                            <p:cond delay="1324"/>
                                          </p:stCondLst>
                                        </p:cTn>
                                        <p:tgtEl>
                                          <p:spTgt spid="6"/>
                                        </p:tgtEl>
                                        <p:attrNameLst>
                                          <p:attrName>ppt_y</p:attrName>
                                        </p:attrNameLst>
                                      </p:cBhvr>
                                      <p:tavLst>
                                        <p:tav tm="0">
                                          <p:val>
                                            <p:strVal val="ppt_y"/>
                                          </p:val>
                                        </p:tav>
                                        <p:tav tm="10000">
                                          <p:val>
                                            <p:strVal val="ppt_y-0.011"/>
                                          </p:val>
                                        </p:tav>
                                        <p:tav tm="20000">
                                          <p:val>
                                            <p:strVal val="ppt_y-0.022"/>
                                          </p:val>
                                        </p:tav>
                                        <p:tav tm="30000">
                                          <p:val>
                                            <p:strVal val="ppt_y-0.030"/>
                                          </p:val>
                                        </p:tav>
                                        <p:tav tm="40000">
                                          <p:val>
                                            <p:strVal val="ppt_y-0.035"/>
                                          </p:val>
                                        </p:tav>
                                        <p:tav tm="50000">
                                          <p:val>
                                            <p:strVal val="ppt_y-0.037"/>
                                          </p:val>
                                        </p:tav>
                                        <p:tav tm="60000">
                                          <p:val>
                                            <p:strVal val="ppt_y-0.035"/>
                                          </p:val>
                                        </p:tav>
                                        <p:tav tm="70000">
                                          <p:val>
                                            <p:strVal val="ppt_y-0.030"/>
                                          </p:val>
                                        </p:tav>
                                        <p:tav tm="80000">
                                          <p:val>
                                            <p:strVal val="ppt_y-0.022"/>
                                          </p:val>
                                        </p:tav>
                                        <p:tav tm="90000">
                                          <p:val>
                                            <p:strVal val="ppt_y-0.011"/>
                                          </p:val>
                                        </p:tav>
                                        <p:tav tm="100000">
                                          <p:val>
                                            <p:strVal val="ppt_y"/>
                                          </p:val>
                                        </p:tav>
                                      </p:tavLst>
                                    </p:anim>
                                    <p:anim calcmode="lin" valueType="num">
                                      <p:cBhvr>
                                        <p:cTn id="52" dur="164" tmFilter="0, 0; 0.125,0.2665; 0.25,0.4; 0.375,0.465; 0.5,0.5;  0.625,0.535; 0.75,0.6; 0.875,0.7335; 1,1">
                                          <p:stCondLst>
                                            <p:cond delay="1656"/>
                                          </p:stCondLst>
                                        </p:cTn>
                                        <p:tgtEl>
                                          <p:spTgt spid="6"/>
                                        </p:tgtEl>
                                        <p:attrNameLst>
                                          <p:attrName>ppt_y</p:attrName>
                                        </p:attrNameLst>
                                      </p:cBhvr>
                                      <p:tavLst>
                                        <p:tav tm="0">
                                          <p:val>
                                            <p:strVal val="ppt_y"/>
                                          </p:val>
                                        </p:tav>
                                        <p:tav tm="10000">
                                          <p:val>
                                            <p:strVal val="ppt_y-0.004"/>
                                          </p:val>
                                        </p:tav>
                                        <p:tav tm="20000">
                                          <p:val>
                                            <p:strVal val="ppt_y-0.007"/>
                                          </p:val>
                                        </p:tav>
                                        <p:tav tm="30000">
                                          <p:val>
                                            <p:strVal val="ppt_y-0.010"/>
                                          </p:val>
                                        </p:tav>
                                        <p:tav tm="40000">
                                          <p:val>
                                            <p:strVal val="ppt_y-0.012"/>
                                          </p:val>
                                        </p:tav>
                                        <p:tav tm="50000">
                                          <p:val>
                                            <p:strVal val="ppt_y-0.0123"/>
                                          </p:val>
                                        </p:tav>
                                        <p:tav tm="60000">
                                          <p:val>
                                            <p:strVal val="ppt_y-0.012"/>
                                          </p:val>
                                        </p:tav>
                                        <p:tav tm="70000">
                                          <p:val>
                                            <p:strVal val="ppt_y-0.010"/>
                                          </p:val>
                                        </p:tav>
                                        <p:tav tm="80000">
                                          <p:val>
                                            <p:strVal val="ppt_y-0.007"/>
                                          </p:val>
                                        </p:tav>
                                        <p:tav tm="90000">
                                          <p:val>
                                            <p:strVal val="ppt_y-0.004"/>
                                          </p:val>
                                        </p:tav>
                                        <p:tav tm="100000">
                                          <p:val>
                                            <p:strVal val="ppt_y"/>
                                          </p:val>
                                        </p:tav>
                                      </p:tavLst>
                                    </p:anim>
                                    <p:anim calcmode="lin" valueType="num">
                                      <p:cBhvr>
                                        <p:cTn id="53" dur="180" accel="50000">
                                          <p:stCondLst>
                                            <p:cond delay="1820"/>
                                          </p:stCondLst>
                                        </p:cTn>
                                        <p:tgtEl>
                                          <p:spTgt spid="6"/>
                                        </p:tgtEl>
                                        <p:attrNameLst>
                                          <p:attrName>ppt_y</p:attrName>
                                        </p:attrNameLst>
                                      </p:cBhvr>
                                      <p:tavLst>
                                        <p:tav tm="0">
                                          <p:val>
                                            <p:strVal val="ppt_y"/>
                                          </p:val>
                                        </p:tav>
                                        <p:tav tm="100000">
                                          <p:val>
                                            <p:strVal val="ppt_y+ppt_h"/>
                                          </p:val>
                                        </p:tav>
                                      </p:tavLst>
                                    </p:anim>
                                    <p:animScale>
                                      <p:cBhvr>
                                        <p:cTn id="54" dur="26">
                                          <p:stCondLst>
                                            <p:cond delay="620"/>
                                          </p:stCondLst>
                                        </p:cTn>
                                        <p:tgtEl>
                                          <p:spTgt spid="6"/>
                                        </p:tgtEl>
                                      </p:cBhvr>
                                      <p:to x="100000" y="60000"/>
                                    </p:animScale>
                                    <p:animScale>
                                      <p:cBhvr>
                                        <p:cTn id="55" dur="166" decel="50000">
                                          <p:stCondLst>
                                            <p:cond delay="646"/>
                                          </p:stCondLst>
                                        </p:cTn>
                                        <p:tgtEl>
                                          <p:spTgt spid="6"/>
                                        </p:tgtEl>
                                      </p:cBhvr>
                                      <p:to x="100000" y="100000"/>
                                    </p:animScale>
                                    <p:animScale>
                                      <p:cBhvr>
                                        <p:cTn id="56" dur="26">
                                          <p:stCondLst>
                                            <p:cond delay="1312"/>
                                          </p:stCondLst>
                                        </p:cTn>
                                        <p:tgtEl>
                                          <p:spTgt spid="6"/>
                                        </p:tgtEl>
                                      </p:cBhvr>
                                      <p:to x="100000" y="80000"/>
                                    </p:animScale>
                                    <p:animScale>
                                      <p:cBhvr>
                                        <p:cTn id="57" dur="166" decel="50000">
                                          <p:stCondLst>
                                            <p:cond delay="1338"/>
                                          </p:stCondLst>
                                        </p:cTn>
                                        <p:tgtEl>
                                          <p:spTgt spid="6"/>
                                        </p:tgtEl>
                                      </p:cBhvr>
                                      <p:to x="100000" y="100000"/>
                                    </p:animScale>
                                    <p:animScale>
                                      <p:cBhvr>
                                        <p:cTn id="58" dur="26">
                                          <p:stCondLst>
                                            <p:cond delay="1642"/>
                                          </p:stCondLst>
                                        </p:cTn>
                                        <p:tgtEl>
                                          <p:spTgt spid="6"/>
                                        </p:tgtEl>
                                      </p:cBhvr>
                                      <p:to x="100000" y="90000"/>
                                    </p:animScale>
                                    <p:animScale>
                                      <p:cBhvr>
                                        <p:cTn id="59" dur="166" decel="50000">
                                          <p:stCondLst>
                                            <p:cond delay="1668"/>
                                          </p:stCondLst>
                                        </p:cTn>
                                        <p:tgtEl>
                                          <p:spTgt spid="6"/>
                                        </p:tgtEl>
                                      </p:cBhvr>
                                      <p:to x="100000" y="100000"/>
                                    </p:animScale>
                                    <p:animScale>
                                      <p:cBhvr>
                                        <p:cTn id="60" dur="26">
                                          <p:stCondLst>
                                            <p:cond delay="1808"/>
                                          </p:stCondLst>
                                        </p:cTn>
                                        <p:tgtEl>
                                          <p:spTgt spid="6"/>
                                        </p:tgtEl>
                                      </p:cBhvr>
                                      <p:to x="100000" y="95000"/>
                                    </p:animScale>
                                    <p:animScale>
                                      <p:cBhvr>
                                        <p:cTn id="61" dur="166" decel="50000">
                                          <p:stCondLst>
                                            <p:cond delay="1834"/>
                                          </p:stCondLst>
                                        </p:cTn>
                                        <p:tgtEl>
                                          <p:spTgt spid="6"/>
                                        </p:tgtEl>
                                      </p:cBhvr>
                                      <p:to x="100000" y="100000"/>
                                    </p:animScale>
                                    <p:set>
                                      <p:cBhvr>
                                        <p:cTn id="62" dur="1" fill="hold">
                                          <p:stCondLst>
                                            <p:cond delay="1999"/>
                                          </p:stCondLst>
                                        </p:cTn>
                                        <p:tgtEl>
                                          <p:spTgt spid="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D30A7B-55A9-2F10-9932-99CAF64A3293}"/>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C2E1E8E5-5F5E-18C9-52C9-A0A21F07A4D8}"/>
              </a:ext>
            </a:extLst>
          </p:cNvPr>
          <p:cNvSpPr>
            <a:spLocks noGrp="1"/>
          </p:cNvSpPr>
          <p:nvPr>
            <p:ph idx="1"/>
          </p:nvPr>
        </p:nvSpPr>
        <p:spPr/>
        <p:txBody>
          <a:bodyPr/>
          <a:lstStyle/>
          <a:p>
            <a:endParaRPr lang="en-US"/>
          </a:p>
        </p:txBody>
      </p:sp>
      <p:pic>
        <p:nvPicPr>
          <p:cNvPr id="1026" name="Picture 2" descr="Sampling Methods | Types, Techniques &amp; Examples">
            <a:extLst>
              <a:ext uri="{FF2B5EF4-FFF2-40B4-BE49-F238E27FC236}">
                <a16:creationId xmlns:a16="http://schemas.microsoft.com/office/drawing/2014/main" id="{A493D616-D907-822F-D727-CC1151C1F844}"/>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b="9875"/>
          <a:stretch/>
        </p:blipFill>
        <p:spPr bwMode="auto">
          <a:xfrm>
            <a:off x="1371600" y="194984"/>
            <a:ext cx="10290747" cy="6468031"/>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a:extLst>
              <a:ext uri="{FF2B5EF4-FFF2-40B4-BE49-F238E27FC236}">
                <a16:creationId xmlns:a16="http://schemas.microsoft.com/office/drawing/2014/main" id="{18CA8B16-20CD-0F0B-3BC8-867D447512EA}"/>
              </a:ext>
            </a:extLst>
          </p:cNvPr>
          <p:cNvSpPr/>
          <p:nvPr/>
        </p:nvSpPr>
        <p:spPr>
          <a:xfrm>
            <a:off x="2285150" y="739611"/>
            <a:ext cx="3561014" cy="564533"/>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5" name="Rectangle 4">
            <a:extLst>
              <a:ext uri="{FF2B5EF4-FFF2-40B4-BE49-F238E27FC236}">
                <a16:creationId xmlns:a16="http://schemas.microsoft.com/office/drawing/2014/main" id="{6C9F4A4D-674D-ADD2-D8EF-1DD852FBFEC6}"/>
              </a:ext>
            </a:extLst>
          </p:cNvPr>
          <p:cNvSpPr/>
          <p:nvPr/>
        </p:nvSpPr>
        <p:spPr>
          <a:xfrm>
            <a:off x="7039530" y="708333"/>
            <a:ext cx="3561014" cy="564533"/>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6" name="Rectangle 5">
            <a:extLst>
              <a:ext uri="{FF2B5EF4-FFF2-40B4-BE49-F238E27FC236}">
                <a16:creationId xmlns:a16="http://schemas.microsoft.com/office/drawing/2014/main" id="{E8299ACC-7CE3-B08F-51D4-CFFC57A243F8}"/>
              </a:ext>
            </a:extLst>
          </p:cNvPr>
          <p:cNvSpPr/>
          <p:nvPr/>
        </p:nvSpPr>
        <p:spPr>
          <a:xfrm>
            <a:off x="2285150" y="4090392"/>
            <a:ext cx="3561014" cy="564533"/>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7" name="Rectangle 6">
            <a:extLst>
              <a:ext uri="{FF2B5EF4-FFF2-40B4-BE49-F238E27FC236}">
                <a16:creationId xmlns:a16="http://schemas.microsoft.com/office/drawing/2014/main" id="{244CBA0C-10C9-338C-4B4B-EB3515CFDDA1}"/>
              </a:ext>
            </a:extLst>
          </p:cNvPr>
          <p:cNvSpPr/>
          <p:nvPr/>
        </p:nvSpPr>
        <p:spPr>
          <a:xfrm>
            <a:off x="7129472" y="4090392"/>
            <a:ext cx="3561014" cy="564533"/>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Tree>
    <p:extLst>
      <p:ext uri="{BB962C8B-B14F-4D97-AF65-F5344CB8AC3E}">
        <p14:creationId xmlns:p14="http://schemas.microsoft.com/office/powerpoint/2010/main" val="12858701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xit" presetSubtype="4" fill="hold" grpId="0" nodeType="clickEffect">
                                  <p:stCondLst>
                                    <p:cond delay="0"/>
                                  </p:stCondLst>
                                  <p:childTnLst>
                                    <p:anim calcmode="lin" valueType="num">
                                      <p:cBhvr additive="base">
                                        <p:cTn id="6" dur="500"/>
                                        <p:tgtEl>
                                          <p:spTgt spid="4"/>
                                        </p:tgtEl>
                                        <p:attrNameLst>
                                          <p:attrName>ppt_x</p:attrName>
                                        </p:attrNameLst>
                                      </p:cBhvr>
                                      <p:tavLst>
                                        <p:tav tm="0">
                                          <p:val>
                                            <p:strVal val="ppt_x"/>
                                          </p:val>
                                        </p:tav>
                                        <p:tav tm="100000">
                                          <p:val>
                                            <p:strVal val="ppt_x"/>
                                          </p:val>
                                        </p:tav>
                                      </p:tavLst>
                                    </p:anim>
                                    <p:anim calcmode="lin" valueType="num">
                                      <p:cBhvr additive="base">
                                        <p:cTn id="7" dur="500"/>
                                        <p:tgtEl>
                                          <p:spTgt spid="4"/>
                                        </p:tgtEl>
                                        <p:attrNameLst>
                                          <p:attrName>ppt_y</p:attrName>
                                        </p:attrNameLst>
                                      </p:cBhvr>
                                      <p:tavLst>
                                        <p:tav tm="0">
                                          <p:val>
                                            <p:strVal val="ppt_y"/>
                                          </p:val>
                                        </p:tav>
                                        <p:tav tm="100000">
                                          <p:val>
                                            <p:strVal val="1+ppt_h/2"/>
                                          </p:val>
                                        </p:tav>
                                      </p:tavLst>
                                    </p:anim>
                                    <p:set>
                                      <p:cBhvr>
                                        <p:cTn id="8" dur="1" fill="hold">
                                          <p:stCondLst>
                                            <p:cond delay="499"/>
                                          </p:stCondLst>
                                        </p:cTn>
                                        <p:tgtEl>
                                          <p:spTgt spid="4"/>
                                        </p:tgtEl>
                                        <p:attrNameLst>
                                          <p:attrName>style.visibility</p:attrName>
                                        </p:attrNameLst>
                                      </p:cBhvr>
                                      <p:to>
                                        <p:strVal val="hidden"/>
                                      </p:to>
                                    </p:set>
                                  </p:childTnLst>
                                </p:cTn>
                              </p:par>
                            </p:childTnLst>
                          </p:cTn>
                        </p:par>
                      </p:childTnLst>
                    </p:cTn>
                  </p:par>
                  <p:par>
                    <p:cTn id="9" fill="hold">
                      <p:stCondLst>
                        <p:cond delay="indefinite"/>
                      </p:stCondLst>
                      <p:childTnLst>
                        <p:par>
                          <p:cTn id="10" fill="hold">
                            <p:stCondLst>
                              <p:cond delay="0"/>
                            </p:stCondLst>
                            <p:childTnLst>
                              <p:par>
                                <p:cTn id="11" presetID="2" presetClass="exit" presetSubtype="4" fill="hold" grpId="0" nodeType="clickEffect">
                                  <p:stCondLst>
                                    <p:cond delay="0"/>
                                  </p:stCondLst>
                                  <p:childTnLst>
                                    <p:anim calcmode="lin" valueType="num">
                                      <p:cBhvr additive="base">
                                        <p:cTn id="12" dur="500"/>
                                        <p:tgtEl>
                                          <p:spTgt spid="5"/>
                                        </p:tgtEl>
                                        <p:attrNameLst>
                                          <p:attrName>ppt_x</p:attrName>
                                        </p:attrNameLst>
                                      </p:cBhvr>
                                      <p:tavLst>
                                        <p:tav tm="0">
                                          <p:val>
                                            <p:strVal val="ppt_x"/>
                                          </p:val>
                                        </p:tav>
                                        <p:tav tm="100000">
                                          <p:val>
                                            <p:strVal val="ppt_x"/>
                                          </p:val>
                                        </p:tav>
                                      </p:tavLst>
                                    </p:anim>
                                    <p:anim calcmode="lin" valueType="num">
                                      <p:cBhvr additive="base">
                                        <p:cTn id="13" dur="500"/>
                                        <p:tgtEl>
                                          <p:spTgt spid="5"/>
                                        </p:tgtEl>
                                        <p:attrNameLst>
                                          <p:attrName>ppt_y</p:attrName>
                                        </p:attrNameLst>
                                      </p:cBhvr>
                                      <p:tavLst>
                                        <p:tav tm="0">
                                          <p:val>
                                            <p:strVal val="ppt_y"/>
                                          </p:val>
                                        </p:tav>
                                        <p:tav tm="100000">
                                          <p:val>
                                            <p:strVal val="1+ppt_h/2"/>
                                          </p:val>
                                        </p:tav>
                                      </p:tavLst>
                                    </p:anim>
                                    <p:set>
                                      <p:cBhvr>
                                        <p:cTn id="14" dur="1" fill="hold">
                                          <p:stCondLst>
                                            <p:cond delay="499"/>
                                          </p:stCondLst>
                                        </p:cTn>
                                        <p:tgtEl>
                                          <p:spTgt spid="5"/>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2" presetClass="exit" presetSubtype="4" fill="hold" grpId="0" nodeType="clickEffect">
                                  <p:stCondLst>
                                    <p:cond delay="0"/>
                                  </p:stCondLst>
                                  <p:childTnLst>
                                    <p:anim calcmode="lin" valueType="num">
                                      <p:cBhvr additive="base">
                                        <p:cTn id="18" dur="500"/>
                                        <p:tgtEl>
                                          <p:spTgt spid="6"/>
                                        </p:tgtEl>
                                        <p:attrNameLst>
                                          <p:attrName>ppt_x</p:attrName>
                                        </p:attrNameLst>
                                      </p:cBhvr>
                                      <p:tavLst>
                                        <p:tav tm="0">
                                          <p:val>
                                            <p:strVal val="ppt_x"/>
                                          </p:val>
                                        </p:tav>
                                        <p:tav tm="100000">
                                          <p:val>
                                            <p:strVal val="ppt_x"/>
                                          </p:val>
                                        </p:tav>
                                      </p:tavLst>
                                    </p:anim>
                                    <p:anim calcmode="lin" valueType="num">
                                      <p:cBhvr additive="base">
                                        <p:cTn id="19" dur="500"/>
                                        <p:tgtEl>
                                          <p:spTgt spid="6"/>
                                        </p:tgtEl>
                                        <p:attrNameLst>
                                          <p:attrName>ppt_y</p:attrName>
                                        </p:attrNameLst>
                                      </p:cBhvr>
                                      <p:tavLst>
                                        <p:tav tm="0">
                                          <p:val>
                                            <p:strVal val="ppt_y"/>
                                          </p:val>
                                        </p:tav>
                                        <p:tav tm="100000">
                                          <p:val>
                                            <p:strVal val="1+ppt_h/2"/>
                                          </p:val>
                                        </p:tav>
                                      </p:tavLst>
                                    </p:anim>
                                    <p:set>
                                      <p:cBhvr>
                                        <p:cTn id="20" dur="1" fill="hold">
                                          <p:stCondLst>
                                            <p:cond delay="499"/>
                                          </p:stCondLst>
                                        </p:cTn>
                                        <p:tgtEl>
                                          <p:spTgt spid="6"/>
                                        </p:tgtEl>
                                        <p:attrNameLst>
                                          <p:attrName>style.visibility</p:attrName>
                                        </p:attrNameLst>
                                      </p:cBhvr>
                                      <p:to>
                                        <p:strVal val="hidden"/>
                                      </p:to>
                                    </p:set>
                                  </p:childTnLst>
                                </p:cTn>
                              </p:par>
                            </p:childTnLst>
                          </p:cTn>
                        </p:par>
                      </p:childTnLst>
                    </p:cTn>
                  </p:par>
                  <p:par>
                    <p:cTn id="21" fill="hold">
                      <p:stCondLst>
                        <p:cond delay="indefinite"/>
                      </p:stCondLst>
                      <p:childTnLst>
                        <p:par>
                          <p:cTn id="22" fill="hold">
                            <p:stCondLst>
                              <p:cond delay="0"/>
                            </p:stCondLst>
                            <p:childTnLst>
                              <p:par>
                                <p:cTn id="23" presetID="2" presetClass="exit" presetSubtype="4" fill="hold" grpId="0" nodeType="clickEffect">
                                  <p:stCondLst>
                                    <p:cond delay="0"/>
                                  </p:stCondLst>
                                  <p:childTnLst>
                                    <p:anim calcmode="lin" valueType="num">
                                      <p:cBhvr additive="base">
                                        <p:cTn id="24" dur="500"/>
                                        <p:tgtEl>
                                          <p:spTgt spid="7"/>
                                        </p:tgtEl>
                                        <p:attrNameLst>
                                          <p:attrName>ppt_x</p:attrName>
                                        </p:attrNameLst>
                                      </p:cBhvr>
                                      <p:tavLst>
                                        <p:tav tm="0">
                                          <p:val>
                                            <p:strVal val="ppt_x"/>
                                          </p:val>
                                        </p:tav>
                                        <p:tav tm="100000">
                                          <p:val>
                                            <p:strVal val="ppt_x"/>
                                          </p:val>
                                        </p:tav>
                                      </p:tavLst>
                                    </p:anim>
                                    <p:anim calcmode="lin" valueType="num">
                                      <p:cBhvr additive="base">
                                        <p:cTn id="25" dur="500"/>
                                        <p:tgtEl>
                                          <p:spTgt spid="7"/>
                                        </p:tgtEl>
                                        <p:attrNameLst>
                                          <p:attrName>ppt_y</p:attrName>
                                        </p:attrNameLst>
                                      </p:cBhvr>
                                      <p:tavLst>
                                        <p:tav tm="0">
                                          <p:val>
                                            <p:strVal val="ppt_y"/>
                                          </p:val>
                                        </p:tav>
                                        <p:tav tm="100000">
                                          <p:val>
                                            <p:strVal val="1+ppt_h/2"/>
                                          </p:val>
                                        </p:tav>
                                      </p:tavLst>
                                    </p:anim>
                                    <p:set>
                                      <p:cBhvr>
                                        <p:cTn id="26" dur="1" fill="hold">
                                          <p:stCondLst>
                                            <p:cond delay="499"/>
                                          </p:stCondLst>
                                        </p:cTn>
                                        <p:tgtEl>
                                          <p:spTgt spid="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D85063-F4D0-8BE8-8124-F74020FBCE54}"/>
              </a:ext>
            </a:extLst>
          </p:cNvPr>
          <p:cNvSpPr>
            <a:spLocks noGrp="1"/>
          </p:cNvSpPr>
          <p:nvPr>
            <p:ph type="title"/>
          </p:nvPr>
        </p:nvSpPr>
        <p:spPr/>
        <p:txBody>
          <a:bodyPr/>
          <a:lstStyle/>
          <a:p>
            <a:r>
              <a:rPr lang="en-US" dirty="0"/>
              <a:t>Wording to get you started</a:t>
            </a:r>
          </a:p>
        </p:txBody>
      </p:sp>
      <p:sp>
        <p:nvSpPr>
          <p:cNvPr id="3" name="Content Placeholder 2">
            <a:extLst>
              <a:ext uri="{FF2B5EF4-FFF2-40B4-BE49-F238E27FC236}">
                <a16:creationId xmlns:a16="http://schemas.microsoft.com/office/drawing/2014/main" id="{78039C94-1D71-1D50-3078-BAC4E7402470}"/>
              </a:ext>
            </a:extLst>
          </p:cNvPr>
          <p:cNvSpPr>
            <a:spLocks noGrp="1"/>
          </p:cNvSpPr>
          <p:nvPr>
            <p:ph idx="1"/>
          </p:nvPr>
        </p:nvSpPr>
        <p:spPr/>
        <p:txBody>
          <a:bodyPr/>
          <a:lstStyle/>
          <a:p>
            <a:r>
              <a:rPr lang="en-US" dirty="0"/>
              <a:t>This study used X sampling to recruit a total of # of participants.  </a:t>
            </a:r>
          </a:p>
        </p:txBody>
      </p:sp>
    </p:spTree>
    <p:extLst>
      <p:ext uri="{BB962C8B-B14F-4D97-AF65-F5344CB8AC3E}">
        <p14:creationId xmlns:p14="http://schemas.microsoft.com/office/powerpoint/2010/main" val="18525394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D0DC39-64AC-47D9-890C-6A897C8A2335}"/>
              </a:ext>
            </a:extLst>
          </p:cNvPr>
          <p:cNvSpPr>
            <a:spLocks noGrp="1"/>
          </p:cNvSpPr>
          <p:nvPr>
            <p:ph type="title"/>
          </p:nvPr>
        </p:nvSpPr>
        <p:spPr/>
        <p:txBody>
          <a:bodyPr/>
          <a:lstStyle/>
          <a:p>
            <a:r>
              <a:rPr lang="en-CA" b="1" dirty="0"/>
              <a:t>3.3 Materials</a:t>
            </a:r>
            <a:r>
              <a:rPr lang="en-CA" b="1"/>
              <a:t>/ Instruments</a:t>
            </a:r>
            <a:br>
              <a:rPr lang="en-CA" dirty="0"/>
            </a:br>
            <a:endParaRPr lang="en-CA" dirty="0"/>
          </a:p>
        </p:txBody>
      </p:sp>
      <p:sp>
        <p:nvSpPr>
          <p:cNvPr id="3" name="Content Placeholder 2">
            <a:extLst>
              <a:ext uri="{FF2B5EF4-FFF2-40B4-BE49-F238E27FC236}">
                <a16:creationId xmlns:a16="http://schemas.microsoft.com/office/drawing/2014/main" id="{6C357CB7-E114-4265-8802-AFD3B481BA6B}"/>
              </a:ext>
            </a:extLst>
          </p:cNvPr>
          <p:cNvSpPr>
            <a:spLocks noGrp="1"/>
          </p:cNvSpPr>
          <p:nvPr>
            <p:ph idx="1"/>
          </p:nvPr>
        </p:nvSpPr>
        <p:spPr/>
        <p:txBody>
          <a:bodyPr/>
          <a:lstStyle/>
          <a:p>
            <a:pPr lvl="0"/>
            <a:r>
              <a:rPr lang="en-CA" dirty="0"/>
              <a:t>What was used to collect the data and why? </a:t>
            </a:r>
          </a:p>
          <a:p>
            <a:pPr lvl="0"/>
            <a:r>
              <a:rPr lang="en-CA" dirty="0"/>
              <a:t>How was it designed? </a:t>
            </a:r>
          </a:p>
          <a:p>
            <a:pPr lvl="0"/>
            <a:r>
              <a:rPr lang="en-CA" dirty="0"/>
              <a:t>Why? </a:t>
            </a:r>
          </a:p>
          <a:p>
            <a:pPr lvl="0"/>
            <a:r>
              <a:rPr lang="en-CA" dirty="0"/>
              <a:t>*Be sure to include academic reference to support your design</a:t>
            </a:r>
          </a:p>
          <a:p>
            <a:endParaRPr lang="en-CA" dirty="0"/>
          </a:p>
        </p:txBody>
      </p:sp>
    </p:spTree>
    <p:extLst>
      <p:ext uri="{BB962C8B-B14F-4D97-AF65-F5344CB8AC3E}">
        <p14:creationId xmlns:p14="http://schemas.microsoft.com/office/powerpoint/2010/main" val="284176233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7BE08B-E199-4A45-9A4F-8B830CF3430A}"/>
              </a:ext>
            </a:extLst>
          </p:cNvPr>
          <p:cNvSpPr>
            <a:spLocks noGrp="1"/>
          </p:cNvSpPr>
          <p:nvPr>
            <p:ph type="title"/>
          </p:nvPr>
        </p:nvSpPr>
        <p:spPr/>
        <p:txBody>
          <a:bodyPr/>
          <a:lstStyle/>
          <a:p>
            <a:r>
              <a:rPr lang="en-CA" b="1" dirty="0"/>
              <a:t>3.4 Data collection procedure</a:t>
            </a:r>
            <a:r>
              <a:rPr lang="en-CA" dirty="0"/>
              <a:t> </a:t>
            </a:r>
            <a:br>
              <a:rPr lang="en-CA" dirty="0"/>
            </a:br>
            <a:endParaRPr lang="en-CA" dirty="0"/>
          </a:p>
        </p:txBody>
      </p:sp>
      <p:sp>
        <p:nvSpPr>
          <p:cNvPr id="3" name="Content Placeholder 2">
            <a:extLst>
              <a:ext uri="{FF2B5EF4-FFF2-40B4-BE49-F238E27FC236}">
                <a16:creationId xmlns:a16="http://schemas.microsoft.com/office/drawing/2014/main" id="{99E8756F-4F5A-43F0-8B1C-6D6060D37B41}"/>
              </a:ext>
            </a:extLst>
          </p:cNvPr>
          <p:cNvSpPr>
            <a:spLocks noGrp="1"/>
          </p:cNvSpPr>
          <p:nvPr>
            <p:ph idx="1"/>
          </p:nvPr>
        </p:nvSpPr>
        <p:spPr/>
        <p:txBody>
          <a:bodyPr/>
          <a:lstStyle/>
          <a:p>
            <a:pPr lvl="0"/>
            <a:r>
              <a:rPr lang="en-CA" dirty="0"/>
              <a:t>a detailed description of the exact steps taken from start to finish of data collection</a:t>
            </a:r>
          </a:p>
          <a:p>
            <a:pPr lvl="0"/>
            <a:r>
              <a:rPr lang="en-CA" dirty="0"/>
              <a:t>A justification of why each step was taken</a:t>
            </a:r>
          </a:p>
          <a:p>
            <a:pPr lvl="1"/>
            <a:r>
              <a:rPr lang="en-CA" dirty="0"/>
              <a:t>What it intended to do</a:t>
            </a:r>
          </a:p>
          <a:p>
            <a:pPr lvl="1"/>
            <a:r>
              <a:rPr lang="en-CA" dirty="0"/>
              <a:t>How it aligned with answering your research questions. </a:t>
            </a:r>
          </a:p>
          <a:p>
            <a:endParaRPr lang="en-CA" dirty="0"/>
          </a:p>
        </p:txBody>
      </p:sp>
    </p:spTree>
    <p:extLst>
      <p:ext uri="{BB962C8B-B14F-4D97-AF65-F5344CB8AC3E}">
        <p14:creationId xmlns:p14="http://schemas.microsoft.com/office/powerpoint/2010/main" val="34160961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74EF01-9371-4738-966A-4A77922E9A35}"/>
              </a:ext>
            </a:extLst>
          </p:cNvPr>
          <p:cNvSpPr>
            <a:spLocks noGrp="1"/>
          </p:cNvSpPr>
          <p:nvPr>
            <p:ph type="title"/>
          </p:nvPr>
        </p:nvSpPr>
        <p:spPr/>
        <p:txBody>
          <a:bodyPr/>
          <a:lstStyle/>
          <a:p>
            <a:r>
              <a:rPr lang="en-CA" b="1" dirty="0"/>
              <a:t>3.5 Data analysis</a:t>
            </a:r>
            <a:r>
              <a:rPr lang="en-CA" dirty="0"/>
              <a:t> </a:t>
            </a:r>
            <a:br>
              <a:rPr lang="en-CA" dirty="0"/>
            </a:br>
            <a:endParaRPr lang="en-CA" dirty="0"/>
          </a:p>
        </p:txBody>
      </p:sp>
      <p:sp>
        <p:nvSpPr>
          <p:cNvPr id="3" name="Content Placeholder 2">
            <a:extLst>
              <a:ext uri="{FF2B5EF4-FFF2-40B4-BE49-F238E27FC236}">
                <a16:creationId xmlns:a16="http://schemas.microsoft.com/office/drawing/2014/main" id="{265A08F2-F50B-4D0F-AB08-6B2F500ED9EC}"/>
              </a:ext>
            </a:extLst>
          </p:cNvPr>
          <p:cNvSpPr>
            <a:spLocks noGrp="1"/>
          </p:cNvSpPr>
          <p:nvPr>
            <p:ph idx="1"/>
          </p:nvPr>
        </p:nvSpPr>
        <p:spPr/>
        <p:txBody>
          <a:bodyPr/>
          <a:lstStyle/>
          <a:p>
            <a:pPr lvl="0"/>
            <a:r>
              <a:rPr lang="en-CA" dirty="0"/>
              <a:t>a detailed description of how you analyzed the data (quantitatively/ qualitatively)</a:t>
            </a:r>
          </a:p>
          <a:p>
            <a:pPr lvl="0"/>
            <a:r>
              <a:rPr lang="en-CA" dirty="0"/>
              <a:t>Why these steps were taken</a:t>
            </a:r>
          </a:p>
          <a:p>
            <a:pPr lvl="1"/>
            <a:r>
              <a:rPr lang="en-CA" dirty="0"/>
              <a:t>Must include references/ support from research methodology books</a:t>
            </a:r>
          </a:p>
          <a:p>
            <a:endParaRPr lang="en-CA" dirty="0"/>
          </a:p>
        </p:txBody>
      </p:sp>
    </p:spTree>
    <p:extLst>
      <p:ext uri="{BB962C8B-B14F-4D97-AF65-F5344CB8AC3E}">
        <p14:creationId xmlns:p14="http://schemas.microsoft.com/office/powerpoint/2010/main" val="161057141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960137-6EC0-4D16-911B-9B36C6BAAF50}"/>
              </a:ext>
            </a:extLst>
          </p:cNvPr>
          <p:cNvSpPr>
            <a:spLocks noGrp="1"/>
          </p:cNvSpPr>
          <p:nvPr>
            <p:ph type="title"/>
          </p:nvPr>
        </p:nvSpPr>
        <p:spPr/>
        <p:txBody>
          <a:bodyPr/>
          <a:lstStyle/>
          <a:p>
            <a:r>
              <a:rPr lang="en-CA" dirty="0"/>
              <a:t>Things to be careful of</a:t>
            </a:r>
          </a:p>
        </p:txBody>
      </p:sp>
      <p:sp>
        <p:nvSpPr>
          <p:cNvPr id="3" name="Content Placeholder 2">
            <a:extLst>
              <a:ext uri="{FF2B5EF4-FFF2-40B4-BE49-F238E27FC236}">
                <a16:creationId xmlns:a16="http://schemas.microsoft.com/office/drawing/2014/main" id="{34EEACF7-8179-46AE-BDC7-51ADC7915593}"/>
              </a:ext>
            </a:extLst>
          </p:cNvPr>
          <p:cNvSpPr>
            <a:spLocks noGrp="1"/>
          </p:cNvSpPr>
          <p:nvPr>
            <p:ph idx="1"/>
          </p:nvPr>
        </p:nvSpPr>
        <p:spPr/>
        <p:txBody>
          <a:bodyPr>
            <a:normAutofit fontScale="85000" lnSpcReduction="20000"/>
          </a:bodyPr>
          <a:lstStyle/>
          <a:p>
            <a:r>
              <a:rPr lang="en-CA" dirty="0"/>
              <a:t>Do not provide a detailed review of methodologies.  </a:t>
            </a:r>
          </a:p>
          <a:p>
            <a:pPr lvl="1"/>
            <a:r>
              <a:rPr lang="en-CA" dirty="0"/>
              <a:t>You are describing what you did and why you chose to do that. Be sure to add support for your choices. </a:t>
            </a:r>
          </a:p>
          <a:p>
            <a:pPr lvl="1"/>
            <a:endParaRPr lang="en-CA" dirty="0"/>
          </a:p>
          <a:p>
            <a:pPr lvl="1"/>
            <a:r>
              <a:rPr lang="en-CA" dirty="0"/>
              <a:t>There is not need to go through the different definitions or history of the methods you have chosen. It is important to describe what the methods are and why they were chosen in relation to your research project. </a:t>
            </a:r>
          </a:p>
          <a:p>
            <a:pPr lvl="1"/>
            <a:endParaRPr lang="en-CA" dirty="0"/>
          </a:p>
          <a:p>
            <a:r>
              <a:rPr lang="en-CA" dirty="0"/>
              <a:t>Do not provide the actual materials you used i.e. a questionnaire, test-materials etc.; rather put them in the appendix and explain the materials in the methods section.</a:t>
            </a:r>
          </a:p>
          <a:p>
            <a:endParaRPr lang="en-CA" dirty="0"/>
          </a:p>
          <a:p>
            <a:r>
              <a:rPr lang="en-CA" dirty="0"/>
              <a:t>For your proposal write things in the future tense, for your final thesis you need to change it to the past tense. </a:t>
            </a:r>
          </a:p>
        </p:txBody>
      </p:sp>
    </p:spTree>
    <p:extLst>
      <p:ext uri="{BB962C8B-B14F-4D97-AF65-F5344CB8AC3E}">
        <p14:creationId xmlns:p14="http://schemas.microsoft.com/office/powerpoint/2010/main" val="35527473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6B4C22-BC4B-B2B3-E367-E13A8B3E5974}"/>
              </a:ext>
            </a:extLst>
          </p:cNvPr>
          <p:cNvSpPr>
            <a:spLocks noGrp="1"/>
          </p:cNvSpPr>
          <p:nvPr>
            <p:ph type="title"/>
          </p:nvPr>
        </p:nvSpPr>
        <p:spPr/>
        <p:txBody>
          <a:bodyPr/>
          <a:lstStyle/>
          <a:p>
            <a:r>
              <a:rPr lang="en-US" dirty="0"/>
              <a:t>Practice	</a:t>
            </a:r>
          </a:p>
        </p:txBody>
      </p:sp>
      <p:sp>
        <p:nvSpPr>
          <p:cNvPr id="3" name="Content Placeholder 2">
            <a:extLst>
              <a:ext uri="{FF2B5EF4-FFF2-40B4-BE49-F238E27FC236}">
                <a16:creationId xmlns:a16="http://schemas.microsoft.com/office/drawing/2014/main" id="{D3FE9A5D-7A85-C752-5ACC-25E74026B446}"/>
              </a:ext>
            </a:extLst>
          </p:cNvPr>
          <p:cNvSpPr>
            <a:spLocks noGrp="1"/>
          </p:cNvSpPr>
          <p:nvPr>
            <p:ph idx="1"/>
          </p:nvPr>
        </p:nvSpPr>
        <p:spPr>
          <a:xfrm>
            <a:off x="1371600" y="1638300"/>
            <a:ext cx="9601200" cy="3581400"/>
          </a:xfrm>
        </p:spPr>
        <p:txBody>
          <a:bodyPr>
            <a:normAutofit fontScale="92500" lnSpcReduction="10000"/>
          </a:bodyPr>
          <a:lstStyle/>
          <a:p>
            <a:r>
              <a:rPr lang="en-US" dirty="0"/>
              <a:t>Writing the participants section for an imaginary study you are doing. </a:t>
            </a:r>
          </a:p>
          <a:p>
            <a:endParaRPr lang="en-US" dirty="0"/>
          </a:p>
          <a:p>
            <a:r>
              <a:rPr lang="en-US" dirty="0"/>
              <a:t>You recruited 15 participants for a qualitative study. You sent emails to people you know to get participants.  </a:t>
            </a:r>
          </a:p>
          <a:p>
            <a:endParaRPr lang="en-US" dirty="0"/>
          </a:p>
          <a:p>
            <a:r>
              <a:rPr lang="en-US" dirty="0"/>
              <a:t>You recruited 80 participants for a quantitative study. You specifically contacted 100 teachers and 100 students and from those 100 randomly selected 50 from each group. </a:t>
            </a:r>
          </a:p>
          <a:p>
            <a:r>
              <a:rPr lang="en-US" dirty="0"/>
              <a:t>You contacted 10 teachers with specific experience teaching project-based learning.  You wanted to make sure they had at least 2 years of experience teaching project based learning in the public school classroom. </a:t>
            </a:r>
          </a:p>
          <a:p>
            <a:endParaRPr lang="en-US" dirty="0"/>
          </a:p>
          <a:p>
            <a:endParaRPr lang="en-US" dirty="0"/>
          </a:p>
          <a:p>
            <a:endParaRPr lang="en-US" dirty="0"/>
          </a:p>
        </p:txBody>
      </p:sp>
    </p:spTree>
    <p:extLst>
      <p:ext uri="{BB962C8B-B14F-4D97-AF65-F5344CB8AC3E}">
        <p14:creationId xmlns:p14="http://schemas.microsoft.com/office/powerpoint/2010/main" val="115301196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108786-1E68-D793-E51B-EA30069E02E9}"/>
              </a:ext>
            </a:extLst>
          </p:cNvPr>
          <p:cNvSpPr>
            <a:spLocks noGrp="1"/>
          </p:cNvSpPr>
          <p:nvPr>
            <p:ph type="title"/>
          </p:nvPr>
        </p:nvSpPr>
        <p:spPr/>
        <p:txBody>
          <a:bodyPr/>
          <a:lstStyle/>
          <a:p>
            <a:r>
              <a:rPr lang="en-US" dirty="0"/>
              <a:t>Data collection </a:t>
            </a:r>
          </a:p>
        </p:txBody>
      </p:sp>
      <p:sp>
        <p:nvSpPr>
          <p:cNvPr id="3" name="Content Placeholder 2">
            <a:extLst>
              <a:ext uri="{FF2B5EF4-FFF2-40B4-BE49-F238E27FC236}">
                <a16:creationId xmlns:a16="http://schemas.microsoft.com/office/drawing/2014/main" id="{AD201602-D57B-98FB-E93B-91AD62AE58E2}"/>
              </a:ext>
            </a:extLst>
          </p:cNvPr>
          <p:cNvSpPr>
            <a:spLocks noGrp="1"/>
          </p:cNvSpPr>
          <p:nvPr>
            <p:ph idx="1"/>
          </p:nvPr>
        </p:nvSpPr>
        <p:spPr/>
        <p:txBody>
          <a:bodyPr/>
          <a:lstStyle/>
          <a:p>
            <a:r>
              <a:rPr lang="en-US" dirty="0"/>
              <a:t>You collected data through a survey. You did a pre and a post survey. </a:t>
            </a:r>
          </a:p>
          <a:p>
            <a:endParaRPr lang="en-US" dirty="0"/>
          </a:p>
          <a:p>
            <a:r>
              <a:rPr lang="en-US" dirty="0"/>
              <a:t>You collected data through one on one interviews that were semi-structured.</a:t>
            </a:r>
          </a:p>
          <a:p>
            <a:endParaRPr lang="en-US" dirty="0"/>
          </a:p>
          <a:p>
            <a:r>
              <a:rPr lang="en-US" dirty="0"/>
              <a:t>You first surveyed participants, then you interviewed them in focus groups of 4.  </a:t>
            </a:r>
          </a:p>
          <a:p>
            <a:endParaRPr lang="en-US" dirty="0"/>
          </a:p>
          <a:p>
            <a:r>
              <a:rPr lang="en-US" dirty="0"/>
              <a:t>You observed 5 teachers in their classroom and then interviewed </a:t>
            </a:r>
            <a:r>
              <a:rPr lang="en-US"/>
              <a:t>them after. </a:t>
            </a:r>
            <a:endParaRPr lang="en-US" dirty="0"/>
          </a:p>
        </p:txBody>
      </p:sp>
    </p:spTree>
    <p:extLst>
      <p:ext uri="{BB962C8B-B14F-4D97-AF65-F5344CB8AC3E}">
        <p14:creationId xmlns:p14="http://schemas.microsoft.com/office/powerpoint/2010/main" val="29504325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1C5B68-9BB8-4DEC-B3FE-CBE11438CF2C}"/>
              </a:ext>
            </a:extLst>
          </p:cNvPr>
          <p:cNvSpPr>
            <a:spLocks noGrp="1"/>
          </p:cNvSpPr>
          <p:nvPr>
            <p:ph type="title"/>
          </p:nvPr>
        </p:nvSpPr>
        <p:spPr/>
        <p:txBody>
          <a:bodyPr/>
          <a:lstStyle/>
          <a:p>
            <a:r>
              <a:rPr lang="en-CA" dirty="0"/>
              <a:t>The Methodology Section</a:t>
            </a:r>
          </a:p>
        </p:txBody>
      </p:sp>
      <p:sp>
        <p:nvSpPr>
          <p:cNvPr id="3" name="Content Placeholder 2">
            <a:extLst>
              <a:ext uri="{FF2B5EF4-FFF2-40B4-BE49-F238E27FC236}">
                <a16:creationId xmlns:a16="http://schemas.microsoft.com/office/drawing/2014/main" id="{C873DF2F-AB0B-4F94-9075-5ADE7B65CFB7}"/>
              </a:ext>
            </a:extLst>
          </p:cNvPr>
          <p:cNvSpPr>
            <a:spLocks noGrp="1"/>
          </p:cNvSpPr>
          <p:nvPr>
            <p:ph idx="1"/>
          </p:nvPr>
        </p:nvSpPr>
        <p:spPr/>
        <p:txBody>
          <a:bodyPr/>
          <a:lstStyle/>
          <a:p>
            <a:r>
              <a:rPr lang="en-CA" dirty="0"/>
              <a:t>Comes immediately after the Literature Review.</a:t>
            </a:r>
          </a:p>
          <a:p>
            <a:endParaRPr lang="en-CA" dirty="0"/>
          </a:p>
          <a:p>
            <a:r>
              <a:rPr lang="en-CA" dirty="0"/>
              <a:t>Describes your research design choices and provides details about how the study was conducted.</a:t>
            </a:r>
          </a:p>
          <a:p>
            <a:endParaRPr lang="en-CA" dirty="0"/>
          </a:p>
          <a:p>
            <a:r>
              <a:rPr lang="en-CA" dirty="0">
                <a:hlinkClick r:id="rId2"/>
              </a:rPr>
              <a:t>https://www.sagepub.com/sites/default/files/upm-binaries/14649_Chapter5.pdf</a:t>
            </a:r>
            <a:r>
              <a:rPr lang="en-CA" dirty="0"/>
              <a:t> </a:t>
            </a:r>
          </a:p>
        </p:txBody>
      </p:sp>
    </p:spTree>
    <p:extLst>
      <p:ext uri="{BB962C8B-B14F-4D97-AF65-F5344CB8AC3E}">
        <p14:creationId xmlns:p14="http://schemas.microsoft.com/office/powerpoint/2010/main" val="2041206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F58A47-0865-43FC-8618-EF6ED32E9565}"/>
              </a:ext>
            </a:extLst>
          </p:cNvPr>
          <p:cNvSpPr>
            <a:spLocks noGrp="1"/>
          </p:cNvSpPr>
          <p:nvPr>
            <p:ph type="title"/>
          </p:nvPr>
        </p:nvSpPr>
        <p:spPr/>
        <p:txBody>
          <a:bodyPr/>
          <a:lstStyle/>
          <a:p>
            <a:endParaRPr lang="en-CA"/>
          </a:p>
        </p:txBody>
      </p:sp>
      <p:sp>
        <p:nvSpPr>
          <p:cNvPr id="3" name="Content Placeholder 2">
            <a:extLst>
              <a:ext uri="{FF2B5EF4-FFF2-40B4-BE49-F238E27FC236}">
                <a16:creationId xmlns:a16="http://schemas.microsoft.com/office/drawing/2014/main" id="{70F17E6C-6610-451C-A69C-F0428C55D99D}"/>
              </a:ext>
            </a:extLst>
          </p:cNvPr>
          <p:cNvSpPr>
            <a:spLocks noGrp="1"/>
          </p:cNvSpPr>
          <p:nvPr>
            <p:ph idx="1"/>
          </p:nvPr>
        </p:nvSpPr>
        <p:spPr/>
        <p:txBody>
          <a:bodyPr/>
          <a:lstStyle/>
          <a:p>
            <a:endParaRPr lang="en-CA" dirty="0"/>
          </a:p>
        </p:txBody>
      </p:sp>
      <p:pic>
        <p:nvPicPr>
          <p:cNvPr id="4" name="Picture 3">
            <a:extLst>
              <a:ext uri="{FF2B5EF4-FFF2-40B4-BE49-F238E27FC236}">
                <a16:creationId xmlns:a16="http://schemas.microsoft.com/office/drawing/2014/main" id="{C3139FEF-AC14-4541-8152-F19360833C73}"/>
              </a:ext>
            </a:extLst>
          </p:cNvPr>
          <p:cNvPicPr>
            <a:picLocks noChangeAspect="1"/>
          </p:cNvPicPr>
          <p:nvPr/>
        </p:nvPicPr>
        <p:blipFill rotWithShape="1">
          <a:blip r:embed="rId2"/>
          <a:srcRect l="23232" t="21658" r="21250" b="21627"/>
          <a:stretch/>
        </p:blipFill>
        <p:spPr>
          <a:xfrm>
            <a:off x="996176" y="276391"/>
            <a:ext cx="10727473" cy="6305218"/>
          </a:xfrm>
          <a:prstGeom prst="rect">
            <a:avLst/>
          </a:prstGeom>
        </p:spPr>
      </p:pic>
    </p:spTree>
    <p:extLst>
      <p:ext uri="{BB962C8B-B14F-4D97-AF65-F5344CB8AC3E}">
        <p14:creationId xmlns:p14="http://schemas.microsoft.com/office/powerpoint/2010/main" val="29221872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123B2A-7BAA-4F30-BF3C-78AF4E756A6C}"/>
              </a:ext>
            </a:extLst>
          </p:cNvPr>
          <p:cNvSpPr>
            <a:spLocks noGrp="1"/>
          </p:cNvSpPr>
          <p:nvPr>
            <p:ph type="title"/>
          </p:nvPr>
        </p:nvSpPr>
        <p:spPr/>
        <p:txBody>
          <a:bodyPr/>
          <a:lstStyle/>
          <a:p>
            <a:r>
              <a:rPr lang="en-CA" dirty="0"/>
              <a:t>Rationale for your design choices</a:t>
            </a:r>
          </a:p>
        </p:txBody>
      </p:sp>
      <p:sp>
        <p:nvSpPr>
          <p:cNvPr id="3" name="Content Placeholder 2">
            <a:extLst>
              <a:ext uri="{FF2B5EF4-FFF2-40B4-BE49-F238E27FC236}">
                <a16:creationId xmlns:a16="http://schemas.microsoft.com/office/drawing/2014/main" id="{62991C33-7CF8-4D9D-AC69-495006F5746A}"/>
              </a:ext>
            </a:extLst>
          </p:cNvPr>
          <p:cNvSpPr>
            <a:spLocks noGrp="1"/>
          </p:cNvSpPr>
          <p:nvPr>
            <p:ph idx="1"/>
          </p:nvPr>
        </p:nvSpPr>
        <p:spPr/>
        <p:txBody>
          <a:bodyPr>
            <a:normAutofit fontScale="92500" lnSpcReduction="20000"/>
          </a:bodyPr>
          <a:lstStyle/>
          <a:p>
            <a:r>
              <a:rPr lang="en-CA" dirty="0"/>
              <a:t>Your methodology doesn't just describe your method; it discusses the reasons why you've chosen it, and why you believe it will yield the best results when trying to answer your research questions. </a:t>
            </a:r>
          </a:p>
          <a:p>
            <a:endParaRPr lang="en-CA" dirty="0"/>
          </a:p>
          <a:p>
            <a:r>
              <a:rPr lang="en-CA" dirty="0"/>
              <a:t>It should be very clear to your reader that the methodology you've chosen is a thoughtful and tailored response to the questions you're trying to answer.</a:t>
            </a:r>
          </a:p>
          <a:p>
            <a:endParaRPr lang="en-CA" dirty="0"/>
          </a:p>
          <a:p>
            <a:r>
              <a:rPr lang="en-CA" dirty="0"/>
              <a:t>You must also describe how your research upheld ethical research standards.</a:t>
            </a:r>
          </a:p>
          <a:p>
            <a:pPr lvl="1"/>
            <a:r>
              <a:rPr lang="en-CA" sz="2100" dirty="0"/>
              <a:t>Today you must follow robust ethical guidelines to ensure that your research is acceptable and valid. Provide a thorough analysis of the ethical procedures you used to protect your research subjects. i.e. informed consent, identity protection, data protection. </a:t>
            </a:r>
          </a:p>
        </p:txBody>
      </p:sp>
    </p:spTree>
    <p:extLst>
      <p:ext uri="{BB962C8B-B14F-4D97-AF65-F5344CB8AC3E}">
        <p14:creationId xmlns:p14="http://schemas.microsoft.com/office/powerpoint/2010/main" val="18308869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0AA28CB-053D-4022-B78B-DD7DC92BC429}"/>
              </a:ext>
            </a:extLst>
          </p:cNvPr>
          <p:cNvSpPr>
            <a:spLocks noGrp="1"/>
          </p:cNvSpPr>
          <p:nvPr>
            <p:ph type="ctrTitle"/>
          </p:nvPr>
        </p:nvSpPr>
        <p:spPr/>
        <p:txBody>
          <a:bodyPr/>
          <a:lstStyle/>
          <a:p>
            <a:r>
              <a:rPr lang="en-CA" dirty="0"/>
              <a:t>Methodology</a:t>
            </a:r>
          </a:p>
        </p:txBody>
      </p:sp>
      <p:sp>
        <p:nvSpPr>
          <p:cNvPr id="5" name="Subtitle 4">
            <a:extLst>
              <a:ext uri="{FF2B5EF4-FFF2-40B4-BE49-F238E27FC236}">
                <a16:creationId xmlns:a16="http://schemas.microsoft.com/office/drawing/2014/main" id="{E61DAA84-71FE-45D8-AB75-331FD2F60B43}"/>
              </a:ext>
            </a:extLst>
          </p:cNvPr>
          <p:cNvSpPr>
            <a:spLocks noGrp="1"/>
          </p:cNvSpPr>
          <p:nvPr>
            <p:ph type="subTitle" idx="1"/>
          </p:nvPr>
        </p:nvSpPr>
        <p:spPr/>
        <p:txBody>
          <a:bodyPr/>
          <a:lstStyle/>
          <a:p>
            <a:r>
              <a:rPr lang="en-CA" dirty="0"/>
              <a:t>Subsections</a:t>
            </a:r>
          </a:p>
        </p:txBody>
      </p:sp>
    </p:spTree>
    <p:extLst>
      <p:ext uri="{BB962C8B-B14F-4D97-AF65-F5344CB8AC3E}">
        <p14:creationId xmlns:p14="http://schemas.microsoft.com/office/powerpoint/2010/main" val="41449437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FB1BFA-484F-C7C2-15B4-24478D22374D}"/>
              </a:ext>
            </a:extLst>
          </p:cNvPr>
          <p:cNvSpPr>
            <a:spLocks noGrp="1"/>
          </p:cNvSpPr>
          <p:nvPr>
            <p:ph type="title"/>
          </p:nvPr>
        </p:nvSpPr>
        <p:spPr/>
        <p:txBody>
          <a:bodyPr/>
          <a:lstStyle/>
          <a:p>
            <a:r>
              <a:rPr lang="en-US" dirty="0"/>
              <a:t>Sample</a:t>
            </a:r>
          </a:p>
        </p:txBody>
      </p:sp>
      <p:sp>
        <p:nvSpPr>
          <p:cNvPr id="3" name="Content Placeholder 2">
            <a:extLst>
              <a:ext uri="{FF2B5EF4-FFF2-40B4-BE49-F238E27FC236}">
                <a16:creationId xmlns:a16="http://schemas.microsoft.com/office/drawing/2014/main" id="{FA2EB10F-07FF-3771-D134-6A958C3259B8}"/>
              </a:ext>
            </a:extLst>
          </p:cNvPr>
          <p:cNvSpPr>
            <a:spLocks noGrp="1"/>
          </p:cNvSpPr>
          <p:nvPr>
            <p:ph idx="1"/>
          </p:nvPr>
        </p:nvSpPr>
        <p:spPr/>
        <p:txBody>
          <a:bodyPr/>
          <a:lstStyle/>
          <a:p>
            <a:endParaRPr lang="en-US"/>
          </a:p>
        </p:txBody>
      </p:sp>
      <p:pic>
        <p:nvPicPr>
          <p:cNvPr id="5122" name="Picture 2" descr="Document Stock Illustrations – 1,225,272 Document Stock Illustrations,  Vectors &amp; Clipart - Dreamstime">
            <a:hlinkClick r:id="rId2" action="ppaction://hlinkfile"/>
            <a:extLst>
              <a:ext uri="{FF2B5EF4-FFF2-40B4-BE49-F238E27FC236}">
                <a16:creationId xmlns:a16="http://schemas.microsoft.com/office/drawing/2014/main" id="{6A7099A9-8622-02C9-895D-7EEF0AF1F0C3}"/>
              </a:ext>
            </a:extLst>
          </p:cNvPr>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4420096" y="1428750"/>
            <a:ext cx="3124408" cy="386746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702891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5C46F1-9C60-41BD-94D5-5396FD73C217}"/>
              </a:ext>
            </a:extLst>
          </p:cNvPr>
          <p:cNvSpPr>
            <a:spLocks noGrp="1"/>
          </p:cNvSpPr>
          <p:nvPr>
            <p:ph type="title"/>
          </p:nvPr>
        </p:nvSpPr>
        <p:spPr/>
        <p:txBody>
          <a:bodyPr/>
          <a:lstStyle/>
          <a:p>
            <a:r>
              <a:rPr lang="en-CA" b="1" dirty="0"/>
              <a:t>3.1 Context of the study</a:t>
            </a:r>
            <a:br>
              <a:rPr lang="en-CA" dirty="0"/>
            </a:br>
            <a:endParaRPr lang="en-CA" dirty="0"/>
          </a:p>
        </p:txBody>
      </p:sp>
      <p:sp>
        <p:nvSpPr>
          <p:cNvPr id="3" name="Content Placeholder 2">
            <a:extLst>
              <a:ext uri="{FF2B5EF4-FFF2-40B4-BE49-F238E27FC236}">
                <a16:creationId xmlns:a16="http://schemas.microsoft.com/office/drawing/2014/main" id="{BC8CE1AA-D6D9-4231-BF63-3BF2B7A3E4C9}"/>
              </a:ext>
            </a:extLst>
          </p:cNvPr>
          <p:cNvSpPr>
            <a:spLocks noGrp="1"/>
          </p:cNvSpPr>
          <p:nvPr>
            <p:ph idx="1"/>
          </p:nvPr>
        </p:nvSpPr>
        <p:spPr/>
        <p:txBody>
          <a:bodyPr>
            <a:normAutofit lnSpcReduction="10000"/>
          </a:bodyPr>
          <a:lstStyle/>
          <a:p>
            <a:pPr lvl="0"/>
            <a:r>
              <a:rPr lang="en-CA" dirty="0"/>
              <a:t>Where did the study take place?</a:t>
            </a:r>
          </a:p>
          <a:p>
            <a:pPr lvl="0"/>
            <a:r>
              <a:rPr lang="en-CA" dirty="0"/>
              <a:t>The context of a research gives the audience the picture of "where", "who", "what" and possibly "when" of the research. It then becomes easy for the reader to have a better understanding of the background of the research.</a:t>
            </a:r>
          </a:p>
          <a:p>
            <a:pPr lvl="0"/>
            <a:endParaRPr lang="en-CA" dirty="0"/>
          </a:p>
          <a:p>
            <a:pPr lvl="0"/>
            <a:r>
              <a:rPr lang="en-CA" dirty="0"/>
              <a:t>This study took place in …. (Quantitative/ Qualitative/ A mixture of quantitative and qualitative) data was collected from…(X participants)… during (Y) period in (Z) setting.  </a:t>
            </a:r>
          </a:p>
          <a:p>
            <a:pPr lvl="0"/>
            <a:r>
              <a:rPr lang="en-CA" dirty="0"/>
              <a:t>You can mention that the following sections will provide further details of the research design and its rationale. </a:t>
            </a:r>
          </a:p>
          <a:p>
            <a:endParaRPr lang="en-CA" dirty="0"/>
          </a:p>
        </p:txBody>
      </p:sp>
    </p:spTree>
    <p:extLst>
      <p:ext uri="{BB962C8B-B14F-4D97-AF65-F5344CB8AC3E}">
        <p14:creationId xmlns:p14="http://schemas.microsoft.com/office/powerpoint/2010/main" val="29318153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676EBE-DA19-474F-BE07-43703219B450}"/>
              </a:ext>
            </a:extLst>
          </p:cNvPr>
          <p:cNvSpPr>
            <a:spLocks noGrp="1"/>
          </p:cNvSpPr>
          <p:nvPr>
            <p:ph type="title"/>
          </p:nvPr>
        </p:nvSpPr>
        <p:spPr/>
        <p:txBody>
          <a:bodyPr/>
          <a:lstStyle/>
          <a:p>
            <a:r>
              <a:rPr lang="en-CA" b="1" dirty="0"/>
              <a:t>3.2 Participants</a:t>
            </a:r>
            <a:br>
              <a:rPr lang="en-CA" dirty="0"/>
            </a:br>
            <a:endParaRPr lang="en-CA" dirty="0"/>
          </a:p>
        </p:txBody>
      </p:sp>
      <p:sp>
        <p:nvSpPr>
          <p:cNvPr id="3" name="Content Placeholder 2">
            <a:extLst>
              <a:ext uri="{FF2B5EF4-FFF2-40B4-BE49-F238E27FC236}">
                <a16:creationId xmlns:a16="http://schemas.microsoft.com/office/drawing/2014/main" id="{8D79B00C-3E63-4F59-8DFE-F12321BA79F8}"/>
              </a:ext>
            </a:extLst>
          </p:cNvPr>
          <p:cNvSpPr>
            <a:spLocks noGrp="1"/>
          </p:cNvSpPr>
          <p:nvPr>
            <p:ph idx="1"/>
          </p:nvPr>
        </p:nvSpPr>
        <p:spPr/>
        <p:txBody>
          <a:bodyPr/>
          <a:lstStyle/>
          <a:p>
            <a:pPr lvl="0"/>
            <a:r>
              <a:rPr lang="en-CA" dirty="0"/>
              <a:t>Detailed information about who your participants were</a:t>
            </a:r>
          </a:p>
          <a:p>
            <a:pPr lvl="1"/>
            <a:r>
              <a:rPr lang="en-CA" dirty="0"/>
              <a:t>Include relevant information</a:t>
            </a:r>
          </a:p>
          <a:p>
            <a:r>
              <a:rPr lang="en-CA" dirty="0"/>
              <a:t>How were they recruited?</a:t>
            </a:r>
          </a:p>
          <a:p>
            <a:pPr lvl="0"/>
            <a:r>
              <a:rPr lang="en-CA" dirty="0"/>
              <a:t>What kind of sampling procedure was use?</a:t>
            </a:r>
          </a:p>
          <a:p>
            <a:pPr lvl="1"/>
            <a:r>
              <a:rPr lang="en-CA" dirty="0"/>
              <a:t>Refer to .pdf on my website</a:t>
            </a:r>
          </a:p>
          <a:p>
            <a:r>
              <a:rPr lang="en-CA" dirty="0"/>
              <a:t>How many participants? Why this number?</a:t>
            </a:r>
          </a:p>
          <a:p>
            <a:pPr lvl="0"/>
            <a:r>
              <a:rPr lang="en-CA" dirty="0"/>
              <a:t>Why were those participants specifically selected?</a:t>
            </a:r>
          </a:p>
          <a:p>
            <a:r>
              <a:rPr lang="en-CA" dirty="0"/>
              <a:t>Explain ethical considerations in recruiting participants i.e. voluntary</a:t>
            </a:r>
          </a:p>
          <a:p>
            <a:endParaRPr lang="en-CA" dirty="0"/>
          </a:p>
        </p:txBody>
      </p:sp>
    </p:spTree>
    <p:extLst>
      <p:ext uri="{BB962C8B-B14F-4D97-AF65-F5344CB8AC3E}">
        <p14:creationId xmlns:p14="http://schemas.microsoft.com/office/powerpoint/2010/main" val="22621072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A1E860-C638-5534-6E38-510142DA2913}"/>
              </a:ext>
            </a:extLst>
          </p:cNvPr>
          <p:cNvSpPr>
            <a:spLocks noGrp="1"/>
          </p:cNvSpPr>
          <p:nvPr>
            <p:ph type="title"/>
          </p:nvPr>
        </p:nvSpPr>
        <p:spPr/>
        <p:txBody>
          <a:bodyPr/>
          <a:lstStyle/>
          <a:p>
            <a:r>
              <a:rPr lang="en-US" dirty="0"/>
              <a:t>Sampling Types</a:t>
            </a:r>
          </a:p>
        </p:txBody>
      </p:sp>
      <p:sp>
        <p:nvSpPr>
          <p:cNvPr id="3" name="Content Placeholder 2">
            <a:extLst>
              <a:ext uri="{FF2B5EF4-FFF2-40B4-BE49-F238E27FC236}">
                <a16:creationId xmlns:a16="http://schemas.microsoft.com/office/drawing/2014/main" id="{9EB9C6A0-A640-F258-C1DB-50A3FB23AB59}"/>
              </a:ext>
            </a:extLst>
          </p:cNvPr>
          <p:cNvSpPr>
            <a:spLocks noGrp="1"/>
          </p:cNvSpPr>
          <p:nvPr>
            <p:ph idx="1"/>
          </p:nvPr>
        </p:nvSpPr>
        <p:spPr>
          <a:xfrm>
            <a:off x="1371600" y="1656413"/>
            <a:ext cx="9601200" cy="4294682"/>
          </a:xfrm>
        </p:spPr>
        <p:txBody>
          <a:bodyPr>
            <a:normAutofit fontScale="62500" lnSpcReduction="20000"/>
          </a:bodyPr>
          <a:lstStyle/>
          <a:p>
            <a:pPr marL="0" indent="0">
              <a:buNone/>
            </a:pPr>
            <a:r>
              <a:rPr lang="en-US" dirty="0"/>
              <a:t>Qualitative </a:t>
            </a:r>
          </a:p>
          <a:p>
            <a:pPr marL="0" indent="0">
              <a:buNone/>
            </a:pPr>
            <a:endParaRPr lang="en-US" dirty="0"/>
          </a:p>
          <a:p>
            <a:r>
              <a:rPr lang="en-US" dirty="0"/>
              <a:t>Purposive/ Criterion Sampling – Gathering people with a specific set of characteristics</a:t>
            </a:r>
          </a:p>
          <a:p>
            <a:r>
              <a:rPr lang="en-US" dirty="0"/>
              <a:t>Convenience Sampling – Gathering people who are easy for you to access</a:t>
            </a:r>
          </a:p>
          <a:p>
            <a:r>
              <a:rPr lang="en-US" dirty="0"/>
              <a:t>Snowball Sampling – Getting participants to suggest other participants</a:t>
            </a:r>
          </a:p>
          <a:p>
            <a:r>
              <a:rPr lang="en-US" dirty="0"/>
              <a:t>Representative Sample- </a:t>
            </a:r>
            <a:r>
              <a:rPr lang="en-US" b="0" i="0" dirty="0">
                <a:solidFill>
                  <a:srgbClr val="111111"/>
                </a:solidFill>
                <a:effectLst/>
                <a:latin typeface="SourceSansPro"/>
              </a:rPr>
              <a:t>A representative sample is a subset of a population that seeks to accurately reflect the characteristics of the larger group. (e.g., percentage of male and female English teachers in elementary schools)</a:t>
            </a:r>
            <a:endParaRPr lang="en-US" dirty="0"/>
          </a:p>
          <a:p>
            <a:endParaRPr lang="en-US" dirty="0"/>
          </a:p>
          <a:p>
            <a:pPr marL="0" indent="0">
              <a:buNone/>
            </a:pPr>
            <a:r>
              <a:rPr lang="en-US" dirty="0"/>
              <a:t>Quantitative</a:t>
            </a:r>
          </a:p>
          <a:p>
            <a:pPr marL="0" indent="0">
              <a:buNone/>
            </a:pPr>
            <a:endParaRPr lang="en-US" dirty="0"/>
          </a:p>
          <a:p>
            <a:r>
              <a:rPr lang="en-US" dirty="0"/>
              <a:t>Simple Random Sampling – Gathering participants randomly from the general population</a:t>
            </a:r>
          </a:p>
          <a:p>
            <a:r>
              <a:rPr lang="en-US" dirty="0"/>
              <a:t>Systematic Sample – You gather participants and then select every nth one.</a:t>
            </a:r>
          </a:p>
          <a:p>
            <a:r>
              <a:rPr lang="en-US" dirty="0"/>
              <a:t>Stratified Random Sampling - the population is divided sub-groups and a random sample is taken from each subgroup.  (e.g., female, male, under 18, over 65, teachers, students, parents etc.)</a:t>
            </a:r>
          </a:p>
          <a:p>
            <a:r>
              <a:rPr lang="en-US" dirty="0"/>
              <a:t>Cluster Sampling – You divide participants into clusters and whole clusters are selected at random. </a:t>
            </a:r>
          </a:p>
          <a:p>
            <a:endParaRPr lang="en-US" dirty="0"/>
          </a:p>
          <a:p>
            <a:endParaRPr lang="en-US" dirty="0"/>
          </a:p>
          <a:p>
            <a:endParaRPr lang="en-US" dirty="0"/>
          </a:p>
        </p:txBody>
      </p:sp>
    </p:spTree>
    <p:extLst>
      <p:ext uri="{BB962C8B-B14F-4D97-AF65-F5344CB8AC3E}">
        <p14:creationId xmlns:p14="http://schemas.microsoft.com/office/powerpoint/2010/main" val="935734145"/>
      </p:ext>
    </p:extLst>
  </p:cSld>
  <p:clrMapOvr>
    <a:masterClrMapping/>
  </p:clrMapOvr>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docProps/app.xml><?xml version="1.0" encoding="utf-8"?>
<Properties xmlns="http://schemas.openxmlformats.org/officeDocument/2006/extended-properties" xmlns:vt="http://schemas.openxmlformats.org/officeDocument/2006/docPropsVTypes">
  <Template>Crop</Template>
  <TotalTime>156</TotalTime>
  <Words>926</Words>
  <Application>Microsoft Office PowerPoint</Application>
  <PresentationFormat>Widescreen</PresentationFormat>
  <Paragraphs>89</Paragraphs>
  <Slides>18</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18</vt:i4>
      </vt:variant>
    </vt:vector>
  </HeadingPairs>
  <TitlesOfParts>
    <vt:vector size="21" baseType="lpstr">
      <vt:lpstr>SourceSansPro</vt:lpstr>
      <vt:lpstr>Franklin Gothic Book</vt:lpstr>
      <vt:lpstr>Crop</vt:lpstr>
      <vt:lpstr>Method section</vt:lpstr>
      <vt:lpstr>The Methodology Section</vt:lpstr>
      <vt:lpstr>PowerPoint Presentation</vt:lpstr>
      <vt:lpstr>Rationale for your design choices</vt:lpstr>
      <vt:lpstr>Methodology</vt:lpstr>
      <vt:lpstr>Sample</vt:lpstr>
      <vt:lpstr>3.1 Context of the study </vt:lpstr>
      <vt:lpstr>3.2 Participants </vt:lpstr>
      <vt:lpstr>Sampling Types</vt:lpstr>
      <vt:lpstr>Qualitative Sampling</vt:lpstr>
      <vt:lpstr>PowerPoint Presentation</vt:lpstr>
      <vt:lpstr>Wording to get you started</vt:lpstr>
      <vt:lpstr>3.3 Materials/ Instruments </vt:lpstr>
      <vt:lpstr>3.4 Data collection procedure  </vt:lpstr>
      <vt:lpstr>3.5 Data analysis  </vt:lpstr>
      <vt:lpstr>Things to be careful of</vt:lpstr>
      <vt:lpstr>Practice </vt:lpstr>
      <vt:lpstr>Data collection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Methodology section</dc:title>
  <dc:creator>Reviewer</dc:creator>
  <cp:lastModifiedBy>Reviewer</cp:lastModifiedBy>
  <cp:revision>16</cp:revision>
  <dcterms:created xsi:type="dcterms:W3CDTF">2020-05-01T03:18:17Z</dcterms:created>
  <dcterms:modified xsi:type="dcterms:W3CDTF">2023-06-05T08:16:27Z</dcterms:modified>
</cp:coreProperties>
</file>