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1" r:id="rId1"/>
  </p:sldMasterIdLst>
  <p:sldIdLst>
    <p:sldId id="256" r:id="rId2"/>
    <p:sldId id="258" r:id="rId3"/>
    <p:sldId id="260" r:id="rId4"/>
    <p:sldId id="257" r:id="rId5"/>
    <p:sldId id="261" r:id="rId6"/>
    <p:sldId id="259" r:id="rId7"/>
    <p:sldId id="280" r:id="rId8"/>
    <p:sldId id="281" r:id="rId9"/>
    <p:sldId id="282" r:id="rId10"/>
    <p:sldId id="283" r:id="rId11"/>
    <p:sldId id="268" r:id="rId12"/>
    <p:sldId id="266" r:id="rId13"/>
    <p:sldId id="267" r:id="rId14"/>
    <p:sldId id="269" r:id="rId15"/>
    <p:sldId id="273" r:id="rId16"/>
    <p:sldId id="270" r:id="rId17"/>
    <p:sldId id="271" r:id="rId18"/>
    <p:sldId id="274" r:id="rId19"/>
    <p:sldId id="278" r:id="rId20"/>
    <p:sldId id="287" r:id="rId21"/>
    <p:sldId id="346" r:id="rId22"/>
    <p:sldId id="262" r:id="rId23"/>
    <p:sldId id="347" r:id="rId24"/>
    <p:sldId id="349" r:id="rId25"/>
    <p:sldId id="351" r:id="rId26"/>
    <p:sldId id="275" r:id="rId27"/>
    <p:sldId id="272" r:id="rId28"/>
    <p:sldId id="285" r:id="rId29"/>
    <p:sldId id="276" r:id="rId30"/>
    <p:sldId id="279" r:id="rId31"/>
    <p:sldId id="277" r:id="rId32"/>
    <p:sldId id="352" r:id="rId33"/>
    <p:sldId id="28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72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3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8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54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0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9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9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8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1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9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Audioling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LT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topia.org/pbl-research-annotated-bibliography#walker" TargetMode="External"/><Relationship Id="rId2" Type="http://schemas.openxmlformats.org/officeDocument/2006/relationships/hyperlink" Target="http://www.edutopia.org/pbl-research-annotated-bibliography#strobe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ost%20Methods.mp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GTM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Direct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3F03-93A7-4D02-97D0-59E58DBED0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ELT materials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0B500-D05D-4906-80B0-89F2EE33B5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A Look at Methodological Approaches</a:t>
            </a:r>
          </a:p>
        </p:txBody>
      </p:sp>
    </p:spTree>
    <p:extLst>
      <p:ext uri="{BB962C8B-B14F-4D97-AF65-F5344CB8AC3E}">
        <p14:creationId xmlns:p14="http://schemas.microsoft.com/office/powerpoint/2010/main" val="14778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28D7-662B-438C-9967-6DE40C3E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Materials in the direct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4DBD1-0CE5-495E-B5DC-FA3F217FA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00856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Everyday language focus rather than literature</a:t>
            </a:r>
          </a:p>
          <a:p>
            <a:r>
              <a:rPr lang="en-CA" dirty="0"/>
              <a:t>Teaching concepts and vocabulary through pantomiming, real-life objects, and other visual materials</a:t>
            </a:r>
          </a:p>
          <a:p>
            <a:r>
              <a:rPr lang="en-CA" dirty="0"/>
              <a:t>Materials usually organized into situations (shopping, eating, at the bank etc.) or by topic ( weather, hobbies, family etc.)</a:t>
            </a:r>
          </a:p>
          <a:p>
            <a:endParaRPr lang="en-CA" dirty="0"/>
          </a:p>
          <a:p>
            <a:r>
              <a:rPr lang="en-CA" dirty="0"/>
              <a:t>Flash cards</a:t>
            </a:r>
          </a:p>
          <a:p>
            <a:r>
              <a:rPr lang="en-CA" dirty="0"/>
              <a:t>Pictures</a:t>
            </a:r>
          </a:p>
          <a:p>
            <a:r>
              <a:rPr lang="en-CA" dirty="0"/>
              <a:t>Videos</a:t>
            </a:r>
          </a:p>
          <a:p>
            <a:r>
              <a:rPr lang="en-CA" dirty="0"/>
              <a:t>Question answer drills</a:t>
            </a:r>
          </a:p>
          <a:p>
            <a:r>
              <a:rPr lang="en-CA" dirty="0"/>
              <a:t>Read aloud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94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10FE0F-574D-474C-B5FF-849156614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Audiolingual Method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BC26F5-B7D5-44D5-95DD-F59F6E1CB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5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28D7-662B-438C-9967-6DE40C3E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Audiolingual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4DBD1-0CE5-495E-B5DC-FA3F217FA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42156"/>
          </a:xfrm>
        </p:spPr>
        <p:txBody>
          <a:bodyPr>
            <a:normAutofit lnSpcReduction="10000"/>
          </a:bodyPr>
          <a:lstStyle/>
          <a:p>
            <a:r>
              <a:rPr lang="en-CA" dirty="0"/>
              <a:t>Peaked in popularity in the 1960s – 1970 (developed for military </a:t>
            </a:r>
          </a:p>
          <a:p>
            <a:endParaRPr lang="en-CA" dirty="0"/>
          </a:p>
          <a:p>
            <a:r>
              <a:rPr lang="en-CA" dirty="0"/>
              <a:t>Based on behaviorist theory – conditioning and habit formation (Behaviorist learning theories of Pavlov's dog which Skinner applied to human learning)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Like the direct method, learning is directly, without using L1 to explain new words or grammar in TL (No L1 permitted)</a:t>
            </a:r>
          </a:p>
          <a:p>
            <a:endParaRPr lang="en-CA" dirty="0"/>
          </a:p>
          <a:p>
            <a:r>
              <a:rPr lang="en-CA" dirty="0"/>
              <a:t>Focus shifted from teaching vocabulary back to grammar</a:t>
            </a:r>
          </a:p>
          <a:p>
            <a:endParaRPr lang="en-CA" dirty="0"/>
          </a:p>
          <a:p>
            <a:r>
              <a:rPr lang="en-CA" dirty="0"/>
              <a:t>Implicit grammar via memorized forms</a:t>
            </a:r>
          </a:p>
        </p:txBody>
      </p:sp>
    </p:spTree>
    <p:extLst>
      <p:ext uri="{BB962C8B-B14F-4D97-AF65-F5344CB8AC3E}">
        <p14:creationId xmlns:p14="http://schemas.microsoft.com/office/powerpoint/2010/main" val="1762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28D7-662B-438C-9967-6DE40C3E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4DBD1-0CE5-495E-B5DC-FA3F217FA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1613A2B4-9438-4E23-9786-C8C8447DB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48" b="11481"/>
          <a:stretch/>
        </p:blipFill>
        <p:spPr>
          <a:xfrm>
            <a:off x="3435350" y="2638044"/>
            <a:ext cx="5073650" cy="342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18CF-6353-47A6-9AA2-82DFE3C5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Materials in Audiolingual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18FD4-F41A-4310-BF81-7E2EE2282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Lots of dialogues</a:t>
            </a:r>
          </a:p>
          <a:p>
            <a:r>
              <a:rPr lang="en-CA" dirty="0"/>
              <a:t>Role-plays</a:t>
            </a:r>
          </a:p>
          <a:p>
            <a:r>
              <a:rPr lang="en-CA" dirty="0"/>
              <a:t>Listen and repeat</a:t>
            </a:r>
          </a:p>
          <a:p>
            <a:r>
              <a:rPr lang="en-CA" dirty="0"/>
              <a:t>Drilling (repeat the same thing over and over and over and over….)</a:t>
            </a:r>
          </a:p>
          <a:p>
            <a:r>
              <a:rPr lang="en-CA" dirty="0"/>
              <a:t>Pattern practice</a:t>
            </a:r>
          </a:p>
        </p:txBody>
      </p:sp>
    </p:spTree>
    <p:extLst>
      <p:ext uri="{BB962C8B-B14F-4D97-AF65-F5344CB8AC3E}">
        <p14:creationId xmlns:p14="http://schemas.microsoft.com/office/powerpoint/2010/main" val="9651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10FE0F-574D-474C-B5FF-849156614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Communicative language teaching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BC26F5-B7D5-44D5-95DD-F59F6E1CB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02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18CF-6353-47A6-9AA2-82DFE3C5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Communicative language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18FD4-F41A-4310-BF81-7E2EE2282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78656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Grew out of sociolinguistics in the 1970s</a:t>
            </a:r>
          </a:p>
          <a:p>
            <a:endParaRPr lang="en-CA" dirty="0"/>
          </a:p>
          <a:p>
            <a:r>
              <a:rPr lang="en-CA" dirty="0"/>
              <a:t>Emphasis on the process of communication, interaction &amp; language functions rather than forms</a:t>
            </a:r>
          </a:p>
          <a:p>
            <a:endParaRPr lang="en-CA" dirty="0"/>
          </a:p>
          <a:p>
            <a:r>
              <a:rPr lang="en-CA" dirty="0"/>
              <a:t>Being able to communicate requires more than linguistic competence; it requires communicative competence (</a:t>
            </a:r>
            <a:r>
              <a:rPr lang="en-CA" dirty="0" err="1"/>
              <a:t>Hymes</a:t>
            </a:r>
            <a:r>
              <a:rPr lang="en-CA" dirty="0"/>
              <a:t> 1971)-knowing when and how to say what to whom to make yourself understood in socially appropriate ways</a:t>
            </a:r>
          </a:p>
          <a:p>
            <a:endParaRPr lang="en-CA" dirty="0"/>
          </a:p>
          <a:p>
            <a:r>
              <a:rPr lang="en-CA" dirty="0"/>
              <a:t>L2 is learned best through interaction with others and through communicative usage of the language</a:t>
            </a:r>
          </a:p>
          <a:p>
            <a:endParaRPr lang="en-CA" dirty="0"/>
          </a:p>
          <a:p>
            <a:r>
              <a:rPr lang="en-CA" dirty="0"/>
              <a:t>L2 is learned best when students try to say something that they really want or need to say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2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18CF-6353-47A6-9AA2-82DFE3C5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18FD4-F41A-4310-BF81-7E2EE2282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219956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37EB290E-7A8A-45D9-9E50-BE9773486B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67" b="16111"/>
          <a:stretch/>
        </p:blipFill>
        <p:spPr>
          <a:xfrm>
            <a:off x="2736850" y="2979858"/>
            <a:ext cx="6330950" cy="35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E88A-9875-4AA2-ACB1-70A1E019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Materials in Communicative language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8FF18-FAA2-413E-8CDA-96E773788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42156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Pair and group activities without structured language that students have to follow. </a:t>
            </a:r>
          </a:p>
          <a:p>
            <a:endParaRPr lang="en-CA" dirty="0"/>
          </a:p>
          <a:p>
            <a:r>
              <a:rPr lang="en-CA" dirty="0"/>
              <a:t>Materials concentrate using language naturally for various social purposes and in various social settings</a:t>
            </a:r>
          </a:p>
          <a:p>
            <a:endParaRPr lang="en-CA" dirty="0"/>
          </a:p>
          <a:p>
            <a:r>
              <a:rPr lang="en-CA" dirty="0"/>
              <a:t>Problem solving tasks</a:t>
            </a:r>
          </a:p>
          <a:p>
            <a:r>
              <a:rPr lang="en-CA" dirty="0"/>
              <a:t>Drama</a:t>
            </a:r>
          </a:p>
          <a:p>
            <a:r>
              <a:rPr lang="en-CA" dirty="0"/>
              <a:t>Team projects</a:t>
            </a:r>
          </a:p>
          <a:p>
            <a:r>
              <a:rPr lang="en-CA" dirty="0"/>
              <a:t>Team games</a:t>
            </a:r>
          </a:p>
          <a:p>
            <a:r>
              <a:rPr lang="en-CA" dirty="0"/>
              <a:t>Group discussions</a:t>
            </a:r>
          </a:p>
          <a:p>
            <a:r>
              <a:rPr lang="en-CA" dirty="0"/>
              <a:t>Surveys/ Interviews</a:t>
            </a:r>
          </a:p>
          <a:p>
            <a:r>
              <a:rPr lang="en-CA" dirty="0"/>
              <a:t>Information gap (Jigsaw)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92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FC67-B7F4-4D90-8837-63D6BEB07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Check-in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A0A1E-A5B1-4100-A463-210390740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Which approach do you feel fits you the most?</a:t>
            </a:r>
          </a:p>
          <a:p>
            <a:endParaRPr lang="en-CA" dirty="0"/>
          </a:p>
          <a:p>
            <a:r>
              <a:rPr lang="en-CA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1981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7AA2-593D-435E-AB15-8DD55CF5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61991-459F-4265-99B0-25C79E84B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Write down as many ELT methods as you can you think of!</a:t>
            </a:r>
          </a:p>
          <a:p>
            <a:endParaRPr lang="en-CA" dirty="0"/>
          </a:p>
          <a:p>
            <a:r>
              <a:rPr lang="en-CA" dirty="0"/>
              <a:t>How many are you familiar with?</a:t>
            </a:r>
          </a:p>
          <a:p>
            <a:endParaRPr lang="en-CA" dirty="0"/>
          </a:p>
          <a:p>
            <a:r>
              <a:rPr lang="en-CA" dirty="0"/>
              <a:t>How many have you used?</a:t>
            </a:r>
          </a:p>
        </p:txBody>
      </p:sp>
    </p:spTree>
    <p:extLst>
      <p:ext uri="{BB962C8B-B14F-4D97-AF65-F5344CB8AC3E}">
        <p14:creationId xmlns:p14="http://schemas.microsoft.com/office/powerpoint/2010/main" val="30059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10FE0F-574D-474C-B5FF-849156614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Project-Based Learning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BC26F5-B7D5-44D5-95DD-F59F6E1CB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Eclecticism</a:t>
            </a:r>
          </a:p>
        </p:txBody>
      </p:sp>
    </p:spTree>
    <p:extLst>
      <p:ext uri="{BB962C8B-B14F-4D97-AF65-F5344CB8AC3E}">
        <p14:creationId xmlns:p14="http://schemas.microsoft.com/office/powerpoint/2010/main" val="33241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46BB-B2FD-4AAF-A875-AB4B361D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background on PBL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1488F-73D7-4711-A403-67A5E81EE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John Dewey </a:t>
            </a:r>
            <a:r>
              <a:rPr lang="en-US" dirty="0"/>
              <a:t>initially promoted the idea of "learning by doing“</a:t>
            </a:r>
          </a:p>
          <a:p>
            <a:endParaRPr lang="en-US" dirty="0"/>
          </a:p>
          <a:p>
            <a:r>
              <a:rPr lang="en-US" dirty="0"/>
              <a:t>‘‘Doing projects’’ is a long-standing tradition in American education.</a:t>
            </a:r>
          </a:p>
          <a:p>
            <a:endParaRPr lang="en-US" dirty="0"/>
          </a:p>
          <a:p>
            <a:r>
              <a:rPr lang="en-US" dirty="0"/>
              <a:t>Hands on learning</a:t>
            </a:r>
          </a:p>
          <a:p>
            <a:endParaRPr lang="en-US" dirty="0"/>
          </a:p>
          <a:p>
            <a:r>
              <a:rPr lang="en-US" dirty="0"/>
              <a:t>Educational research has advanced this idea of teaching and learning into a methodology known as "project-based learning“.</a:t>
            </a:r>
          </a:p>
          <a:p>
            <a:endParaRPr lang="en-US" dirty="0"/>
          </a:p>
          <a:p>
            <a:r>
              <a:rPr lang="en-US" dirty="0"/>
              <a:t>PBL responds to the need for education to adapt to a changing world  (21</a:t>
            </a:r>
            <a:r>
              <a:rPr lang="en-US" baseline="30000" dirty="0"/>
              <a:t>st</a:t>
            </a:r>
            <a:r>
              <a:rPr lang="en-US" dirty="0"/>
              <a:t> century skills)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Education in the 21</a:t>
            </a:r>
            <a:r>
              <a:rPr lang="en-CA" baseline="30000" dirty="0"/>
              <a:t>st</a:t>
            </a:r>
            <a:r>
              <a:rPr lang="en-CA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old-school model of </a:t>
            </a:r>
            <a:r>
              <a:rPr lang="en-CA" b="1" dirty="0"/>
              <a:t>passively learning facts and reciting them </a:t>
            </a:r>
            <a:r>
              <a:rPr lang="en-CA" dirty="0"/>
              <a:t>out of context is </a:t>
            </a:r>
            <a:r>
              <a:rPr lang="en-CA" b="1" dirty="0"/>
              <a:t>no longer sufficient </a:t>
            </a:r>
            <a:r>
              <a:rPr lang="en-CA" dirty="0"/>
              <a:t>to prepare students to survive in today's world. </a:t>
            </a:r>
          </a:p>
          <a:p>
            <a:endParaRPr lang="en-CA" dirty="0"/>
          </a:p>
          <a:p>
            <a:r>
              <a:rPr lang="en-CA" dirty="0"/>
              <a:t>Solving highly complex problems requires that students have both </a:t>
            </a:r>
            <a:r>
              <a:rPr lang="en-CA" b="1" dirty="0"/>
              <a:t>fundamental skills </a:t>
            </a:r>
            <a:r>
              <a:rPr lang="en-CA" dirty="0"/>
              <a:t>(reading, writing, and math) and</a:t>
            </a:r>
            <a:r>
              <a:rPr lang="en-CA" b="1" dirty="0"/>
              <a:t> 21st century skills </a:t>
            </a:r>
            <a:r>
              <a:rPr lang="en-CA" dirty="0"/>
              <a:t>(teamwork, problem solving, research gathering, time management, information synthesizing, utilizing high tech tools).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12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Outcomes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PBL vs. Traditional instruction</a:t>
            </a:r>
          </a:p>
          <a:p>
            <a:pPr lvl="1"/>
            <a:r>
              <a:rPr lang="en-CA" dirty="0"/>
              <a:t>PBL increases long-term retention of content,</a:t>
            </a:r>
            <a:r>
              <a:rPr lang="en-CA" b="1" dirty="0"/>
              <a:t> helps students perform as well as or better than traditional learners </a:t>
            </a:r>
            <a:r>
              <a:rPr lang="en-CA" dirty="0"/>
              <a:t>in </a:t>
            </a:r>
            <a:r>
              <a:rPr lang="en-CA" b="1" dirty="0"/>
              <a:t>high-stakes tests, </a:t>
            </a:r>
            <a:r>
              <a:rPr lang="en-CA" dirty="0"/>
              <a:t>improves problem-solving and collaboration skills, and improves students' attitudes towards learning (</a:t>
            </a:r>
            <a:r>
              <a:rPr lang="en-CA" u="sng" dirty="0">
                <a:hlinkClick r:id="rId2"/>
              </a:rPr>
              <a:t>Strobel &amp; van Barneveld, 2009</a:t>
            </a:r>
            <a:r>
              <a:rPr lang="en-CA" dirty="0"/>
              <a:t>; </a:t>
            </a:r>
            <a:r>
              <a:rPr lang="en-CA" u="sng" dirty="0">
                <a:hlinkClick r:id="rId3"/>
              </a:rPr>
              <a:t>Walker &amp; Leary, 2009</a:t>
            </a:r>
            <a:r>
              <a:rPr lang="en-CA" dirty="0"/>
              <a:t>). </a:t>
            </a:r>
          </a:p>
          <a:p>
            <a:endParaRPr lang="en-CA" dirty="0"/>
          </a:p>
          <a:p>
            <a:pPr lvl="1"/>
            <a:r>
              <a:rPr lang="en-CA" dirty="0"/>
              <a:t>Schools where PBL is practiced find a </a:t>
            </a:r>
            <a:r>
              <a:rPr lang="en-CA" b="1" dirty="0"/>
              <a:t>decline in absenteeism</a:t>
            </a:r>
            <a:r>
              <a:rPr lang="en-CA" dirty="0"/>
              <a:t>, </a:t>
            </a:r>
            <a:r>
              <a:rPr lang="en-CA" b="1" dirty="0"/>
              <a:t>an increase in cooperative learning skills, </a:t>
            </a:r>
            <a:r>
              <a:rPr lang="en-CA" dirty="0"/>
              <a:t>and </a:t>
            </a:r>
            <a:r>
              <a:rPr lang="en-CA" b="1" dirty="0"/>
              <a:t>improvement in student achievement</a:t>
            </a:r>
            <a:r>
              <a:rPr lang="en-CA" dirty="0"/>
              <a:t>. When technology is used to promote critical thinking and communication, these benefits are enhanced.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74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40CB-5487-49F8-AF53-766C334E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PBL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B3BC7-E9F7-412F-A37E-E11C284B6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Entry event</a:t>
            </a:r>
          </a:p>
          <a:p>
            <a:pPr lvl="1"/>
            <a:r>
              <a:rPr lang="en-US" dirty="0"/>
              <a:t>Discussion of the topic &amp; problem that will be focused on</a:t>
            </a:r>
          </a:p>
          <a:p>
            <a:r>
              <a:rPr lang="en-US" dirty="0"/>
              <a:t>Teacher gives the students a project to do</a:t>
            </a:r>
          </a:p>
          <a:p>
            <a:r>
              <a:rPr lang="en-US" dirty="0"/>
              <a:t>Students work on the project in groups</a:t>
            </a:r>
          </a:p>
          <a:p>
            <a:r>
              <a:rPr lang="en-US" dirty="0"/>
              <a:t>Students present the project</a:t>
            </a:r>
          </a:p>
        </p:txBody>
      </p:sp>
    </p:spTree>
    <p:extLst>
      <p:ext uri="{BB962C8B-B14F-4D97-AF65-F5344CB8AC3E}">
        <p14:creationId xmlns:p14="http://schemas.microsoft.com/office/powerpoint/2010/main" val="534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 task ideas (try </a:t>
            </a:r>
            <a:r>
              <a:rPr lang="en-CA"/>
              <a:t>to think of more)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052864"/>
            <a:ext cx="2959846" cy="457200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CA" dirty="0"/>
          </a:p>
          <a:p>
            <a:r>
              <a:rPr lang="en-CA" b="1" dirty="0"/>
              <a:t>Design</a:t>
            </a:r>
          </a:p>
          <a:p>
            <a:pPr lvl="1"/>
            <a:r>
              <a:rPr lang="en-CA" dirty="0"/>
              <a:t>A new product</a:t>
            </a:r>
          </a:p>
          <a:p>
            <a:pPr lvl="1"/>
            <a:r>
              <a:rPr lang="en-CA" dirty="0"/>
              <a:t>A new way of doing something</a:t>
            </a:r>
          </a:p>
          <a:p>
            <a:pPr lvl="1"/>
            <a:r>
              <a:rPr lang="en-CA" dirty="0"/>
              <a:t>A better something (menu, phone, etc.)</a:t>
            </a:r>
          </a:p>
          <a:p>
            <a:r>
              <a:rPr lang="en-CA" b="1" dirty="0"/>
              <a:t>Make/ Create</a:t>
            </a:r>
          </a:p>
          <a:p>
            <a:pPr lvl="1"/>
            <a:r>
              <a:rPr lang="en-CA" dirty="0"/>
              <a:t>A plan</a:t>
            </a:r>
          </a:p>
          <a:p>
            <a:pPr lvl="1"/>
            <a:r>
              <a:rPr lang="en-CA" dirty="0"/>
              <a:t>A poster</a:t>
            </a:r>
          </a:p>
          <a:p>
            <a:pPr lvl="1"/>
            <a:r>
              <a:rPr lang="en-CA" dirty="0"/>
              <a:t>A storybook</a:t>
            </a:r>
          </a:p>
          <a:p>
            <a:pPr lvl="1"/>
            <a:r>
              <a:rPr lang="en-CA" dirty="0"/>
              <a:t>A brochure</a:t>
            </a:r>
          </a:p>
          <a:p>
            <a:pPr lvl="1"/>
            <a:r>
              <a:rPr lang="en-CA" dirty="0"/>
              <a:t>An advertisement</a:t>
            </a:r>
          </a:p>
          <a:p>
            <a:pPr lvl="1"/>
            <a:r>
              <a:rPr lang="en-CA" dirty="0"/>
              <a:t>A video</a:t>
            </a:r>
          </a:p>
          <a:p>
            <a:pPr lvl="1"/>
            <a:r>
              <a:rPr lang="en-CA" dirty="0"/>
              <a:t>A play/ drama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86576" y="2052864"/>
            <a:ext cx="295984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  <a:p>
            <a:r>
              <a:rPr lang="en-CA" sz="1700" b="1" dirty="0"/>
              <a:t>Build</a:t>
            </a:r>
          </a:p>
          <a:p>
            <a:pPr lvl="1"/>
            <a:r>
              <a:rPr lang="en-CA" sz="1500" dirty="0"/>
              <a:t>A model</a:t>
            </a:r>
          </a:p>
          <a:p>
            <a:pPr lvl="1"/>
            <a:r>
              <a:rPr lang="en-CA" sz="1500" dirty="0"/>
              <a:t>A structure</a:t>
            </a:r>
          </a:p>
          <a:p>
            <a:r>
              <a:rPr lang="en-CA" sz="1700" b="1" dirty="0"/>
              <a:t>Write</a:t>
            </a:r>
          </a:p>
          <a:p>
            <a:pPr lvl="1"/>
            <a:r>
              <a:rPr lang="en-CA" sz="1500" dirty="0"/>
              <a:t>A letter</a:t>
            </a:r>
          </a:p>
          <a:p>
            <a:pPr lvl="1"/>
            <a:r>
              <a:rPr lang="en-CA" sz="1500" dirty="0"/>
              <a:t>A poem</a:t>
            </a:r>
          </a:p>
          <a:p>
            <a:pPr lvl="1"/>
            <a:r>
              <a:rPr lang="en-CA" sz="1500" dirty="0"/>
              <a:t>A short story</a:t>
            </a:r>
          </a:p>
          <a:p>
            <a:pPr lvl="1"/>
            <a:r>
              <a:rPr lang="en-CA" sz="1500" dirty="0"/>
              <a:t>A book</a:t>
            </a:r>
          </a:p>
          <a:p>
            <a:pPr lvl="1"/>
            <a:r>
              <a:rPr lang="en-CA" sz="1500" dirty="0"/>
              <a:t>A speech</a:t>
            </a:r>
          </a:p>
          <a:p>
            <a:pPr lvl="1"/>
            <a:r>
              <a:rPr lang="en-CA" sz="1500" dirty="0"/>
              <a:t>Rewrite something</a:t>
            </a:r>
          </a:p>
          <a:p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618198" y="2211614"/>
            <a:ext cx="2959846" cy="425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500" dirty="0"/>
          </a:p>
          <a:p>
            <a:r>
              <a:rPr lang="en-CA" sz="1700" b="1" dirty="0"/>
              <a:t>Prepare </a:t>
            </a:r>
          </a:p>
          <a:p>
            <a:pPr lvl="1"/>
            <a:r>
              <a:rPr lang="en-CA" sz="1500" dirty="0"/>
              <a:t>To present your ideas</a:t>
            </a:r>
          </a:p>
          <a:p>
            <a:pPr lvl="1"/>
            <a:r>
              <a:rPr lang="en-CA" sz="1500" dirty="0"/>
              <a:t>To debate</a:t>
            </a:r>
          </a:p>
          <a:p>
            <a:pPr lvl="1"/>
            <a:r>
              <a:rPr lang="en-CA" sz="1500" dirty="0"/>
              <a:t>To teach a lesson</a:t>
            </a:r>
          </a:p>
          <a:p>
            <a:pPr lvl="1"/>
            <a:endParaRPr lang="en-CA" sz="1500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1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10FE0F-574D-474C-B5FF-849156614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Post-methods era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BC26F5-B7D5-44D5-95DD-F59F6E1CB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Eclecticism</a:t>
            </a:r>
          </a:p>
        </p:txBody>
      </p:sp>
    </p:spTree>
    <p:extLst>
      <p:ext uri="{BB962C8B-B14F-4D97-AF65-F5344CB8AC3E}">
        <p14:creationId xmlns:p14="http://schemas.microsoft.com/office/powerpoint/2010/main" val="36148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18CF-6353-47A6-9AA2-82DFE3C5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Post-method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18FD4-F41A-4310-BF81-7E2EE2282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There is no single best method</a:t>
            </a:r>
          </a:p>
          <a:p>
            <a:endParaRPr lang="en-CA" dirty="0"/>
          </a:p>
          <a:p>
            <a:r>
              <a:rPr lang="en-CA" dirty="0"/>
              <a:t>Each method has its own strengths and weaknesses</a:t>
            </a:r>
          </a:p>
          <a:p>
            <a:endParaRPr lang="en-CA" dirty="0"/>
          </a:p>
          <a:p>
            <a:r>
              <a:rPr lang="en-CA" dirty="0"/>
              <a:t>There is still a major emphasis on communicative competence</a:t>
            </a:r>
          </a:p>
          <a:p>
            <a:endParaRPr lang="en-CA" dirty="0"/>
          </a:p>
          <a:p>
            <a:r>
              <a:rPr lang="en-CA" dirty="0"/>
              <a:t>We can incorporate aspects from a variety of methodological approaches into materials development and teaching</a:t>
            </a:r>
          </a:p>
          <a:p>
            <a:endParaRPr lang="en-CA" dirty="0"/>
          </a:p>
          <a:p>
            <a:r>
              <a:rPr lang="en-CA" dirty="0"/>
              <a:t>It is important to consider what fits best rather than choosing single approach to everything</a:t>
            </a:r>
          </a:p>
        </p:txBody>
      </p:sp>
    </p:spTree>
    <p:extLst>
      <p:ext uri="{BB962C8B-B14F-4D97-AF65-F5344CB8AC3E}">
        <p14:creationId xmlns:p14="http://schemas.microsoft.com/office/powerpoint/2010/main" val="27457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CC48-E3D1-4DFC-B359-33AA0D5E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A61B5-335A-455F-82F6-BC3EBBEA8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AE97FBA2-E036-4B16-A014-C519F71A2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90" b="14629"/>
          <a:stretch/>
        </p:blipFill>
        <p:spPr>
          <a:xfrm>
            <a:off x="2762250" y="2638044"/>
            <a:ext cx="6470650" cy="383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5BDB-99FD-4657-A52F-01FA3576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Materials in the post-method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660B2-50D1-44E5-BBD1-E236019DE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Any and all of what has been previously mentioned</a:t>
            </a:r>
          </a:p>
          <a:p>
            <a:r>
              <a:rPr lang="en-CA" dirty="0"/>
              <a:t>Innovative/ creative materials</a:t>
            </a:r>
          </a:p>
          <a:p>
            <a:r>
              <a:rPr lang="en-CA" dirty="0"/>
              <a:t>Technology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95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10FE0F-574D-474C-B5FF-849156614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Grammar Translation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BC26F5-B7D5-44D5-95DD-F59F6E1CB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00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EC7B2-F3BD-46B8-9DCA-C2F0D303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Current trends in materials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E463B-AE2F-4456-94A5-02D4EA97B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26256"/>
          </a:xfrm>
        </p:spPr>
        <p:txBody>
          <a:bodyPr>
            <a:normAutofit lnSpcReduction="10000"/>
          </a:bodyPr>
          <a:lstStyle/>
          <a:p>
            <a:r>
              <a:rPr lang="en-CA" dirty="0"/>
              <a:t>Based off of student input and feedback</a:t>
            </a:r>
          </a:p>
          <a:p>
            <a:r>
              <a:rPr lang="en-CA" dirty="0"/>
              <a:t>Focus on cultural sensitivity and intercultural communication</a:t>
            </a:r>
          </a:p>
          <a:p>
            <a:r>
              <a:rPr lang="en-CA" dirty="0"/>
              <a:t>Movement away from the native-speaker model</a:t>
            </a:r>
          </a:p>
          <a:p>
            <a:r>
              <a:rPr lang="en-CA" dirty="0"/>
              <a:t>Movement towards comprehensible input and output</a:t>
            </a:r>
          </a:p>
          <a:p>
            <a:r>
              <a:rPr lang="en-CA" dirty="0"/>
              <a:t>Movement towards enjoyment in the language classroom</a:t>
            </a:r>
          </a:p>
          <a:p>
            <a:r>
              <a:rPr lang="en-CA" dirty="0"/>
              <a:t>More activities</a:t>
            </a:r>
          </a:p>
          <a:p>
            <a:r>
              <a:rPr lang="en-CA" dirty="0"/>
              <a:t>Movement away from testing</a:t>
            </a:r>
          </a:p>
          <a:p>
            <a:r>
              <a:rPr lang="en-CA" dirty="0"/>
              <a:t>Movement away from memorization</a:t>
            </a:r>
          </a:p>
          <a:p>
            <a:r>
              <a:rPr lang="en-CA" dirty="0"/>
              <a:t>Less teacher talking more student talking</a:t>
            </a:r>
          </a:p>
          <a:p>
            <a:r>
              <a:rPr lang="en-CA" dirty="0"/>
              <a:t>Maximizing student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6753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5825-0B9A-4A61-B135-51A5AF45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D9A47-92FE-4AA4-A772-2838E070F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As a materials developer what are some key points from this lesson that you must consider?</a:t>
            </a:r>
          </a:p>
          <a:p>
            <a:endParaRPr lang="en-CA" dirty="0" smtClean="0"/>
          </a:p>
          <a:p>
            <a:r>
              <a:rPr lang="en-US" altLang="ko-KR" dirty="0" smtClean="0"/>
              <a:t>What is each method useful for?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7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31136" y="397133"/>
            <a:ext cx="7729728" cy="1188720"/>
          </a:xfrm>
        </p:spPr>
        <p:txBody>
          <a:bodyPr/>
          <a:lstStyle/>
          <a:p>
            <a:r>
              <a:rPr lang="en-US" altLang="ko-KR" dirty="0" smtClean="0"/>
              <a:t>Application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31136" y="1818237"/>
            <a:ext cx="7729728" cy="470868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Storytelling with young learners</a:t>
            </a:r>
          </a:p>
          <a:p>
            <a:r>
              <a:rPr lang="en-US" altLang="ko-KR" dirty="0" smtClean="0"/>
              <a:t>You want students to memorize set phrases</a:t>
            </a:r>
          </a:p>
          <a:p>
            <a:r>
              <a:rPr lang="en-US" altLang="ko-KR" dirty="0" smtClean="0"/>
              <a:t>You want students to use language freely to develop their own communicative abilities</a:t>
            </a:r>
          </a:p>
          <a:p>
            <a:r>
              <a:rPr lang="en-US" altLang="ko-KR" dirty="0" smtClean="0"/>
              <a:t>You want learners to learn from each other</a:t>
            </a:r>
          </a:p>
          <a:p>
            <a:r>
              <a:rPr lang="en-US" altLang="ko-KR" dirty="0" smtClean="0"/>
              <a:t>You want to teach adult learners specific grammar rules</a:t>
            </a:r>
          </a:p>
          <a:p>
            <a:r>
              <a:rPr lang="en-US" altLang="ko-KR" dirty="0" smtClean="0"/>
              <a:t>You are teaching a group of translation students</a:t>
            </a:r>
          </a:p>
          <a:p>
            <a:r>
              <a:rPr lang="en-US" altLang="ko-KR" dirty="0" smtClean="0"/>
              <a:t>You want students to develop language skills useful for a work setting</a:t>
            </a:r>
          </a:p>
          <a:p>
            <a:r>
              <a:rPr lang="en-US" altLang="ko-KR" dirty="0" smtClean="0"/>
              <a:t>You want to prepare students to do well on the KSAT</a:t>
            </a:r>
          </a:p>
          <a:p>
            <a:r>
              <a:rPr lang="en-US" altLang="ko-KR" dirty="0" smtClean="0"/>
              <a:t>You are teaching a reading class</a:t>
            </a:r>
          </a:p>
          <a:p>
            <a:r>
              <a:rPr lang="en-US" altLang="ko-KR" dirty="0" smtClean="0"/>
              <a:t>You want to develop students 4 skills in a balanced way</a:t>
            </a:r>
          </a:p>
          <a:p>
            <a:r>
              <a:rPr lang="en-US" altLang="ko-KR" dirty="0" smtClean="0"/>
              <a:t>You want to develop communicative competence in learners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58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53FD-AB6A-4FD6-827D-A998FB30E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41BEE-D161-4D97-B3AD-520C521F6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http://hlr.byu.edu/methods/content/cognitive.html</a:t>
            </a:r>
          </a:p>
        </p:txBody>
      </p:sp>
    </p:spTree>
    <p:extLst>
      <p:ext uri="{BB962C8B-B14F-4D97-AF65-F5344CB8AC3E}">
        <p14:creationId xmlns:p14="http://schemas.microsoft.com/office/powerpoint/2010/main" val="36320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EB2F2-3BCF-4791-9D84-D24B9FC2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Grammar Translation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2FFCB-DF00-41D2-9A37-BE34FEAB8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131056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It originated from the practice of teaching Latin; in the early 1500s</a:t>
            </a:r>
          </a:p>
          <a:p>
            <a:endParaRPr lang="en-CA" dirty="0"/>
          </a:p>
          <a:p>
            <a:r>
              <a:rPr lang="en-CA" dirty="0"/>
              <a:t>It was one of the most commonly used methods until the 1950’s</a:t>
            </a:r>
          </a:p>
          <a:p>
            <a:endParaRPr lang="en-CA" dirty="0"/>
          </a:p>
          <a:p>
            <a:r>
              <a:rPr lang="en-CA" dirty="0"/>
              <a:t>It is still common in classrooms today (especially in Korea)</a:t>
            </a:r>
          </a:p>
          <a:p>
            <a:endParaRPr lang="en-CA" dirty="0"/>
          </a:p>
          <a:p>
            <a:r>
              <a:rPr lang="en-CA" dirty="0"/>
              <a:t>Students learn grammatical rules</a:t>
            </a:r>
          </a:p>
          <a:p>
            <a:endParaRPr lang="en-CA" dirty="0"/>
          </a:p>
          <a:p>
            <a:r>
              <a:rPr lang="en-CA" dirty="0"/>
              <a:t>Students apply rules by translating sentences between the languages</a:t>
            </a:r>
          </a:p>
          <a:p>
            <a:endParaRPr lang="en-CA" dirty="0"/>
          </a:p>
          <a:p>
            <a:r>
              <a:rPr lang="en-CA" dirty="0"/>
              <a:t>Advanced students translate whole texts word-for-word</a:t>
            </a:r>
          </a:p>
        </p:txBody>
      </p:sp>
    </p:spTree>
    <p:extLst>
      <p:ext uri="{BB962C8B-B14F-4D97-AF65-F5344CB8AC3E}">
        <p14:creationId xmlns:p14="http://schemas.microsoft.com/office/powerpoint/2010/main" val="14542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2FDF-F0A1-41C2-AF14-E2CC6BBC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87805-7E90-41E7-B915-0BA650E01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0D3052DB-6C8E-49FE-99AD-9834927858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66" b="16302"/>
          <a:stretch/>
        </p:blipFill>
        <p:spPr>
          <a:xfrm>
            <a:off x="3181350" y="2638044"/>
            <a:ext cx="6026150" cy="33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9CCC-3D35-47F7-83FA-83CE7F41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Materials in GTM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293CF-208D-4CC4-9AB1-2B834E7B8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219956"/>
          </a:xfrm>
        </p:spPr>
        <p:txBody>
          <a:bodyPr>
            <a:normAutofit/>
          </a:bodyPr>
          <a:lstStyle/>
          <a:p>
            <a:r>
              <a:rPr lang="en-CA" dirty="0"/>
              <a:t>Text</a:t>
            </a:r>
          </a:p>
          <a:p>
            <a:r>
              <a:rPr lang="en-CA" dirty="0"/>
              <a:t>Grammar rule sheets</a:t>
            </a:r>
          </a:p>
          <a:p>
            <a:r>
              <a:rPr lang="en-CA" dirty="0"/>
              <a:t>Worksheets</a:t>
            </a:r>
          </a:p>
          <a:p>
            <a:r>
              <a:rPr lang="en-CA" dirty="0"/>
              <a:t>Bilingual vocabulary lists</a:t>
            </a:r>
          </a:p>
          <a:p>
            <a:r>
              <a:rPr lang="en-CA" dirty="0"/>
              <a:t>Translation activities (word-for-word)</a:t>
            </a:r>
          </a:p>
          <a:p>
            <a:r>
              <a:rPr lang="en-CA" dirty="0"/>
              <a:t>Dictation activities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11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10FE0F-574D-474C-B5FF-849156614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Direct Method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BC26F5-B7D5-44D5-95DD-F59F6E1CB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08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28D7-662B-438C-9967-6DE40C3E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direct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4DBD1-0CE5-495E-B5DC-FA3F217FA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54856"/>
          </a:xfrm>
        </p:spPr>
        <p:txBody>
          <a:bodyPr>
            <a:normAutofit/>
          </a:bodyPr>
          <a:lstStyle/>
          <a:p>
            <a:r>
              <a:rPr lang="en-CA" dirty="0"/>
              <a:t>Developed in response to GTM</a:t>
            </a:r>
          </a:p>
          <a:p>
            <a:endParaRPr lang="en-CA" dirty="0"/>
          </a:p>
          <a:p>
            <a:r>
              <a:rPr lang="en-CA" dirty="0"/>
              <a:t>The Direct Method was developed on the early 1900s but was very influential in the 1950’s</a:t>
            </a:r>
          </a:p>
          <a:p>
            <a:endParaRPr lang="en-CA" dirty="0"/>
          </a:p>
          <a:p>
            <a:r>
              <a:rPr lang="en-CA" dirty="0"/>
              <a:t>Completely avoids the use of L1</a:t>
            </a:r>
          </a:p>
          <a:p>
            <a:endParaRPr lang="en-CA" dirty="0"/>
          </a:p>
          <a:p>
            <a:r>
              <a:rPr lang="en-CA" dirty="0"/>
              <a:t>Focuses on the development of oral skills.</a:t>
            </a:r>
          </a:p>
          <a:p>
            <a:endParaRPr lang="en-CA" dirty="0"/>
          </a:p>
          <a:p>
            <a:r>
              <a:rPr lang="en-CA" dirty="0"/>
              <a:t>Inductive grammar (no explicit rule learning or drilling)</a:t>
            </a:r>
          </a:p>
        </p:txBody>
      </p:sp>
    </p:spTree>
    <p:extLst>
      <p:ext uri="{BB962C8B-B14F-4D97-AF65-F5344CB8AC3E}">
        <p14:creationId xmlns:p14="http://schemas.microsoft.com/office/powerpoint/2010/main" val="13261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28D7-662B-438C-9967-6DE40C3E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4DBD1-0CE5-495E-B5DC-FA3F217FA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75FD78AB-9680-48BB-8694-7E5A2B850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33" b="11112"/>
          <a:stretch/>
        </p:blipFill>
        <p:spPr>
          <a:xfrm>
            <a:off x="3117850" y="2638044"/>
            <a:ext cx="5568950" cy="38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226</TotalTime>
  <Words>979</Words>
  <Application>Microsoft Office PowerPoint</Application>
  <PresentationFormat>와이드스크린</PresentationFormat>
  <Paragraphs>202</Paragraphs>
  <Slides>33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8" baseType="lpstr">
      <vt:lpstr>휴먼매직체</vt:lpstr>
      <vt:lpstr>Arial</vt:lpstr>
      <vt:lpstr>Gill Sans MT</vt:lpstr>
      <vt:lpstr>Wingdings 3</vt:lpstr>
      <vt:lpstr>Parcel</vt:lpstr>
      <vt:lpstr>ELT materials development</vt:lpstr>
      <vt:lpstr>Getting started</vt:lpstr>
      <vt:lpstr>Grammar Translation</vt:lpstr>
      <vt:lpstr>Grammar Translation method</vt:lpstr>
      <vt:lpstr>Video Example</vt:lpstr>
      <vt:lpstr>Materials in GTM</vt:lpstr>
      <vt:lpstr>The Direct Method</vt:lpstr>
      <vt:lpstr>The direct method</vt:lpstr>
      <vt:lpstr>Video</vt:lpstr>
      <vt:lpstr>Materials in the direct method</vt:lpstr>
      <vt:lpstr>Audiolingual Method</vt:lpstr>
      <vt:lpstr>Audiolingual method</vt:lpstr>
      <vt:lpstr>video</vt:lpstr>
      <vt:lpstr>Materials in Audiolingual method</vt:lpstr>
      <vt:lpstr>Communicative language teaching</vt:lpstr>
      <vt:lpstr>Communicative language teaching</vt:lpstr>
      <vt:lpstr>video</vt:lpstr>
      <vt:lpstr>Materials in Communicative language teaching</vt:lpstr>
      <vt:lpstr>Check-in</vt:lpstr>
      <vt:lpstr>Project-Based Learning</vt:lpstr>
      <vt:lpstr>Some background on PBL</vt:lpstr>
      <vt:lpstr>Education in the 21st Century</vt:lpstr>
      <vt:lpstr>Learning Outcomes </vt:lpstr>
      <vt:lpstr>Revised PBL</vt:lpstr>
      <vt:lpstr>Project task ideas (try to think of more)</vt:lpstr>
      <vt:lpstr>Post-methods era</vt:lpstr>
      <vt:lpstr>Post-method era</vt:lpstr>
      <vt:lpstr>Video</vt:lpstr>
      <vt:lpstr>Materials in the post-method era</vt:lpstr>
      <vt:lpstr>Current trends in materials development</vt:lpstr>
      <vt:lpstr>reflection</vt:lpstr>
      <vt:lpstr>Application</vt:lpstr>
      <vt:lpstr>Reference 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 materials development</dc:title>
  <dc:creator>Whitehead, George E.K. (Prof.)</dc:creator>
  <cp:lastModifiedBy>Whitehead George</cp:lastModifiedBy>
  <cp:revision>16</cp:revision>
  <dcterms:created xsi:type="dcterms:W3CDTF">2018-01-31T01:11:32Z</dcterms:created>
  <dcterms:modified xsi:type="dcterms:W3CDTF">2019-03-28T11:06:36Z</dcterms:modified>
</cp:coreProperties>
</file>