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8"/>
  </p:notesMasterIdLst>
  <p:handoutMasterIdLst>
    <p:handoutMasterId r:id="rId39"/>
  </p:handoutMasterIdLst>
  <p:sldIdLst>
    <p:sldId id="256" r:id="rId3"/>
    <p:sldId id="299" r:id="rId4"/>
    <p:sldId id="314" r:id="rId5"/>
    <p:sldId id="326" r:id="rId6"/>
    <p:sldId id="342" r:id="rId7"/>
    <p:sldId id="336" r:id="rId8"/>
    <p:sldId id="330" r:id="rId9"/>
    <p:sldId id="312" r:id="rId10"/>
    <p:sldId id="331" r:id="rId11"/>
    <p:sldId id="333" r:id="rId12"/>
    <p:sldId id="346" r:id="rId13"/>
    <p:sldId id="328" r:id="rId14"/>
    <p:sldId id="271" r:id="rId15"/>
    <p:sldId id="344" r:id="rId16"/>
    <p:sldId id="334" r:id="rId17"/>
    <p:sldId id="317" r:id="rId18"/>
    <p:sldId id="318" r:id="rId19"/>
    <p:sldId id="319" r:id="rId20"/>
    <p:sldId id="322" r:id="rId21"/>
    <p:sldId id="320" r:id="rId22"/>
    <p:sldId id="267" r:id="rId23"/>
    <p:sldId id="281" r:id="rId24"/>
    <p:sldId id="340" r:id="rId25"/>
    <p:sldId id="266" r:id="rId26"/>
    <p:sldId id="283" r:id="rId27"/>
    <p:sldId id="337" r:id="rId28"/>
    <p:sldId id="291" r:id="rId29"/>
    <p:sldId id="265" r:id="rId30"/>
    <p:sldId id="290" r:id="rId31"/>
    <p:sldId id="268" r:id="rId32"/>
    <p:sldId id="325" r:id="rId33"/>
    <p:sldId id="345" r:id="rId34"/>
    <p:sldId id="341" r:id="rId35"/>
    <p:sldId id="311" r:id="rId36"/>
    <p:sldId id="327" r:id="rId3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lyea, Jackie E" initials="RJ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4" autoAdjust="0"/>
    <p:restoredTop sz="93116" autoAdjust="0"/>
  </p:normalViewPr>
  <p:slideViewPr>
    <p:cSldViewPr>
      <p:cViewPr varScale="1">
        <p:scale>
          <a:sx n="61" d="100"/>
          <a:sy n="61" d="100"/>
        </p:scale>
        <p:origin x="944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Diagnose Test Result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Novice low</c:v>
                </c:pt>
                <c:pt idx="1">
                  <c:v>Novie low</c:v>
                </c:pt>
                <c:pt idx="2">
                  <c:v>Noice high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9E-4DF3-BA3B-E874DE708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4115387139107636"/>
          <c:y val="0.43320054133858277"/>
          <c:w val="0.24634612860892391"/>
          <c:h val="0.4409426673228349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Q1</c:v>
                </c:pt>
                <c:pt idx="1">
                  <c:v>Q2</c:v>
                </c:pt>
                <c:pt idx="2">
                  <c:v>Q3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F5-4A2E-9134-B55725703B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both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Q1</c:v>
                </c:pt>
                <c:pt idx="1">
                  <c:v>Q2</c:v>
                </c:pt>
                <c:pt idx="2">
                  <c:v>Q3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F5-4A2E-9134-B55725703B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Q1</c:v>
                </c:pt>
                <c:pt idx="1">
                  <c:v>Q2</c:v>
                </c:pt>
                <c:pt idx="2">
                  <c:v>Q3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F5-4A2E-9134-B55725703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9303552"/>
        <c:axId val="119321728"/>
        <c:axId val="0"/>
      </c:bar3DChart>
      <c:catAx>
        <c:axId val="119303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9321728"/>
        <c:crosses val="autoZero"/>
        <c:auto val="1"/>
        <c:lblAlgn val="ctr"/>
        <c:lblOffset val="100"/>
        <c:noMultiLvlLbl val="0"/>
      </c:catAx>
      <c:valAx>
        <c:axId val="1193217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93035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737F5-D090-4CBF-A301-E983FCA7ABE2}" type="datetimeFigureOut">
              <a:rPr lang="ko-KR" altLang="en-US" smtClean="0"/>
              <a:pPr/>
              <a:t>2019-02-18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D4EFA-B70E-4ADB-8196-59E82B1D75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4910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4303B-8F9E-4DB7-B4C9-C6AA2A21376B}" type="datetimeFigureOut">
              <a:rPr lang="ko-KR" altLang="en-US" smtClean="0"/>
              <a:pPr/>
              <a:t>2019-02-18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23EE9-7FB7-4E5B-BD4F-55DEF4A9F6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802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교사가 학생 스스로 설정한 목표를 달성한 학생들에게 상장과 기념품을 수여한다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3EE9-7FB7-4E5B-BD4F-55DEF4A9F69E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첫 적응기간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3EE9-7FB7-4E5B-BD4F-55DEF4A9F69E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.kr/url?sa=i&amp;rct=j&amp;q=&amp;esrc=s&amp;source=images&amp;cd=&amp;cad=rja&amp;uact=8&amp;ved=0ahUKEwj85sHg-bjWAhXDLpQKHW4IDsgQjRwIBw&amp;url=http%3A%2F%2Fseuss.wikia.com%2Fwiki%2FDr._Seuss_Wiki&amp;psig=AFQjCNE9mYfD-vmEv2kV6ErtgzmI06x4GQ&amp;ust=1506175123795746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hyperlink" Target="https://www.google.co.kr/url?sa=i&amp;rct=j&amp;q=&amp;esrc=s&amp;source=images&amp;cd=&amp;cad=rja&amp;uact=8&amp;ved=0ahUKEwicsLT9-bjWAhWILpQKHeqZDtAQjRwIBw&amp;url=https%3A%2F%2Fwww.pinterest.com%2Fpin%2F373869206542564432%2F&amp;psig=AFQjCNGv5kof9ug_xulp2FmUh22-IedMVg&amp;ust=1506175184522236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.kr/url?sa=i&amp;rct=j&amp;q=&amp;esrc=s&amp;source=images&amp;cd=&amp;cad=rja&amp;uact=8&amp;ved=0ahUKEwiAkLma7avWAhUKw7wKHVNpC8EQjRwIBw&amp;url=http://www.thethingswesay.com/the-more-that-you-read-the-more-things-you-will-know-the-more-that-you-learn-the-more-places-youll-go/&amp;psig=AFQjCNHnPa0jHhq3A33uBung_uqAGC8hnA&amp;ust=1505724989275719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lt-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035518" y="3462875"/>
            <a:ext cx="69471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altLang="ko-KR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Developing an Extensive Reading Program at Public English Libraries for Korean </a:t>
            </a:r>
            <a:r>
              <a:rPr lang="en-US" altLang="ko-KR" sz="2800" b="1" dirty="0">
                <a:latin typeface="Calibri" panose="020F0502020204030204" pitchFamily="34" charset="0"/>
                <a:cs typeface="Calibri" panose="020F0502020204030204" pitchFamily="34" charset="0"/>
              </a:rPr>
              <a:t>low level English learners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맑은 고딕" pitchFamily="50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24036"/>
            <a:ext cx="7524328" cy="1069514"/>
          </a:xfrm>
        </p:spPr>
        <p:txBody>
          <a:bodyPr/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Audio-assisted reading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331640" y="1268760"/>
            <a:ext cx="7524328" cy="4507905"/>
          </a:xfrm>
        </p:spPr>
        <p:txBody>
          <a:bodyPr/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altLang="ko-KR" sz="2400" dirty="0"/>
              <a:t>The study of effect of audio-assisted reading show that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altLang="ko-KR" sz="2400" dirty="0"/>
              <a:t>Audio-assisted reading group improve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altLang="ko-KR" sz="2400" dirty="0"/>
              <a:t>In reading rates and comprehension</a:t>
            </a:r>
          </a:p>
          <a:p>
            <a:pPr marL="342900" lvl="0" indent="-342900" latinLnBrk="0">
              <a:buFont typeface="Arial" panose="020B0604020202020204" pitchFamily="34" charset="0"/>
              <a:buChar char="•"/>
            </a:pPr>
            <a:r>
              <a:rPr lang="en-US" altLang="ko-KR" sz="2400" dirty="0"/>
              <a:t>Than the silent reading group.</a:t>
            </a:r>
          </a:p>
          <a:p>
            <a:pPr lvl="0" algn="r" latinLnBrk="0"/>
            <a:r>
              <a:rPr lang="en-US" altLang="ko-KR" sz="2400" dirty="0"/>
              <a:t>- </a:t>
            </a:r>
            <a:r>
              <a:rPr lang="en-US" altLang="ko-KR" sz="2400" dirty="0">
                <a:latin typeface="Calibri" panose="020F0502020204030204" pitchFamily="34" charset="0"/>
              </a:rPr>
              <a:t>Chang &amp; Millett. (2015).</a:t>
            </a:r>
            <a:endParaRPr lang="ko-KR" altLang="ko-KR" sz="2400" dirty="0"/>
          </a:p>
          <a:p>
            <a:pPr>
              <a:lnSpc>
                <a:spcPct val="150000"/>
              </a:lnSpc>
            </a:pPr>
            <a:endParaRPr lang="ko-KR" altLang="ko-KR" sz="24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ko-KR" altLang="ko-KR" sz="2400" dirty="0">
              <a:latin typeface="Calibri" pitchFamily="34" charset="0"/>
              <a:cs typeface="Calibri" panose="020F050202020403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293097"/>
            <a:ext cx="723629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7666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libri" panose="020F0502020204030204" pitchFamily="34" charset="0"/>
              </a:rPr>
              <a:t>The Reading hypothesis</a:t>
            </a:r>
            <a:endParaRPr lang="ko-KR" altLang="en-US" dirty="0">
              <a:latin typeface="Calibri" panose="020F050202020403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/>
          <a:srcRect b="11336"/>
          <a:stretch/>
        </p:blipFill>
        <p:spPr>
          <a:xfrm>
            <a:off x="2771800" y="1196752"/>
            <a:ext cx="5112568" cy="2736304"/>
          </a:xfrm>
          <a:prstGeom prst="rect">
            <a:avLst/>
          </a:prstGeom>
        </p:spPr>
      </p:pic>
      <p:sp>
        <p:nvSpPr>
          <p:cNvPr id="6" name="내용 개체 틀 5"/>
          <p:cNvSpPr>
            <a:spLocks noGrp="1"/>
          </p:cNvSpPr>
          <p:nvPr>
            <p:ph idx="10"/>
          </p:nvPr>
        </p:nvSpPr>
        <p:spPr>
          <a:xfrm>
            <a:off x="1532235" y="4048090"/>
            <a:ext cx="7611765" cy="414786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</a:rPr>
              <a:t>More reading results in better reading comprehension, writing style, vocabulary spelling, and grammatical development.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</a:rPr>
              <a:t>Reading is only one way to develop literacy.</a:t>
            </a:r>
            <a:r>
              <a:rPr lang="en-US" altLang="ko-KR" sz="2400" dirty="0">
                <a:latin typeface="Calibri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en-US" altLang="ko-KR" sz="2400" dirty="0">
                <a:latin typeface="Calibri" pitchFamily="34" charset="0"/>
                <a:cs typeface="Calibri" panose="020F0502020204030204" pitchFamily="34" charset="0"/>
              </a:rPr>
              <a:t>– Krashen. (1993)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2400" dirty="0">
              <a:latin typeface="Calibri" panose="020F0502020204030204" pitchFamily="34" charset="0"/>
            </a:endParaRPr>
          </a:p>
          <a:p>
            <a:endParaRPr lang="ko-KR" alt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05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0"/>
          </p:nvPr>
        </p:nvSpPr>
        <p:spPr>
          <a:xfrm>
            <a:off x="1259632" y="1268760"/>
            <a:ext cx="7704856" cy="414786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ko-KR" sz="2400" dirty="0">
                <a:latin typeface="Calibri" pitchFamily="34" charset="0"/>
              </a:rPr>
              <a:t> Combining the best elements from phonics instruction and the whole-language approach.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400" dirty="0">
                <a:latin typeface="Calibri" pitchFamily="34" charset="0"/>
              </a:rPr>
              <a:t> Explicitly teaching the relationship between letters and sound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400" dirty="0">
                <a:latin typeface="Calibri" pitchFamily="34" charset="0"/>
              </a:rPr>
              <a:t> In reading interesting stories and writing</a:t>
            </a:r>
          </a:p>
          <a:p>
            <a:r>
              <a:rPr lang="en-US" altLang="ko-KR" sz="2400" dirty="0">
                <a:latin typeface="Calibri" pitchFamily="34" charset="0"/>
              </a:rPr>
              <a:t>                                                         - Diegmueller, K. (1996).</a:t>
            </a:r>
            <a:endParaRPr lang="ko-KR" altLang="en-US" sz="2400" dirty="0">
              <a:latin typeface="Calibri" pitchFamily="34" charset="0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069514"/>
          </a:xfrm>
        </p:spPr>
        <p:txBody>
          <a:bodyPr/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Balanced approach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929514"/>
            <a:ext cx="4608512" cy="292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6234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772874"/>
            <a:ext cx="5724128" cy="308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>
                <a:latin typeface="Calibri" pitchFamily="34" charset="0"/>
              </a:rPr>
              <a:t>Ing-eo ppang</a:t>
            </a:r>
            <a:r>
              <a:rPr lang="en-US" altLang="ko-KR" sz="2000" dirty="0">
                <a:latin typeface="Calibri" pitchFamily="34" charset="0"/>
              </a:rPr>
              <a:t>(</a:t>
            </a:r>
            <a:r>
              <a:rPr lang="ko-KR" altLang="en-US" sz="2000" dirty="0">
                <a:latin typeface="Calibri" pitchFamily="34" charset="0"/>
              </a:rPr>
              <a:t>잉어빵</a:t>
            </a:r>
            <a:r>
              <a:rPr lang="en-US" altLang="ko-KR" sz="2000" dirty="0">
                <a:latin typeface="Calibri" pitchFamily="34" charset="0"/>
              </a:rPr>
              <a:t>) </a:t>
            </a:r>
            <a:r>
              <a:rPr lang="en-US" altLang="ko-KR" dirty="0">
                <a:latin typeface="Calibri" pitchFamily="34" charset="0"/>
              </a:rPr>
              <a:t>ER program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403648" y="1196752"/>
            <a:ext cx="7740352" cy="4147865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>
                <a:latin typeface="Calibri" pitchFamily="34" charset="0"/>
                <a:cs typeface="Calibri" panose="020F0502020204030204" pitchFamily="34" charset="0"/>
              </a:rPr>
              <a:t>  Local children center ER program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>
                <a:latin typeface="Calibri" pitchFamily="34" charset="0"/>
                <a:cs typeface="Calibri" panose="020F0502020204030204" pitchFamily="34" charset="0"/>
              </a:rPr>
              <a:t>  In </a:t>
            </a:r>
            <a:r>
              <a:rPr lang="en-US" altLang="ko-KR" sz="2400" dirty="0" err="1">
                <a:latin typeface="Calibri" pitchFamily="34" charset="0"/>
              </a:rPr>
              <a:t>Nowon-gu</a:t>
            </a:r>
            <a:r>
              <a:rPr lang="en-US" altLang="ko-KR" sz="2400" dirty="0">
                <a:latin typeface="Calibri" pitchFamily="34" charset="0"/>
              </a:rPr>
              <a:t>, </a:t>
            </a:r>
            <a:r>
              <a:rPr lang="en-US" altLang="ko-KR" sz="2400" dirty="0" err="1">
                <a:latin typeface="Calibri" pitchFamily="34" charset="0"/>
              </a:rPr>
              <a:t>Seongbuk-gu</a:t>
            </a:r>
            <a:r>
              <a:rPr lang="en-US" altLang="ko-KR" sz="2400" dirty="0">
                <a:latin typeface="Calibri" pitchFamily="34" charset="0"/>
              </a:rPr>
              <a:t>, Seoul</a:t>
            </a:r>
            <a:endParaRPr lang="ko-KR" altLang="ko-KR" sz="2400" dirty="0">
              <a:latin typeface="Calibri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>
                <a:latin typeface="Calibri" pitchFamily="34" charset="0"/>
                <a:cs typeface="Calibri" panose="020F0502020204030204" pitchFamily="34" charset="0"/>
              </a:rPr>
              <a:t>  Operates by Research Institute Hope(</a:t>
            </a:r>
            <a:r>
              <a:rPr lang="ko-KR" altLang="en-US" sz="2400" dirty="0">
                <a:latin typeface="Calibri" pitchFamily="34" charset="0"/>
                <a:cs typeface="Calibri" panose="020F0502020204030204" pitchFamily="34" charset="0"/>
              </a:rPr>
              <a:t>희망연구소 배움</a:t>
            </a:r>
            <a:r>
              <a:rPr lang="en-US" altLang="ko-KR" sz="2400" dirty="0">
                <a:latin typeface="Calibri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>
                <a:latin typeface="Calibri" pitchFamily="34" charset="0"/>
                <a:cs typeface="Calibri" panose="020F0502020204030204" pitchFamily="34" charset="0"/>
              </a:rPr>
              <a:t> Since 2012 - present</a:t>
            </a:r>
          </a:p>
        </p:txBody>
      </p:sp>
      <p:pic>
        <p:nvPicPr>
          <p:cNvPr id="8" name="그림 7"/>
          <p:cNvPicPr/>
          <p:nvPr/>
        </p:nvPicPr>
        <p:blipFill rotWithShape="1">
          <a:blip r:embed="rId3" cstate="print"/>
          <a:srcRect l="38076" t="69073" r="42639" b="6714"/>
          <a:stretch/>
        </p:blipFill>
        <p:spPr bwMode="auto">
          <a:xfrm>
            <a:off x="8567936" y="3933056"/>
            <a:ext cx="576064" cy="548680"/>
          </a:xfrm>
          <a:prstGeom prst="rect">
            <a:avLst/>
          </a:prstGeom>
          <a:ln w="762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2655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ERIK reading level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263" t="20672" r="40783" b="12392"/>
          <a:stretch>
            <a:fillRect/>
          </a:stretch>
        </p:blipFill>
        <p:spPr bwMode="auto">
          <a:xfrm>
            <a:off x="2123728" y="1052736"/>
            <a:ext cx="669674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6804248" y="6165304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Calibri" pitchFamily="34" charset="0"/>
                <a:cs typeface="Calibri" panose="020F0502020204030204" pitchFamily="34" charset="0"/>
              </a:rPr>
              <a:t>- </a:t>
            </a:r>
            <a:r>
              <a:rPr lang="ko-KR" altLang="en-US" dirty="0">
                <a:latin typeface="Calibri" pitchFamily="34" charset="0"/>
                <a:cs typeface="Calibri" panose="020F0502020204030204" pitchFamily="34" charset="0"/>
              </a:rPr>
              <a:t>이병민 외</a:t>
            </a:r>
            <a:r>
              <a:rPr lang="en-US" altLang="ko-KR" dirty="0">
                <a:latin typeface="Calibri" pitchFamily="34" charset="0"/>
                <a:cs typeface="Calibri" panose="020F0502020204030204" pitchFamily="34" charset="0"/>
              </a:rPr>
              <a:t>. (2010). 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051720" y="1628800"/>
            <a:ext cx="1080120" cy="4852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rgbClr val="FF0000"/>
                </a:solidFill>
              </a:rPr>
              <a:t>ERIK </a:t>
            </a:r>
          </a:p>
          <a:p>
            <a:r>
              <a:rPr lang="en-US" altLang="ko-KR" b="1" dirty="0">
                <a:solidFill>
                  <a:srgbClr val="FF0000"/>
                </a:solidFill>
              </a:rPr>
              <a:t>reading </a:t>
            </a:r>
          </a:p>
          <a:p>
            <a:r>
              <a:rPr lang="en-US" altLang="ko-KR" b="1" dirty="0">
                <a:solidFill>
                  <a:srgbClr val="FF0000"/>
                </a:solidFill>
              </a:rPr>
              <a:t>level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>
                <a:latin typeface="Calibri" pitchFamily="34" charset="0"/>
              </a:rPr>
              <a:t>Ing-eo ppang(</a:t>
            </a:r>
            <a:r>
              <a:rPr lang="ko-KR" altLang="en-US" sz="3200" dirty="0">
                <a:latin typeface="Calibri" pitchFamily="34" charset="0"/>
              </a:rPr>
              <a:t>잉어빵</a:t>
            </a:r>
            <a:r>
              <a:rPr lang="en-US" altLang="ko-KR" sz="3200" dirty="0">
                <a:latin typeface="Calibri" pitchFamily="34" charset="0"/>
              </a:rPr>
              <a:t>) ER program</a:t>
            </a:r>
            <a:endParaRPr lang="ko-KR" altLang="en-US" sz="3200" dirty="0">
              <a:latin typeface="Calibri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25" y="1268760"/>
            <a:ext cx="7343775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2411760" y="2780928"/>
            <a:ext cx="6732240" cy="4077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altLang="ko-KR" b="1" dirty="0">
                <a:solidFill>
                  <a:srgbClr val="FF0000"/>
                </a:solidFill>
              </a:rPr>
              <a:t>Phonics instruction</a:t>
            </a:r>
          </a:p>
          <a:p>
            <a:endParaRPr lang="en-US" altLang="ko-KR" b="1" dirty="0">
              <a:solidFill>
                <a:srgbClr val="FF0000"/>
              </a:solidFill>
            </a:endParaRPr>
          </a:p>
          <a:p>
            <a:endParaRPr lang="en-US" altLang="ko-KR" b="1" dirty="0">
              <a:solidFill>
                <a:srgbClr val="FF0000"/>
              </a:solidFill>
            </a:endParaRPr>
          </a:p>
          <a:p>
            <a:endParaRPr lang="en-US" altLang="ko-KR" b="1" dirty="0">
              <a:solidFill>
                <a:srgbClr val="FF0000"/>
              </a:solidFill>
            </a:endParaRPr>
          </a:p>
          <a:p>
            <a:endParaRPr lang="en-US" altLang="ko-KR" b="1" dirty="0">
              <a:solidFill>
                <a:srgbClr val="FF0000"/>
              </a:solidFill>
            </a:endParaRPr>
          </a:p>
          <a:p>
            <a:pPr algn="r"/>
            <a:r>
              <a:rPr lang="en-US" altLang="ko-KR" b="1" dirty="0">
                <a:solidFill>
                  <a:srgbClr val="FF0000"/>
                </a:solidFill>
              </a:rPr>
              <a:t>Balanced approach</a:t>
            </a:r>
          </a:p>
          <a:p>
            <a:endParaRPr lang="en-US" altLang="ko-KR" b="1" dirty="0">
              <a:solidFill>
                <a:srgbClr val="FF0000"/>
              </a:solidFill>
            </a:endParaRPr>
          </a:p>
          <a:p>
            <a:endParaRPr lang="en-US" altLang="ko-KR" b="1" dirty="0">
              <a:solidFill>
                <a:srgbClr val="FF0000"/>
              </a:solidFill>
            </a:endParaRPr>
          </a:p>
          <a:p>
            <a:endParaRPr lang="en-US" altLang="ko-KR" b="1" dirty="0">
              <a:solidFill>
                <a:srgbClr val="FF0000"/>
              </a:solidFill>
            </a:endParaRPr>
          </a:p>
          <a:p>
            <a:endParaRPr lang="en-US" altLang="ko-KR" b="1" dirty="0">
              <a:solidFill>
                <a:srgbClr val="FF0000"/>
              </a:solidFill>
            </a:endParaRPr>
          </a:p>
          <a:p>
            <a:endParaRPr lang="en-US" altLang="ko-KR" b="1" dirty="0">
              <a:solidFill>
                <a:srgbClr val="FF0000"/>
              </a:solidFill>
            </a:endParaRPr>
          </a:p>
          <a:p>
            <a:endParaRPr lang="en-US" altLang="ko-KR" b="1" dirty="0">
              <a:solidFill>
                <a:srgbClr val="FF0000"/>
              </a:solidFill>
            </a:endParaRPr>
          </a:p>
          <a:p>
            <a:pPr algn="r"/>
            <a:r>
              <a:rPr lang="en-US" altLang="ko-KR" b="1" dirty="0">
                <a:solidFill>
                  <a:srgbClr val="FF0000"/>
                </a:solidFill>
              </a:rPr>
              <a:t>Whole language approach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173041" y="808534"/>
            <a:ext cx="5970959" cy="19003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rgbClr val="FF0000"/>
                </a:solidFill>
              </a:rPr>
              <a:t>ERIK reading level - Extensive Reading (Audio assisted)</a:t>
            </a:r>
          </a:p>
          <a:p>
            <a:endParaRPr lang="en-US" altLang="ko-KR" b="1" dirty="0">
              <a:solidFill>
                <a:srgbClr val="FF0000"/>
              </a:solidFill>
            </a:endParaRPr>
          </a:p>
          <a:p>
            <a:endParaRPr lang="en-US" altLang="ko-KR" b="1" dirty="0">
              <a:solidFill>
                <a:srgbClr val="FF0000"/>
              </a:solidFill>
            </a:endParaRPr>
          </a:p>
          <a:p>
            <a:endParaRPr lang="en-US" altLang="ko-KR" b="1" dirty="0">
              <a:solidFill>
                <a:srgbClr val="FF0000"/>
              </a:solidFill>
            </a:endParaRPr>
          </a:p>
          <a:p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36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가로로 말린 두루마리 모양 14"/>
          <p:cNvSpPr/>
          <p:nvPr/>
        </p:nvSpPr>
        <p:spPr>
          <a:xfrm>
            <a:off x="2411760" y="836712"/>
            <a:ext cx="5616624" cy="936104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2771800" y="1052736"/>
            <a:ext cx="5050904" cy="460648"/>
          </a:xfrm>
        </p:spPr>
        <p:txBody>
          <a:bodyPr/>
          <a:lstStyle/>
          <a:p>
            <a:pPr algn="ctr"/>
            <a:r>
              <a:rPr lang="en-US" altLang="ko-KR" sz="2400" dirty="0" err="1">
                <a:latin typeface="Calibri" pitchFamily="34" charset="0"/>
              </a:rPr>
              <a:t>Ing-eo</a:t>
            </a:r>
            <a:r>
              <a:rPr lang="en-US" altLang="ko-KR" sz="2400" dirty="0">
                <a:latin typeface="Calibri" pitchFamily="34" charset="0"/>
              </a:rPr>
              <a:t> </a:t>
            </a:r>
            <a:r>
              <a:rPr lang="en-US" altLang="ko-KR" sz="2400" dirty="0" err="1">
                <a:latin typeface="Calibri" pitchFamily="34" charset="0"/>
              </a:rPr>
              <a:t>ppang</a:t>
            </a:r>
            <a:r>
              <a:rPr lang="en-US" altLang="ko-KR" sz="1200" dirty="0">
                <a:latin typeface="Calibri" pitchFamily="34" charset="0"/>
              </a:rPr>
              <a:t>(</a:t>
            </a:r>
            <a:r>
              <a:rPr lang="ko-KR" altLang="en-US" sz="1200" dirty="0" err="1">
                <a:latin typeface="Calibri" pitchFamily="34" charset="0"/>
              </a:rPr>
              <a:t>잉어빵</a:t>
            </a:r>
            <a:r>
              <a:rPr lang="en-US" altLang="ko-KR" sz="1200" dirty="0">
                <a:latin typeface="Calibri" pitchFamily="34" charset="0"/>
              </a:rPr>
              <a:t>) </a:t>
            </a:r>
            <a:r>
              <a:rPr lang="en-US" altLang="ko-KR" sz="2400" dirty="0">
                <a:latin typeface="Calibri" pitchFamily="34" charset="0"/>
              </a:rPr>
              <a:t>ER program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9721032"/>
            <a:ext cx="3256369" cy="404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모서리가 둥근 직사각형 8"/>
          <p:cNvSpPr/>
          <p:nvPr/>
        </p:nvSpPr>
        <p:spPr>
          <a:xfrm>
            <a:off x="1763688" y="2492896"/>
            <a:ext cx="3312368" cy="40324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5292080" y="2564904"/>
            <a:ext cx="3312368" cy="39604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2339752" y="1988840"/>
            <a:ext cx="216024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latin typeface="Calibri" pitchFamily="34" charset="0"/>
              </a:rPr>
              <a:t>Classroom</a:t>
            </a:r>
            <a:endParaRPr lang="ko-KR" altLang="en-US" sz="2000" b="1" dirty="0">
              <a:latin typeface="Calibri" pitchFamily="34" charset="0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5724128" y="1988840"/>
            <a:ext cx="244827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latin typeface="Calibri" pitchFamily="34" charset="0"/>
              </a:rPr>
              <a:t>Outside classroom</a:t>
            </a:r>
            <a:endParaRPr lang="ko-KR" altLang="en-US" sz="2000" b="1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696" y="3243756"/>
            <a:ext cx="3240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400" dirty="0">
                <a:latin typeface="Calibri" pitchFamily="34" charset="0"/>
              </a:rPr>
              <a:t> Lessons twice a week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400" dirty="0">
                <a:latin typeface="Calibri" pitchFamily="34" charset="0"/>
              </a:rPr>
              <a:t> Leveled books     (monthly same theme)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400" dirty="0">
                <a:latin typeface="Calibri" pitchFamily="34" charset="0"/>
              </a:rPr>
              <a:t> Sentence, vocabulary 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400" dirty="0">
                <a:latin typeface="Calibri" pitchFamily="34" charset="0"/>
              </a:rPr>
              <a:t> Phonics 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400" dirty="0">
                <a:latin typeface="Calibri" pitchFamily="34" charset="0"/>
              </a:rPr>
              <a:t> Book report</a:t>
            </a:r>
          </a:p>
          <a:p>
            <a:endParaRPr lang="ko-KR" altLang="en-US" sz="24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321297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400" dirty="0">
                <a:latin typeface="Calibri" pitchFamily="34" charset="0"/>
              </a:rPr>
              <a:t> Extensive reading(audio assisted)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400" dirty="0">
                <a:latin typeface="Calibri" pitchFamily="34" charset="0"/>
              </a:rPr>
              <a:t> Book report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400" dirty="0">
                <a:latin typeface="Calibri" pitchFamily="34" charset="0"/>
              </a:rPr>
              <a:t> Motivation events</a:t>
            </a:r>
            <a:endParaRPr lang="ko-KR" alt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85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Motivation events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1619672" y="764704"/>
            <a:ext cx="6984776" cy="345638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ko-KR" sz="2400" dirty="0">
                <a:latin typeface="Calibri" pitchFamily="34" charset="0"/>
              </a:rPr>
              <a:t> </a:t>
            </a:r>
            <a:r>
              <a:rPr lang="en-US" altLang="ko-KR" sz="2400" b="1" dirty="0">
                <a:latin typeface="Calibri" pitchFamily="34" charset="0"/>
              </a:rPr>
              <a:t>Book café</a:t>
            </a:r>
          </a:p>
          <a:p>
            <a:r>
              <a:rPr lang="en-US" altLang="ko-KR" sz="2400" dirty="0">
                <a:latin typeface="Calibri" pitchFamily="34" charset="0"/>
              </a:rPr>
              <a:t> - a special class which is constructed to foster </a:t>
            </a:r>
            <a:r>
              <a:rPr lang="en-US" altLang="ko-KR" sz="2400" dirty="0" err="1">
                <a:latin typeface="Calibri" pitchFamily="34" charset="0"/>
              </a:rPr>
              <a:t>indepedent</a:t>
            </a:r>
            <a:r>
              <a:rPr lang="en-US" altLang="ko-KR" sz="2400" dirty="0">
                <a:latin typeface="Calibri" pitchFamily="34" charset="0"/>
              </a:rPr>
              <a:t> reading</a:t>
            </a:r>
          </a:p>
          <a:p>
            <a:r>
              <a:rPr lang="en-US" altLang="ko-KR" sz="2400" dirty="0">
                <a:latin typeface="Calibri" pitchFamily="34" charset="0"/>
              </a:rPr>
              <a:t>- Like café, it creates a comfortable and pleasant atmosphere with drinks and music.</a:t>
            </a:r>
          </a:p>
          <a:p>
            <a:endParaRPr lang="ko-KR" altLang="en-US" sz="2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9721032"/>
            <a:ext cx="3256369" cy="404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666580"/>
            <a:ext cx="5688632" cy="319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4341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Motivation events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1619672" y="476672"/>
            <a:ext cx="7272808" cy="2880320"/>
          </a:xfrm>
        </p:spPr>
        <p:txBody>
          <a:bodyPr/>
          <a:lstStyle/>
          <a:p>
            <a:endParaRPr lang="en-US" altLang="ko-KR" sz="24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400" b="1" dirty="0">
                <a:latin typeface="Calibri" pitchFamily="34" charset="0"/>
              </a:rPr>
              <a:t> IR(Independent Reading) Jar</a:t>
            </a:r>
          </a:p>
          <a:p>
            <a:pPr>
              <a:buFontTx/>
              <a:buChar char="-"/>
            </a:pPr>
            <a:r>
              <a:rPr lang="en-US" altLang="ko-KR" sz="2400" dirty="0">
                <a:latin typeface="Calibri" pitchFamily="34" charset="0"/>
              </a:rPr>
              <a:t> IR (independent reading through audio assist)</a:t>
            </a:r>
          </a:p>
          <a:p>
            <a:pPr>
              <a:buFontTx/>
              <a:buChar char="-"/>
            </a:pPr>
            <a:r>
              <a:rPr lang="en-US" altLang="ko-KR" sz="2400" dirty="0">
                <a:latin typeface="Calibri" pitchFamily="34" charset="0"/>
              </a:rPr>
              <a:t> Students decide the amount of reading for two months</a:t>
            </a:r>
          </a:p>
          <a:p>
            <a:pPr>
              <a:buFontTx/>
              <a:buChar char="-"/>
            </a:pPr>
            <a:r>
              <a:rPr lang="en-US" altLang="ko-KR" sz="2400" dirty="0">
                <a:latin typeface="Calibri" pitchFamily="34" charset="0"/>
              </a:rPr>
              <a:t> Mark target book numbers and put stickers</a:t>
            </a:r>
            <a:endParaRPr lang="ko-KR" altLang="en-US" sz="2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9721032"/>
            <a:ext cx="3256369" cy="404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138141"/>
            <a:ext cx="5517094" cy="371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9219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Motivation events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1871192" y="620688"/>
            <a:ext cx="7272808" cy="266429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ko-KR" sz="2400" b="1" dirty="0">
                <a:latin typeface="Calibri" pitchFamily="34" charset="0"/>
              </a:rPr>
              <a:t> IR(Independent Reading)</a:t>
            </a:r>
            <a:r>
              <a:rPr lang="ko-KR" altLang="en-US" sz="2400" b="1" dirty="0">
                <a:latin typeface="Calibri" pitchFamily="34" charset="0"/>
              </a:rPr>
              <a:t> </a:t>
            </a:r>
            <a:r>
              <a:rPr lang="en-US" altLang="ko-KR" sz="2400" b="1" dirty="0">
                <a:latin typeface="Calibri" pitchFamily="34" charset="0"/>
              </a:rPr>
              <a:t>award</a:t>
            </a:r>
          </a:p>
          <a:p>
            <a:r>
              <a:rPr lang="en-US" altLang="ko-KR" sz="2400" dirty="0">
                <a:latin typeface="Calibri" pitchFamily="34" charset="0"/>
              </a:rPr>
              <a:t> - Once in two months</a:t>
            </a:r>
          </a:p>
          <a:p>
            <a:pPr>
              <a:buFontTx/>
              <a:buChar char="-"/>
            </a:pPr>
            <a:r>
              <a:rPr lang="en-US" altLang="ko-KR" sz="2400" dirty="0">
                <a:latin typeface="Calibri" pitchFamily="34" charset="0"/>
              </a:rPr>
              <a:t> Teacher presents certificates and souvenirs to students who achieve their own goals.</a:t>
            </a:r>
          </a:p>
          <a:p>
            <a:pPr>
              <a:buFontTx/>
              <a:buChar char="-"/>
            </a:pPr>
            <a:r>
              <a:rPr lang="en-US" altLang="ko-KR" sz="2400" dirty="0">
                <a:latin typeface="Calibri" pitchFamily="34" charset="0"/>
              </a:rPr>
              <a:t> Best reader award, Excellent reader award</a:t>
            </a:r>
            <a:endParaRPr lang="ko-KR" altLang="en-US" sz="2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721032"/>
            <a:ext cx="3256369" cy="404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990382"/>
            <a:ext cx="5760640" cy="386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4332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763688" y="1196752"/>
            <a:ext cx="6973554" cy="5400600"/>
          </a:xfrm>
        </p:spPr>
        <p:txBody>
          <a:bodyPr/>
          <a:lstStyle/>
          <a:p>
            <a:endParaRPr lang="en-US" altLang="ko-KR" sz="2400" dirty="0">
              <a:latin typeface="Calibri" pitchFamily="34" charset="0"/>
              <a:cs typeface="Calibri" panose="020F0502020204030204" pitchFamily="34" charset="0"/>
            </a:endParaRPr>
          </a:p>
          <a:p>
            <a:r>
              <a:rPr lang="en-US" altLang="ko-KR" sz="2400" dirty="0">
                <a:latin typeface="Calibri" pitchFamily="34" charset="0"/>
                <a:cs typeface="Calibri" panose="020F0502020204030204" pitchFamily="34" charset="0"/>
              </a:rPr>
              <a:t> ‘The best way to improve one’s knowledge of a foreign language is to go and live among its speakers. The next best way is to read extensively in it.’ </a:t>
            </a:r>
          </a:p>
          <a:p>
            <a:endParaRPr lang="en-US" altLang="ko-KR" sz="2400" dirty="0">
              <a:latin typeface="Calibri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n-US" altLang="ko-KR" sz="2400" dirty="0">
                <a:latin typeface="Calibri" pitchFamily="34" charset="0"/>
                <a:cs typeface="Calibri" panose="020F0502020204030204" pitchFamily="34" charset="0"/>
              </a:rPr>
              <a:t> Nuttall. (1982).</a:t>
            </a:r>
            <a:endParaRPr lang="en-US" altLang="ko-KR" sz="2400" b="1" dirty="0">
              <a:latin typeface="Calibri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850" y="4362450"/>
            <a:ext cx="46291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660232" y="4221088"/>
            <a:ext cx="2483768" cy="2636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75656" y="0"/>
            <a:ext cx="7524328" cy="1069514"/>
          </a:xfrm>
        </p:spPr>
        <p:txBody>
          <a:bodyPr/>
          <a:lstStyle/>
          <a:p>
            <a:r>
              <a:rPr lang="en-US" altLang="ko-KR" dirty="0">
                <a:latin typeface="Calibri" pitchFamily="34" charset="0"/>
              </a:rPr>
              <a:t>Beginners friendly ER environment 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>
          <a:xfrm>
            <a:off x="1835696" y="1124744"/>
            <a:ext cx="6563072" cy="4147865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/>
              <a:t> </a:t>
            </a:r>
            <a:r>
              <a:rPr lang="en-US" altLang="ko-KR" sz="2400" dirty="0">
                <a:latin typeface="Calibri" pitchFamily="34" charset="0"/>
              </a:rPr>
              <a:t>Separate book shelf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>
                <a:latin typeface="Calibri" pitchFamily="34" charset="0"/>
              </a:rPr>
              <a:t> Authentic books &amp; leveled readers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>
                <a:latin typeface="Calibri" pitchFamily="34" charset="0"/>
              </a:rPr>
              <a:t> Marked levels by color (Red, Orange, Yellow)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>
                <a:latin typeface="Calibri" pitchFamily="34" charset="0"/>
              </a:rPr>
              <a:t> Audio CD &amp; CD player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>
                <a:latin typeface="Calibri" pitchFamily="34" charset="0"/>
              </a:rPr>
              <a:t> Independent reading guide poster</a:t>
            </a:r>
            <a:endParaRPr lang="ko-KR" altLang="en-US" sz="2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9721032"/>
            <a:ext cx="3256369" cy="404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25292"/>
          <a:stretch/>
        </p:blipFill>
        <p:spPr bwMode="auto">
          <a:xfrm>
            <a:off x="6814912" y="4341874"/>
            <a:ext cx="2185072" cy="239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314825"/>
            <a:ext cx="36290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8446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libri" pitchFamily="34" charset="0"/>
                <a:cs typeface="Calibri" panose="020F0502020204030204" pitchFamily="34" charset="0"/>
              </a:rPr>
              <a:t>Implementation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>
          <a:xfrm>
            <a:off x="1619672" y="1412776"/>
            <a:ext cx="7272808" cy="4147865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>
                <a:latin typeface="Calibri" pitchFamily="34" charset="0"/>
                <a:cs typeface="Calibri" panose="020F0502020204030204" pitchFamily="34" charset="0"/>
              </a:rPr>
              <a:t>10 participants (Elementary 1</a:t>
            </a:r>
            <a:r>
              <a:rPr lang="en-US" altLang="ko-KR" sz="2400" baseline="30000" dirty="0">
                <a:latin typeface="Calibri" pitchFamily="34" charset="0"/>
                <a:cs typeface="Calibri" panose="020F0502020204030204" pitchFamily="34" charset="0"/>
              </a:rPr>
              <a:t>st</a:t>
            </a:r>
            <a:r>
              <a:rPr lang="en-US" altLang="ko-KR" sz="2400" dirty="0">
                <a:latin typeface="Calibri" pitchFamily="34" charset="0"/>
                <a:cs typeface="Calibri" panose="020F0502020204030204" pitchFamily="34" charset="0"/>
              </a:rPr>
              <a:t> – 3</a:t>
            </a:r>
            <a:r>
              <a:rPr lang="en-US" altLang="ko-KR" sz="2400" baseline="30000" dirty="0">
                <a:latin typeface="Calibri" pitchFamily="34" charset="0"/>
                <a:cs typeface="Calibri" panose="020F0502020204030204" pitchFamily="34" charset="0"/>
              </a:rPr>
              <a:t>rd</a:t>
            </a:r>
            <a:r>
              <a:rPr lang="en-US" altLang="ko-KR" sz="2400" dirty="0">
                <a:latin typeface="Calibri" pitchFamily="34" charset="0"/>
                <a:cs typeface="Calibri" panose="020F0502020204030204" pitchFamily="34" charset="0"/>
              </a:rPr>
              <a:t> grade)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>
                <a:latin typeface="Calibri" pitchFamily="34" charset="0"/>
                <a:cs typeface="Calibri" panose="020F0502020204030204" pitchFamily="34" charset="0"/>
              </a:rPr>
              <a:t>English Library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>
                <a:latin typeface="Calibri" pitchFamily="34" charset="0"/>
                <a:cs typeface="Calibri" panose="020F0502020204030204" pitchFamily="34" charset="0"/>
              </a:rPr>
              <a:t>July - August, 2017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>
                <a:latin typeface="Calibri" pitchFamily="34" charset="0"/>
                <a:cs typeface="Calibri" panose="020F0502020204030204" pitchFamily="34" charset="0"/>
              </a:rPr>
              <a:t>Lesson 12 times (2 times a week, 50 minutes)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>
                <a:latin typeface="Calibri" pitchFamily="34" charset="0"/>
                <a:cs typeface="Calibri" panose="020F0502020204030204" pitchFamily="34" charset="0"/>
              </a:rPr>
              <a:t>Survey (Pre and post)</a:t>
            </a:r>
          </a:p>
          <a:p>
            <a:pPr marL="285750" indent="-285750" algn="r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>
                <a:latin typeface="Calibri" pitchFamily="34" charset="0"/>
                <a:cs typeface="Calibri" panose="020F0502020204030204" pitchFamily="34" charset="0"/>
              </a:rPr>
              <a:t>Diagnostic test - ERIK(English Reading Index in Korea) </a:t>
            </a:r>
            <a:r>
              <a:rPr lang="ko-KR" altLang="en-US" sz="2400" dirty="0">
                <a:latin typeface="Calibri" pitchFamily="34" charset="0"/>
                <a:cs typeface="Calibri" panose="020F0502020204030204" pitchFamily="34" charset="0"/>
              </a:rPr>
              <a:t>이병민 외 </a:t>
            </a:r>
            <a:r>
              <a:rPr lang="en-US" altLang="ko-KR" sz="2400" dirty="0">
                <a:latin typeface="Calibri" pitchFamily="34" charset="0"/>
                <a:cs typeface="Calibri" panose="020F0502020204030204" pitchFamily="34" charset="0"/>
              </a:rPr>
              <a:t>, (2010)</a:t>
            </a:r>
            <a:endParaRPr lang="ko-KR" altLang="en-US" sz="2400" dirty="0">
              <a:latin typeface="Calibri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003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Participants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602128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libri" pitchFamily="34" charset="0"/>
                <a:cs typeface="Calibri" panose="020F0502020204030204" pitchFamily="34" charset="0"/>
              </a:rPr>
              <a:t>ERIK(English Reading Index in Korea) , </a:t>
            </a:r>
            <a:r>
              <a:rPr lang="ko-KR" altLang="en-US" dirty="0">
                <a:latin typeface="Calibri" pitchFamily="34" charset="0"/>
                <a:cs typeface="Calibri" panose="020F0502020204030204" pitchFamily="34" charset="0"/>
              </a:rPr>
              <a:t>이병민 외</a:t>
            </a:r>
            <a:r>
              <a:rPr lang="en-US" altLang="ko-KR" dirty="0">
                <a:latin typeface="Calibri" pitchFamily="34" charset="0"/>
                <a:cs typeface="Calibri" panose="020F0502020204030204" pitchFamily="34" charset="0"/>
              </a:rPr>
              <a:t>. (2010)</a:t>
            </a:r>
            <a:endParaRPr lang="ko-KR" altLang="en-US" dirty="0"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0272" y="3949595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Calibri" pitchFamily="34" charset="0"/>
              </a:rPr>
              <a:t>(alphabet knowledge)</a:t>
            </a:r>
            <a:endParaRPr lang="ko-KR" altLang="en-US" sz="16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54888" y="4470319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Calibri" pitchFamily="34" charset="0"/>
              </a:rPr>
              <a:t>(basic phonics)</a:t>
            </a:r>
            <a:endParaRPr lang="ko-KR" altLang="en-US" sz="16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54888" y="508630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Calibri" pitchFamily="34" charset="0"/>
              </a:rPr>
              <a:t>(can read text )</a:t>
            </a:r>
            <a:endParaRPr lang="ko-KR" altLang="en-US" sz="1600" dirty="0">
              <a:latin typeface="Calibri" pitchFamily="34" charset="0"/>
            </a:endParaRPr>
          </a:p>
        </p:txBody>
      </p:sp>
      <p:graphicFrame>
        <p:nvGraphicFramePr>
          <p:cNvPr id="3" name="차트 2"/>
          <p:cNvGraphicFramePr/>
          <p:nvPr>
            <p:extLst>
              <p:ext uri="{D42A27DB-BD31-4B8C-83A1-F6EECF244321}">
                <p14:modId xmlns:p14="http://schemas.microsoft.com/office/powerpoint/2010/main" val="2147804344"/>
              </p:ext>
            </p:extLst>
          </p:nvPr>
        </p:nvGraphicFramePr>
        <p:xfrm>
          <a:off x="1956048" y="1832092"/>
          <a:ext cx="6096000" cy="392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62964" y="3337247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1 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535996" y="465498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6 </a:t>
            </a:r>
            <a:endParaRPr lang="ko-KR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381109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2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50003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Graded reading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altLang="ko-KR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285746"/>
              </p:ext>
            </p:extLst>
          </p:nvPr>
        </p:nvGraphicFramePr>
        <p:xfrm>
          <a:off x="2134072" y="1340768"/>
          <a:ext cx="6563072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729">
                  <a:extLst>
                    <a:ext uri="{9D8B030D-6E8A-4147-A177-3AD203B41FA5}">
                      <a16:colId xmlns:a16="http://schemas.microsoft.com/office/drawing/2014/main" val="74935517"/>
                    </a:ext>
                  </a:extLst>
                </a:gridCol>
                <a:gridCol w="5762343">
                  <a:extLst>
                    <a:ext uri="{9D8B030D-6E8A-4147-A177-3AD203B41FA5}">
                      <a16:colId xmlns:a16="http://schemas.microsoft.com/office/drawing/2014/main" val="1113574036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Level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Characteristic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940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/>
                        <a:t>Step 1</a:t>
                      </a: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dirty="0"/>
                        <a:t>Depending on the context, individual words and phrases can be recognized.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dirty="0"/>
                        <a:t>Words or phrases can be read and understood when they are provided with pictures, sound information, and lash animations in a sentence.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dirty="0"/>
                        <a:t>It depends on the recount structure of the event.</a:t>
                      </a: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287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/>
                        <a:t>Step 2</a:t>
                      </a: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dirty="0"/>
                        <a:t>Can read or understand the book, when a picture book consisting of one or two sentences provides pictures, voice, sound information, and visual information,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dirty="0"/>
                        <a:t>In a contextualized environment, words and phrases can be understood and read again.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dirty="0"/>
                        <a:t>The sequence of events is dominant, and lessons are often introduced.</a:t>
                      </a: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22351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86944" y="6312079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alibri" pitchFamily="34" charset="0"/>
                <a:cs typeface="Calibri" panose="020F0502020204030204" pitchFamily="34" charset="0"/>
              </a:rPr>
              <a:t>ERIK(English Reading Index in Korea) , </a:t>
            </a:r>
            <a:r>
              <a:rPr lang="ko-KR" altLang="en-US" dirty="0">
                <a:latin typeface="Calibri" pitchFamily="34" charset="0"/>
                <a:cs typeface="Calibri" panose="020F0502020204030204" pitchFamily="34" charset="0"/>
              </a:rPr>
              <a:t>이병민 외</a:t>
            </a:r>
            <a:r>
              <a:rPr lang="en-US" altLang="ko-KR" dirty="0">
                <a:latin typeface="Calibri" pitchFamily="34" charset="0"/>
                <a:cs typeface="Calibri" panose="020F0502020204030204" pitchFamily="34" charset="0"/>
              </a:rPr>
              <a:t>. (2010)</a:t>
            </a:r>
            <a:endParaRPr lang="ko-KR" altLang="en-US" dirty="0"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835696" y="1700808"/>
            <a:ext cx="7308304" cy="187220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5391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Lessons 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1619672" y="1052736"/>
            <a:ext cx="6563072" cy="460648"/>
          </a:xfrm>
        </p:spPr>
        <p:txBody>
          <a:bodyPr/>
          <a:lstStyle/>
          <a:p>
            <a:r>
              <a:rPr lang="en-US" altLang="ko-KR" dirty="0"/>
              <a:t>12 times (2 times a week, Tuesday &amp; Thursday)</a:t>
            </a:r>
            <a:endParaRPr lang="ko-KR" altLang="en-US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555017"/>
              </p:ext>
            </p:extLst>
          </p:nvPr>
        </p:nvGraphicFramePr>
        <p:xfrm>
          <a:off x="1763688" y="1710830"/>
          <a:ext cx="7236295" cy="1944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0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0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932">
                <a:tc grid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alibri" pitchFamily="34" charset="0"/>
                        </a:rPr>
                        <a:t>July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9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alibri" pitchFamily="34" charset="0"/>
                        </a:rPr>
                        <a:t>4</a:t>
                      </a:r>
                      <a:r>
                        <a:rPr lang="en-US" altLang="ko-KR" sz="1400" baseline="30000" dirty="0">
                          <a:latin typeface="Calibri" pitchFamily="34" charset="0"/>
                        </a:rPr>
                        <a:t>th</a:t>
                      </a:r>
                      <a:endParaRPr lang="en-US" altLang="ko-KR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alibri" pitchFamily="34" charset="0"/>
                        </a:rPr>
                        <a:t>6</a:t>
                      </a:r>
                      <a:r>
                        <a:rPr lang="en-US" altLang="ko-KR" sz="1400" baseline="30000" dirty="0">
                          <a:latin typeface="Calibri" pitchFamily="34" charset="0"/>
                        </a:rPr>
                        <a:t>th</a:t>
                      </a:r>
                      <a:r>
                        <a:rPr lang="en-US" altLang="ko-KR" sz="1400" dirty="0">
                          <a:latin typeface="Calibri" pitchFamily="34" charset="0"/>
                        </a:rPr>
                        <a:t> 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alibri" pitchFamily="34" charset="0"/>
                        </a:rPr>
                        <a:t>11</a:t>
                      </a:r>
                      <a:r>
                        <a:rPr lang="en-US" altLang="ko-KR" sz="1400" baseline="30000" dirty="0">
                          <a:latin typeface="Calibri" pitchFamily="34" charset="0"/>
                        </a:rPr>
                        <a:t>th</a:t>
                      </a:r>
                      <a:r>
                        <a:rPr lang="en-US" altLang="ko-KR" sz="1400" dirty="0">
                          <a:latin typeface="Calibri" pitchFamily="34" charset="0"/>
                        </a:rPr>
                        <a:t> 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alibri" pitchFamily="34" charset="0"/>
                        </a:rPr>
                        <a:t>13</a:t>
                      </a:r>
                      <a:r>
                        <a:rPr lang="en-US" altLang="ko-KR" sz="1400" baseline="30000" dirty="0">
                          <a:latin typeface="Calibri" pitchFamily="34" charset="0"/>
                        </a:rPr>
                        <a:t>th</a:t>
                      </a:r>
                      <a:r>
                        <a:rPr lang="en-US" altLang="ko-KR" sz="1400" dirty="0">
                          <a:latin typeface="Calibri" pitchFamily="34" charset="0"/>
                        </a:rPr>
                        <a:t> 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alibri" pitchFamily="34" charset="0"/>
                        </a:rPr>
                        <a:t>18</a:t>
                      </a:r>
                      <a:r>
                        <a:rPr lang="en-US" altLang="ko-KR" sz="1400" baseline="30000" dirty="0">
                          <a:latin typeface="Calibri" pitchFamily="34" charset="0"/>
                        </a:rPr>
                        <a:t>th</a:t>
                      </a:r>
                      <a:r>
                        <a:rPr lang="en-US" altLang="ko-KR" sz="1400" dirty="0">
                          <a:latin typeface="Calibri" pitchFamily="34" charset="0"/>
                        </a:rPr>
                        <a:t> 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alibri" pitchFamily="34" charset="0"/>
                        </a:rPr>
                        <a:t>20</a:t>
                      </a:r>
                      <a:r>
                        <a:rPr lang="en-US" altLang="ko-KR" sz="1400" baseline="30000" dirty="0">
                          <a:latin typeface="Calibri" pitchFamily="34" charset="0"/>
                        </a:rPr>
                        <a:t>th</a:t>
                      </a:r>
                      <a:r>
                        <a:rPr lang="en-US" altLang="ko-KR" sz="1400" dirty="0">
                          <a:latin typeface="Calibri" pitchFamily="34" charset="0"/>
                        </a:rPr>
                        <a:t> 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6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alibri" pitchFamily="34" charset="0"/>
                        </a:rPr>
                        <a:t>The</a:t>
                      </a:r>
                      <a:r>
                        <a:rPr lang="en-US" altLang="ko-KR" baseline="0" dirty="0">
                          <a:latin typeface="Calibri" pitchFamily="34" charset="0"/>
                        </a:rPr>
                        <a:t> very hungry caterpillar</a:t>
                      </a:r>
                      <a:endParaRPr lang="ko-KR" alt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alibri" pitchFamily="34" charset="0"/>
                        </a:rPr>
                        <a:t>There was an old lady who swallow the fly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alibri" pitchFamily="34" charset="0"/>
                        </a:rPr>
                        <a:t>Joseph had a little overcoat</a:t>
                      </a:r>
                      <a:endParaRPr lang="ko-KR" alt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alibri" pitchFamily="34" charset="0"/>
                        </a:rPr>
                        <a:t>Don’t do that!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Survey</a:t>
                      </a:r>
                      <a:endParaRPr lang="ko-KR" alt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alibri" pitchFamily="34" charset="0"/>
                        </a:rPr>
                        <a:t>Today is Monday</a:t>
                      </a:r>
                      <a:endParaRPr lang="ko-KR" altLang="en-US" dirty="0">
                        <a:latin typeface="Calibri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Book</a:t>
                      </a:r>
                      <a:r>
                        <a:rPr lang="en-US" altLang="ko-KR" b="1" baseline="0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café day </a:t>
                      </a:r>
                      <a:r>
                        <a:rPr lang="en-US" altLang="ko-KR" sz="1400" b="1" baseline="0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(personal goal setting)</a:t>
                      </a:r>
                      <a:endParaRPr lang="ko-KR" altLang="en-US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77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Outdoor storytelling lessons for public relations</a:t>
                      </a:r>
                      <a:endParaRPr lang="ko-KR" alt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buFont typeface="Arial" pitchFamily="34" charset="0"/>
                        <a:buNone/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Diagnose </a:t>
                      </a:r>
                      <a:r>
                        <a:rPr lang="en-US" altLang="ko-KR" sz="1200" b="1" baseline="0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test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418773"/>
              </p:ext>
            </p:extLst>
          </p:nvPr>
        </p:nvGraphicFramePr>
        <p:xfrm>
          <a:off x="1763688" y="4005064"/>
          <a:ext cx="7344816" cy="2599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5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5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57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20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alibri" pitchFamily="34" charset="0"/>
                        </a:rPr>
                        <a:t>July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alibri" pitchFamily="34" charset="0"/>
                        </a:rPr>
                        <a:t>August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0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alibri" pitchFamily="34" charset="0"/>
                        </a:rPr>
                        <a:t>25</a:t>
                      </a:r>
                      <a:r>
                        <a:rPr lang="en-US" altLang="ko-KR" sz="1400" baseline="30000" dirty="0">
                          <a:latin typeface="Calibri" pitchFamily="34" charset="0"/>
                        </a:rPr>
                        <a:t>th</a:t>
                      </a:r>
                      <a:r>
                        <a:rPr lang="en-US" altLang="ko-KR" sz="1400" dirty="0">
                          <a:latin typeface="Calibri" pitchFamily="34" charset="0"/>
                        </a:rPr>
                        <a:t> 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alibri" pitchFamily="34" charset="0"/>
                        </a:rPr>
                        <a:t>8</a:t>
                      </a:r>
                      <a:r>
                        <a:rPr lang="en-US" altLang="ko-KR" sz="1400" baseline="30000" dirty="0">
                          <a:latin typeface="Calibri" pitchFamily="34" charset="0"/>
                        </a:rPr>
                        <a:t>th</a:t>
                      </a:r>
                      <a:r>
                        <a:rPr lang="en-US" altLang="ko-KR" sz="1400" dirty="0">
                          <a:latin typeface="Calibri" pitchFamily="34" charset="0"/>
                        </a:rPr>
                        <a:t> 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alibri" pitchFamily="34" charset="0"/>
                        </a:rPr>
                        <a:t>10</a:t>
                      </a:r>
                      <a:r>
                        <a:rPr lang="en-US" altLang="ko-KR" sz="1400" baseline="30000" dirty="0">
                          <a:latin typeface="Calibri" pitchFamily="34" charset="0"/>
                        </a:rPr>
                        <a:t>th</a:t>
                      </a:r>
                      <a:r>
                        <a:rPr lang="en-US" altLang="ko-KR" sz="1400" dirty="0">
                          <a:latin typeface="Calibri" pitchFamily="34" charset="0"/>
                        </a:rPr>
                        <a:t> 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alibri" pitchFamily="34" charset="0"/>
                        </a:rPr>
                        <a:t>17</a:t>
                      </a:r>
                      <a:r>
                        <a:rPr lang="en-US" altLang="ko-KR" sz="1400" baseline="30000" dirty="0">
                          <a:latin typeface="Calibri" pitchFamily="34" charset="0"/>
                        </a:rPr>
                        <a:t>th</a:t>
                      </a:r>
                      <a:r>
                        <a:rPr lang="en-US" altLang="ko-KR" sz="1400" baseline="0" dirty="0">
                          <a:latin typeface="Calibri" pitchFamily="34" charset="0"/>
                        </a:rPr>
                        <a:t> 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alibri" pitchFamily="34" charset="0"/>
                        </a:rPr>
                        <a:t>22</a:t>
                      </a:r>
                      <a:r>
                        <a:rPr lang="en-US" altLang="ko-KR" sz="1400" baseline="30000" dirty="0">
                          <a:latin typeface="Calibri" pitchFamily="34" charset="0"/>
                        </a:rPr>
                        <a:t>nd</a:t>
                      </a:r>
                      <a:r>
                        <a:rPr lang="en-US" altLang="ko-KR" sz="1400" baseline="0" dirty="0">
                          <a:latin typeface="Calibri" pitchFamily="34" charset="0"/>
                        </a:rPr>
                        <a:t> 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alibri" pitchFamily="34" charset="0"/>
                        </a:rPr>
                        <a:t>24</a:t>
                      </a:r>
                      <a:r>
                        <a:rPr lang="en-US" altLang="ko-KR" sz="1400" baseline="30000" dirty="0">
                          <a:latin typeface="Calibri" pitchFamily="34" charset="0"/>
                        </a:rPr>
                        <a:t>th</a:t>
                      </a:r>
                      <a:r>
                        <a:rPr lang="en-US" altLang="ko-KR" sz="1400" dirty="0">
                          <a:latin typeface="Calibri" pitchFamily="34" charset="0"/>
                        </a:rPr>
                        <a:t> </a:t>
                      </a:r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002">
                <a:tc rowSpan="4">
                  <a:txBody>
                    <a:bodyPr/>
                    <a:lstStyle/>
                    <a:p>
                      <a:pPr latinLnBrk="1"/>
                      <a:endParaRPr lang="en-US" altLang="ko-K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latinLnBrk="1"/>
                      <a:r>
                        <a:rPr lang="en-US" altLang="ko-KR" b="1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IR parents guide</a:t>
                      </a:r>
                      <a:r>
                        <a:rPr lang="ko-KR" altLang="en-US" b="1" baseline="0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altLang="ko-KR" b="1" baseline="0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day</a:t>
                      </a:r>
                      <a:endParaRPr lang="en-US" altLang="ko-KR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alibri" pitchFamily="34" charset="0"/>
                        </a:rPr>
                        <a:t>Color me happy</a:t>
                      </a:r>
                    </a:p>
                    <a:p>
                      <a:pPr latinLnBrk="1"/>
                      <a:endParaRPr lang="ko-KR" alt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alibri" pitchFamily="34" charset="0"/>
                        </a:rPr>
                        <a:t>How do you feel?</a:t>
                      </a:r>
                      <a:endParaRPr lang="ko-KR" alt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alibri" pitchFamily="34" charset="0"/>
                        </a:rPr>
                        <a:t>What do I look like?</a:t>
                      </a:r>
                      <a:endParaRPr lang="ko-KR" alt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alibri" pitchFamily="34" charset="0"/>
                        </a:rPr>
                        <a:t>Lots</a:t>
                      </a:r>
                      <a:r>
                        <a:rPr lang="en-US" altLang="ko-KR" baseline="0" dirty="0">
                          <a:latin typeface="Calibri" pitchFamily="34" charset="0"/>
                        </a:rPr>
                        <a:t> of feelings</a:t>
                      </a:r>
                      <a:endParaRPr lang="ko-KR" altLang="en-US" dirty="0">
                        <a:latin typeface="Calibri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Calibri" pitchFamily="34" charset="0"/>
                        </a:rPr>
                        <a:t>Sophie gets angry, really, really</a:t>
                      </a:r>
                      <a:r>
                        <a:rPr lang="en-US" altLang="ko-KR" sz="1400" baseline="0" dirty="0">
                          <a:latin typeface="Calibri" pitchFamily="34" charset="0"/>
                        </a:rPr>
                        <a:t> angry…</a:t>
                      </a:r>
                    </a:p>
                    <a:p>
                      <a:pPr latinLnBrk="1"/>
                      <a:endParaRPr lang="en-US" altLang="ko-KR" sz="1400" baseline="0" dirty="0">
                        <a:latin typeface="Calibri" pitchFamily="34" charset="0"/>
                      </a:endParaRPr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b="1" baseline="0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Survey</a:t>
                      </a:r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400" b="1" baseline="0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IR award</a:t>
                      </a:r>
                      <a:endParaRPr lang="ko-KR" altLang="en-US" sz="14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Calibri" pitchFamily="34" charset="0"/>
                        </a:rPr>
                        <a:t>Aa, Bb, Cc</a:t>
                      </a:r>
                      <a:endParaRPr lang="ko-KR" alt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err="1">
                          <a:latin typeface="Calibri" pitchFamily="34" charset="0"/>
                        </a:rPr>
                        <a:t>Dd</a:t>
                      </a:r>
                      <a:r>
                        <a:rPr lang="en-US" altLang="ko-KR" sz="1600" dirty="0">
                          <a:latin typeface="Calibri" pitchFamily="34" charset="0"/>
                        </a:rPr>
                        <a:t>,</a:t>
                      </a:r>
                      <a:r>
                        <a:rPr lang="en-US" altLang="ko-KR" sz="1600" baseline="0" dirty="0">
                          <a:latin typeface="Calibri" pitchFamily="34" charset="0"/>
                        </a:rPr>
                        <a:t> </a:t>
                      </a:r>
                      <a:r>
                        <a:rPr lang="en-US" altLang="ko-KR" sz="1600" baseline="0" dirty="0" err="1">
                          <a:latin typeface="Calibri" pitchFamily="34" charset="0"/>
                        </a:rPr>
                        <a:t>Ee</a:t>
                      </a:r>
                      <a:r>
                        <a:rPr lang="en-US" altLang="ko-KR" sz="1600" baseline="0" dirty="0">
                          <a:latin typeface="Calibri" pitchFamily="34" charset="0"/>
                        </a:rPr>
                        <a:t>, </a:t>
                      </a:r>
                      <a:r>
                        <a:rPr lang="en-US" altLang="ko-KR" sz="1600" baseline="0" dirty="0" err="1">
                          <a:latin typeface="Calibri" pitchFamily="34" charset="0"/>
                        </a:rPr>
                        <a:t>Ff</a:t>
                      </a:r>
                      <a:endParaRPr lang="ko-KR" alt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Calibri" pitchFamily="34" charset="0"/>
                        </a:rPr>
                        <a:t>Gg, </a:t>
                      </a:r>
                      <a:r>
                        <a:rPr lang="en-US" altLang="ko-KR" sz="1600" dirty="0" err="1">
                          <a:latin typeface="Calibri" pitchFamily="34" charset="0"/>
                        </a:rPr>
                        <a:t>Hh</a:t>
                      </a:r>
                      <a:r>
                        <a:rPr lang="en-US" altLang="ko-KR" sz="1600" dirty="0">
                          <a:latin typeface="Calibri" pitchFamily="34" charset="0"/>
                        </a:rPr>
                        <a:t>, Ii</a:t>
                      </a:r>
                      <a:endParaRPr lang="ko-KR" alt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err="1">
                          <a:latin typeface="Calibri" pitchFamily="34" charset="0"/>
                        </a:rPr>
                        <a:t>Jj</a:t>
                      </a:r>
                      <a:r>
                        <a:rPr lang="en-US" altLang="ko-KR" sz="1600" dirty="0">
                          <a:latin typeface="Calibri" pitchFamily="34" charset="0"/>
                        </a:rPr>
                        <a:t>, </a:t>
                      </a:r>
                      <a:r>
                        <a:rPr lang="en-US" altLang="ko-KR" sz="1600" dirty="0" err="1">
                          <a:latin typeface="Calibri" pitchFamily="34" charset="0"/>
                        </a:rPr>
                        <a:t>Kk</a:t>
                      </a:r>
                      <a:r>
                        <a:rPr lang="en-US" altLang="ko-KR" sz="1600" dirty="0">
                          <a:latin typeface="Calibri" pitchFamily="34" charset="0"/>
                        </a:rPr>
                        <a:t>, </a:t>
                      </a:r>
                      <a:r>
                        <a:rPr lang="en-US" altLang="ko-KR" sz="1600" dirty="0" err="1">
                          <a:latin typeface="Calibri" pitchFamily="34" charset="0"/>
                        </a:rPr>
                        <a:t>Ll</a:t>
                      </a:r>
                      <a:endParaRPr lang="ko-KR" alt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298184"/>
                  </a:ext>
                </a:extLst>
              </a:tr>
              <a:tr h="3384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Calibri" pitchFamily="34" charset="0"/>
                        </a:rPr>
                        <a:t>-</a:t>
                      </a:r>
                      <a:endParaRPr lang="ko-KR" alt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Calibri" pitchFamily="34" charset="0"/>
                        </a:rPr>
                        <a:t>am, </a:t>
                      </a:r>
                      <a:r>
                        <a:rPr lang="en-US" altLang="ko-KR" sz="1600" dirty="0" err="1">
                          <a:latin typeface="Calibri" pitchFamily="34" charset="0"/>
                        </a:rPr>
                        <a:t>ap</a:t>
                      </a:r>
                      <a:endParaRPr lang="ko-KR" alt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err="1">
                          <a:latin typeface="Calibri" pitchFamily="34" charset="0"/>
                        </a:rPr>
                        <a:t>an,at</a:t>
                      </a:r>
                      <a:endParaRPr lang="ko-KR" alt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err="1">
                          <a:latin typeface="Calibri" pitchFamily="34" charset="0"/>
                        </a:rPr>
                        <a:t>ed,eg</a:t>
                      </a:r>
                      <a:endParaRPr lang="ko-KR" alt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852">
                <a:tc vMerge="1">
                  <a:txBody>
                    <a:bodyPr/>
                    <a:lstStyle/>
                    <a:p>
                      <a:pPr latinLnBrk="1"/>
                      <a:endParaRPr lang="en-US" altLang="ko-K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alibri" pitchFamily="34" charset="0"/>
                        </a:rPr>
                        <a:t>Theme</a:t>
                      </a:r>
                      <a:r>
                        <a:rPr lang="en-US" altLang="ko-KR" baseline="0" dirty="0">
                          <a:latin typeface="Calibri" pitchFamily="34" charset="0"/>
                        </a:rPr>
                        <a:t> based &amp; literacy lesson (feeling _vocabulary, sentences)</a:t>
                      </a:r>
                      <a:endParaRPr lang="ko-KR" altLang="en-US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003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Sample lesson(50 min)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en-US" altLang="ko-KR" dirty="0"/>
              <a:t>1</a:t>
            </a:r>
            <a:r>
              <a:rPr lang="en-US" altLang="ko-KR" baseline="30000" dirty="0"/>
              <a:t>st</a:t>
            </a:r>
            <a:r>
              <a:rPr lang="en-US" altLang="ko-KR" dirty="0"/>
              <a:t> class, 10</a:t>
            </a:r>
            <a:r>
              <a:rPr lang="en-US" altLang="ko-KR" baseline="30000" dirty="0"/>
              <a:t>th</a:t>
            </a:r>
            <a:r>
              <a:rPr lang="en-US" altLang="ko-KR" dirty="0"/>
              <a:t>, August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6943725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763688" y="1340768"/>
            <a:ext cx="6984776" cy="5517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Lesson</a:t>
            </a:r>
            <a:endParaRPr lang="ko-KR" altLang="en-US" dirty="0"/>
          </a:p>
        </p:txBody>
      </p:sp>
      <p:pic>
        <p:nvPicPr>
          <p:cNvPr id="6" name="내용 개체 틀 5" descr="KakaoTalk_20170917_1615186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4221088"/>
            <a:ext cx="3168352" cy="2376264"/>
          </a:xfrm>
        </p:spPr>
      </p:pic>
      <p:pic>
        <p:nvPicPr>
          <p:cNvPr id="7" name="내용 개체 틀 6" descr="IMG_6684.JPG"/>
          <p:cNvPicPr>
            <a:picLocks noGrp="1" noChangeAspect="1"/>
          </p:cNvPicPr>
          <p:nvPr>
            <p:ph idx="10"/>
          </p:nvPr>
        </p:nvPicPr>
        <p:blipFill>
          <a:blip r:embed="rId3" cstate="print"/>
          <a:srcRect t="28205" r="3846"/>
          <a:stretch>
            <a:fillRect/>
          </a:stretch>
        </p:blipFill>
        <p:spPr>
          <a:xfrm>
            <a:off x="1979712" y="1628800"/>
            <a:ext cx="3096344" cy="2376264"/>
          </a:xfrm>
        </p:spPr>
      </p:pic>
      <p:pic>
        <p:nvPicPr>
          <p:cNvPr id="5" name="내용 개체 틀 4" descr="KakaoTalk_20170917_1603250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4149080"/>
            <a:ext cx="3048337" cy="2448272"/>
          </a:xfrm>
          <a:prstGeom prst="rect">
            <a:avLst/>
          </a:prstGeom>
        </p:spPr>
      </p:pic>
      <p:pic>
        <p:nvPicPr>
          <p:cNvPr id="11" name="그림 10" descr="IMG_69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700808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12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91680" y="1052736"/>
            <a:ext cx="7452320" cy="2260848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CA" altLang="ko-KR" sz="2400" dirty="0">
                <a:latin typeface="Calibri" pitchFamily="34" charset="0"/>
              </a:rPr>
              <a:t>Did the local center based extensive reading program work on public library setting? </a:t>
            </a:r>
          </a:p>
          <a:p>
            <a:pPr marL="342900" indent="-342900"/>
            <a:r>
              <a:rPr lang="en-CA" altLang="ko-KR" sz="2400" dirty="0">
                <a:latin typeface="Calibri" pitchFamily="34" charset="0"/>
              </a:rPr>
              <a:t> </a:t>
            </a:r>
          </a:p>
          <a:p>
            <a:endParaRPr lang="ko-KR" altLang="en-US" sz="2400" dirty="0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>
          <a:xfrm>
            <a:off x="1583160" y="2276872"/>
            <a:ext cx="7560840" cy="436388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ko-KR" sz="2400" b="1" dirty="0">
                <a:latin typeface="Calibri" pitchFamily="34" charset="0"/>
              </a:rPr>
              <a:t> Post survey</a:t>
            </a:r>
          </a:p>
          <a:p>
            <a:pPr>
              <a:buFontTx/>
              <a:buChar char="-"/>
            </a:pPr>
            <a:r>
              <a:rPr lang="en-US" altLang="ko-KR" sz="2400" dirty="0">
                <a:latin typeface="Calibri" pitchFamily="34" charset="0"/>
              </a:rPr>
              <a:t>Positive attitude for Extensive Reading</a:t>
            </a:r>
          </a:p>
          <a:p>
            <a:pPr>
              <a:buFontTx/>
              <a:buChar char="-"/>
            </a:pPr>
            <a:r>
              <a:rPr lang="en-US" altLang="ko-KR" sz="2400" dirty="0">
                <a:latin typeface="Calibri" pitchFamily="34" charset="0"/>
              </a:rPr>
              <a:t> The classes are fun and helpful</a:t>
            </a:r>
          </a:p>
          <a:p>
            <a:pPr>
              <a:buFontTx/>
              <a:buChar char="-"/>
            </a:pPr>
            <a:endParaRPr lang="en-US" altLang="ko-KR" sz="2400" dirty="0">
              <a:latin typeface="Calibri" pitchFamily="34" charset="0"/>
            </a:endParaRPr>
          </a:p>
          <a:p>
            <a:r>
              <a:rPr lang="en-US" altLang="ko-KR" sz="2400" dirty="0">
                <a:latin typeface="Calibri" pitchFamily="34" charset="0"/>
              </a:rPr>
              <a:t>2) How does the environment of a beginner-friendly library affect English learning outcomes?</a:t>
            </a:r>
            <a:endParaRPr lang="en-US" altLang="ko-KR" sz="2400" b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400" b="1" dirty="0">
                <a:latin typeface="Calibri" pitchFamily="34" charset="0"/>
              </a:rPr>
              <a:t> IR result</a:t>
            </a:r>
          </a:p>
          <a:p>
            <a:pPr>
              <a:buFontTx/>
              <a:buChar char="-"/>
            </a:pPr>
            <a:r>
              <a:rPr lang="en-US" altLang="ko-KR" sz="2400" dirty="0">
                <a:latin typeface="Calibri" pitchFamily="34" charset="0"/>
              </a:rPr>
              <a:t>80% of participants achieved their goal</a:t>
            </a:r>
          </a:p>
          <a:p>
            <a:endParaRPr lang="en-US" altLang="ko-KR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Post survey result 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차트 7"/>
          <p:cNvGraphicFramePr/>
          <p:nvPr/>
        </p:nvGraphicFramePr>
        <p:xfrm>
          <a:off x="1403648" y="2420888"/>
          <a:ext cx="715245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35896" y="5013176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Calibri" pitchFamily="34" charset="0"/>
              </a:rPr>
              <a:t>Did you have fun with the classes?</a:t>
            </a:r>
            <a:endParaRPr lang="ko-KR" altLang="en-US" sz="14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4005064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Calibri" pitchFamily="34" charset="0"/>
              </a:rPr>
              <a:t>Did  the classes help learning English?</a:t>
            </a:r>
            <a:endParaRPr lang="ko-KR" altLang="en-US" sz="14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2924944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Calibri" pitchFamily="34" charset="0"/>
              </a:rPr>
              <a:t>Do the classes give you confidence in English?</a:t>
            </a:r>
            <a:endParaRPr lang="ko-KR" altLang="en-US" sz="1400" dirty="0">
              <a:latin typeface="Calibri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067944" y="1484784"/>
            <a:ext cx="568863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dirty="0">
                <a:latin typeface="Calibri" pitchFamily="34" charset="0"/>
              </a:rPr>
              <a:t>Positive attitude for Extensive Reading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dirty="0">
                <a:latin typeface="Calibri" pitchFamily="34" charset="0"/>
              </a:rPr>
              <a:t> The classes are fun and helpful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idx="10"/>
          </p:nvPr>
        </p:nvSpPr>
        <p:spPr>
          <a:xfrm>
            <a:off x="1619672" y="2060848"/>
            <a:ext cx="6563072" cy="4147865"/>
          </a:xfrm>
        </p:spPr>
        <p:txBody>
          <a:bodyPr/>
          <a:lstStyle/>
          <a:p>
            <a:r>
              <a:rPr lang="en-US" altLang="ko-KR" sz="2000" b="1" dirty="0"/>
              <a:t>Post survey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33121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altLang="ko-KR" sz="2800" dirty="0">
                <a:latin typeface="Calibri" panose="020F0502020204030204" pitchFamily="34" charset="0"/>
              </a:rPr>
              <a:t>2) How does the environment of a beginner-friendly library affect English learning outcomes?</a:t>
            </a:r>
            <a:endParaRPr lang="en-CA" altLang="ko-KR" sz="2800" dirty="0">
              <a:latin typeface="Calibri" pitchFamily="34" charset="0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>
          <a:xfrm>
            <a:off x="1547664" y="1484784"/>
            <a:ext cx="7416824" cy="414786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ko-KR" sz="2000" dirty="0">
                <a:latin typeface="Calibri" pitchFamily="34" charset="0"/>
              </a:rPr>
              <a:t> Approximately 80% of participants achieved the personal goal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000" dirty="0">
                <a:latin typeface="Calibri" pitchFamily="34" charset="0"/>
              </a:rPr>
              <a:t> Rapid growth compared with local children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libri" pitchFamily="34" charset="0"/>
              </a:rPr>
              <a:t>Ample print environment, parents support</a:t>
            </a:r>
            <a:endParaRPr lang="ko-KR" altLang="en-US" sz="2000" dirty="0">
              <a:latin typeface="Calibri" pitchFamily="34" charset="0"/>
            </a:endParaRPr>
          </a:p>
        </p:txBody>
      </p:sp>
      <p:graphicFrame>
        <p:nvGraphicFramePr>
          <p:cNvPr id="9" name="내용 개체 틀 8"/>
          <p:cNvGraphicFramePr>
            <a:graphicFrameLocks noGrp="1"/>
          </p:cNvGraphicFramePr>
          <p:nvPr>
            <p:ph idx="1"/>
          </p:nvPr>
        </p:nvGraphicFramePr>
        <p:xfrm>
          <a:off x="1691680" y="2708920"/>
          <a:ext cx="6768751" cy="3769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75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goal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IR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%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Award </a:t>
                      </a:r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Participant</a:t>
                      </a:r>
                      <a:r>
                        <a:rPr lang="en-US" altLang="ko-KR" baseline="0" dirty="0"/>
                        <a:t> </a:t>
                      </a:r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120%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Excellent reader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Participant</a:t>
                      </a:r>
                      <a:r>
                        <a:rPr lang="en-US" altLang="ko-KR" baseline="0" dirty="0"/>
                        <a:t> </a:t>
                      </a:r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120%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Excellent reader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Participant</a:t>
                      </a:r>
                      <a:r>
                        <a:rPr lang="en-US" altLang="ko-KR" baseline="0" dirty="0"/>
                        <a:t> </a:t>
                      </a:r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12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12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Excellent reader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Participant</a:t>
                      </a:r>
                      <a:r>
                        <a:rPr lang="en-US" altLang="ko-KR" baseline="0" dirty="0"/>
                        <a:t>4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125%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Excellent reader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Participant 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120%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Excellent reader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Participant 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120%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Excellent reader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Participant 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467%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Best</a:t>
                      </a:r>
                      <a:r>
                        <a:rPr lang="en-US" altLang="ko-KR" baseline="0" dirty="0"/>
                        <a:t> reader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Participant 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56%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-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Participant 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33%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-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1475656" y="3140968"/>
            <a:ext cx="7344816" cy="2592288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414870" y="1457400"/>
            <a:ext cx="7729130" cy="54006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ER </a:t>
            </a:r>
            <a:r>
              <a:rPr lang="ko-KR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improve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s</a:t>
            </a:r>
            <a:r>
              <a:rPr lang="ko-KR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 reading, reading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rate</a:t>
            </a:r>
            <a:r>
              <a:rPr lang="ko-KR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, vocabulary, and spelling in various aspects of L2 learning.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anose="020F0502020204030204" pitchFamily="34" charset="0"/>
              </a:rPr>
              <a:t>ER has a positive effect on the attitudes and motivation of English learners.</a:t>
            </a:r>
          </a:p>
          <a:p>
            <a:pPr algn="r"/>
            <a:r>
              <a:rPr lang="en-US" altLang="ko-KR" sz="2400" dirty="0">
                <a:latin typeface="Calibri" pitchFamily="34" charset="0"/>
                <a:cs typeface="Calibri" panose="020F0502020204030204" pitchFamily="34" charset="0"/>
              </a:rPr>
              <a:t>- Park. (2015).</a:t>
            </a:r>
            <a:endParaRPr lang="ko-KR" altLang="ko-KR" sz="2400" dirty="0"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869160"/>
            <a:ext cx="54006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14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ko-KR" sz="2800" dirty="0">
                <a:latin typeface="Calibri" pitchFamily="34" charset="0"/>
              </a:rPr>
              <a:t>3)  What did the program influence on the elementary students’ learning experiences? </a:t>
            </a:r>
            <a:endParaRPr lang="ko-KR" altLang="ko-KR" sz="2800" dirty="0">
              <a:latin typeface="Calibri" pitchFamily="34" charset="0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>
          <a:xfrm>
            <a:off x="1547664" y="1556792"/>
            <a:ext cx="7236296" cy="4147865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>
                <a:latin typeface="Calibri" pitchFamily="34" charset="0"/>
              </a:rPr>
              <a:t>Creating novice reader friendly ER environment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>
                <a:latin typeface="Calibri" pitchFamily="34" charset="0"/>
              </a:rPr>
              <a:t>Various Motivational Events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>
                <a:latin typeface="Calibri" pitchFamily="34" charset="0"/>
              </a:rPr>
              <a:t>Read aloud class based on theme based authentic books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>
                <a:latin typeface="Calibri" pitchFamily="34" charset="0"/>
              </a:rPr>
              <a:t>Explicit vocabulary and phonics teaching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830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>
          <a:xfrm>
            <a:off x="2123728" y="2132856"/>
            <a:ext cx="6563072" cy="41478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itchFamily="34" charset="0"/>
              </a:rPr>
              <a:t>Need an objective progress result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itchFamily="34" charset="0"/>
              </a:rPr>
              <a:t>Need diversity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itchFamily="34" charset="0"/>
              </a:rPr>
              <a:t>Importance of parents’ supports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itchFamily="34" charset="0"/>
              </a:rPr>
              <a:t>More elaborate phonics instruction based on learner’s situation</a:t>
            </a:r>
          </a:p>
          <a:p>
            <a:endParaRPr lang="en-US" altLang="ko-KR" sz="2400" dirty="0">
              <a:latin typeface="Calibri" pitchFamily="34" charset="0"/>
            </a:endParaRPr>
          </a:p>
          <a:p>
            <a:endParaRPr lang="en-US" altLang="ko-KR" sz="2400" dirty="0">
              <a:latin typeface="Calibri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1500808" y="1268760"/>
            <a:ext cx="7643192" cy="460648"/>
          </a:xfrm>
        </p:spPr>
        <p:txBody>
          <a:bodyPr/>
          <a:lstStyle/>
          <a:p>
            <a:r>
              <a:rPr lang="en-US" altLang="ko-KR" sz="2400" dirty="0"/>
              <a:t>Through implementation of the program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libri" pitchFamily="34" charset="0"/>
              </a:rPr>
              <a:t>Dr. Seuss and Geisel award </a:t>
            </a:r>
            <a:endParaRPr lang="ko-KR" altLang="en-US" dirty="0">
              <a:latin typeface="Calibri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dr seuss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72816"/>
            <a:ext cx="5359032" cy="4392488"/>
          </a:xfrm>
          <a:prstGeom prst="rect">
            <a:avLst/>
          </a:prstGeom>
          <a:noFill/>
        </p:spPr>
      </p:pic>
      <p:pic>
        <p:nvPicPr>
          <p:cNvPr id="2052" name="Picture 4" descr="dr seuss award에 대한 이미지 검색결과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237" y="4221088"/>
            <a:ext cx="2362763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he more that you read the more things you will know. the more you learn the more places you'll go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764704"/>
            <a:ext cx="5760640" cy="4792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452320" y="62373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Calibri" pitchFamily="34" charset="0"/>
              </a:rPr>
              <a:t>Thank you.</a:t>
            </a:r>
            <a:endParaRPr lang="ko-KR" altLang="en-US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042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>
          <a:xfrm>
            <a:off x="2100300" y="1412776"/>
            <a:ext cx="6563072" cy="5688632"/>
          </a:xfrm>
        </p:spPr>
        <p:txBody>
          <a:bodyPr/>
          <a:lstStyle/>
          <a:p>
            <a:r>
              <a:rPr lang="en-US" altLang="ko-KR" sz="1800" dirty="0">
                <a:latin typeface="Calibri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ko-KR" altLang="en-US" sz="1800" dirty="0">
                <a:latin typeface="Calibri" pitchFamily="34" charset="0"/>
                <a:cs typeface="Calibri" panose="020F0502020204030204" pitchFamily="34" charset="0"/>
              </a:rPr>
              <a:t>이병민 외</a:t>
            </a:r>
            <a:r>
              <a:rPr lang="en-US" altLang="ko-KR" sz="1800" dirty="0">
                <a:latin typeface="Calibri" pitchFamily="34" charset="0"/>
                <a:cs typeface="Calibri" panose="020F0502020204030204" pitchFamily="34" charset="0"/>
              </a:rPr>
              <a:t>. (2010). </a:t>
            </a:r>
            <a:r>
              <a:rPr lang="ko-KR" altLang="en-US" sz="1800" dirty="0">
                <a:latin typeface="Calibri" pitchFamily="34" charset="0"/>
                <a:cs typeface="Calibri" panose="020F0502020204030204" pitchFamily="34" charset="0"/>
              </a:rPr>
              <a:t>영어 도서 읽기 프로그램</a:t>
            </a:r>
            <a:r>
              <a:rPr lang="en-US" altLang="ko-KR" sz="1800" dirty="0">
                <a:latin typeface="Calibri" pitchFamily="34" charset="0"/>
                <a:cs typeface="Calibri" panose="020F0502020204030204" pitchFamily="34" charset="0"/>
              </a:rPr>
              <a:t>'</a:t>
            </a:r>
            <a:r>
              <a:rPr lang="ko-KR" altLang="en-US" sz="1800" dirty="0">
                <a:latin typeface="Calibri" pitchFamily="34" charset="0"/>
                <a:cs typeface="Calibri" panose="020F0502020204030204" pitchFamily="34" charset="0"/>
              </a:rPr>
              <a:t>을 통한 학교</a:t>
            </a:r>
            <a:r>
              <a:rPr lang="en-US" altLang="ko-KR" sz="1800" dirty="0">
                <a:latin typeface="Calibri" pitchFamily="34" charset="0"/>
                <a:cs typeface="Calibri" panose="020F0502020204030204" pitchFamily="34" charset="0"/>
              </a:rPr>
              <a:t>-</a:t>
            </a:r>
            <a:r>
              <a:rPr lang="ko-KR" altLang="en-US" sz="1800" dirty="0">
                <a:latin typeface="Calibri" pitchFamily="34" charset="0"/>
                <a:cs typeface="Calibri" panose="020F0502020204030204" pitchFamily="34" charset="0"/>
              </a:rPr>
              <a:t>가정 </a:t>
            </a:r>
            <a:r>
              <a:rPr lang="en-US" altLang="ko-KR" sz="1800" dirty="0">
                <a:latin typeface="Calibri" pitchFamily="34" charset="0"/>
                <a:cs typeface="Calibri" panose="020F0502020204030204" pitchFamily="34" charset="0"/>
              </a:rPr>
              <a:t>	</a:t>
            </a:r>
            <a:r>
              <a:rPr lang="ko-KR" altLang="en-US" sz="1800" dirty="0">
                <a:latin typeface="Calibri" pitchFamily="34" charset="0"/>
                <a:cs typeface="Calibri" panose="020F0502020204030204" pitchFamily="34" charset="0"/>
              </a:rPr>
              <a:t>통합 영어 교수 학습 모형 </a:t>
            </a:r>
            <a:r>
              <a:rPr lang="en-US" altLang="ko-KR" sz="1800" dirty="0">
                <a:latin typeface="Calibri" pitchFamily="34" charset="0"/>
                <a:cs typeface="Calibri" panose="020F0502020204030204" pitchFamily="34" charset="0"/>
              </a:rPr>
              <a:t>(School-Family Integrated 	English Instruction and Learning Model Based on 	Extensive English Reading Program)</a:t>
            </a:r>
          </a:p>
          <a:p>
            <a:r>
              <a:rPr lang="en-US" altLang="ko-KR" sz="1800" dirty="0">
                <a:latin typeface="Calibri" panose="020F0502020204030204" pitchFamily="34" charset="0"/>
              </a:rPr>
              <a:t>Chang &amp; Millett. (2015).  Improving reading rates and 	comprehension through audio-assisted extensive 	reading for beginner learners. </a:t>
            </a:r>
            <a:r>
              <a:rPr lang="en-US" altLang="ko-KR" sz="1800" i="1" dirty="0">
                <a:latin typeface="Calibri" panose="020F0502020204030204" pitchFamily="34" charset="0"/>
              </a:rPr>
              <a:t>System. </a:t>
            </a:r>
            <a:r>
              <a:rPr lang="en-US" altLang="ko-KR" sz="1800" dirty="0">
                <a:latin typeface="Calibri" panose="020F0502020204030204" pitchFamily="34" charset="0"/>
              </a:rPr>
              <a:t>Volume 52. pp. 	91-102</a:t>
            </a:r>
            <a:endParaRPr lang="ko-KR" altLang="en-US" sz="1800" dirty="0">
              <a:latin typeface="Calibri" pitchFamily="34" charset="0"/>
              <a:cs typeface="Calibri" panose="020F0502020204030204" pitchFamily="34" charset="0"/>
            </a:endParaRPr>
          </a:p>
          <a:p>
            <a:r>
              <a:rPr lang="en-US" altLang="ko-KR" sz="1800" dirty="0">
                <a:latin typeface="Calibri" pitchFamily="34" charset="0"/>
                <a:cs typeface="Calibri" panose="020F0502020204030204" pitchFamily="34" charset="0"/>
              </a:rPr>
              <a:t>Day, R. R., &amp; Bamford, J. (1998). </a:t>
            </a:r>
            <a:r>
              <a:rPr lang="en-US" altLang="ko-KR" sz="1800" i="1" dirty="0">
                <a:latin typeface="Calibri" pitchFamily="34" charset="0"/>
                <a:cs typeface="Calibri" panose="020F0502020204030204" pitchFamily="34" charset="0"/>
              </a:rPr>
              <a:t>Extensive reading in the second 	language classroom</a:t>
            </a:r>
            <a:r>
              <a:rPr lang="en-US" altLang="ko-KR" sz="1800" dirty="0">
                <a:latin typeface="Calibri" pitchFamily="34" charset="0"/>
                <a:cs typeface="Calibri" panose="020F0502020204030204" pitchFamily="34" charset="0"/>
              </a:rPr>
              <a:t>. Cambridge, UK: Cambridge 	University Press.</a:t>
            </a:r>
            <a:endParaRPr lang="ko-KR" altLang="ko-KR" sz="1800" dirty="0">
              <a:latin typeface="Calibri" pitchFamily="34" charset="0"/>
              <a:cs typeface="Calibri" panose="020F0502020204030204" pitchFamily="34" charset="0"/>
            </a:endParaRPr>
          </a:p>
          <a:p>
            <a:endParaRPr lang="en-US" altLang="ko-KR" sz="1800" dirty="0">
              <a:latin typeface="Calibri" pitchFamily="34" charset="0"/>
              <a:cs typeface="Calibri" panose="020F0502020204030204" pitchFamily="34" charset="0"/>
            </a:endParaRPr>
          </a:p>
          <a:p>
            <a:endParaRPr lang="ko-KR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21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>
          <a:xfrm>
            <a:off x="2051720" y="1484784"/>
            <a:ext cx="6563072" cy="5688632"/>
          </a:xfrm>
        </p:spPr>
        <p:txBody>
          <a:bodyPr/>
          <a:lstStyle/>
          <a:p>
            <a:r>
              <a:rPr lang="en-US" altLang="ko-KR" sz="1800" dirty="0">
                <a:latin typeface="Calibri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ko-KR" sz="1800" dirty="0" err="1">
                <a:latin typeface="Calibri" pitchFamily="34" charset="0"/>
                <a:cs typeface="Calibri" panose="020F0502020204030204" pitchFamily="34" charset="0"/>
              </a:rPr>
              <a:t>Diegmueller</a:t>
            </a:r>
            <a:r>
              <a:rPr lang="en-US" altLang="ko-KR" sz="1800" dirty="0">
                <a:latin typeface="Calibri" pitchFamily="34" charset="0"/>
                <a:cs typeface="Calibri" panose="020F0502020204030204" pitchFamily="34" charset="0"/>
              </a:rPr>
              <a:t>, K. (1996). The best of both words. Education Week 	on the Web Retrieved September 5, 2007, from: 	http://www.edweek.org/ew/vol15/26read.h15. </a:t>
            </a:r>
          </a:p>
          <a:p>
            <a:r>
              <a:rPr lang="en-US" altLang="ko-KR" sz="1800" dirty="0">
                <a:latin typeface="Calibri" pitchFamily="34" charset="0"/>
                <a:cs typeface="Calibri" panose="020F0502020204030204" pitchFamily="34" charset="0"/>
              </a:rPr>
              <a:t>Krashen, S. D.(1993). The Power of Reading :Insights from the 	research Englewood: Libraries Unlimited.</a:t>
            </a:r>
          </a:p>
          <a:p>
            <a:r>
              <a:rPr lang="en-US" altLang="ko-KR" sz="1800" dirty="0">
                <a:latin typeface="Calibri" pitchFamily="34" charset="0"/>
                <a:cs typeface="Calibri" panose="020F0502020204030204" pitchFamily="34" charset="0"/>
              </a:rPr>
              <a:t>Kim, H. (2011). A study of vocabulary learning through graded reading for young learners, </a:t>
            </a:r>
            <a:r>
              <a:rPr lang="en-US" altLang="ko-KR" sz="1800" dirty="0" err="1">
                <a:latin typeface="Calibri" pitchFamily="34" charset="0"/>
                <a:cs typeface="Calibri" panose="020F0502020204030204" pitchFamily="34" charset="0"/>
              </a:rPr>
              <a:t>Sookmyung</a:t>
            </a:r>
            <a:r>
              <a:rPr lang="en-US" altLang="ko-KR" sz="1800" dirty="0">
                <a:latin typeface="Calibri" pitchFamily="34" charset="0"/>
                <a:cs typeface="Calibri" panose="020F0502020204030204" pitchFamily="34" charset="0"/>
              </a:rPr>
              <a:t> Women’s University</a:t>
            </a:r>
          </a:p>
          <a:p>
            <a:r>
              <a:rPr lang="en-US" altLang="ko-KR" sz="1800" dirty="0">
                <a:latin typeface="Calibri" pitchFamily="34" charset="0"/>
                <a:cs typeface="Calibri" panose="020F0502020204030204" pitchFamily="34" charset="0"/>
              </a:rPr>
              <a:t>Nuttall , C. (1982), </a:t>
            </a:r>
            <a:r>
              <a:rPr lang="en-US" altLang="ko-KR" sz="1800" i="1" dirty="0">
                <a:latin typeface="Calibri" pitchFamily="34" charset="0"/>
                <a:cs typeface="Calibri" panose="020F0502020204030204" pitchFamily="34" charset="0"/>
              </a:rPr>
              <a:t>Teaching reading skills in a foreign language. 	</a:t>
            </a:r>
            <a:r>
              <a:rPr lang="en-US" altLang="ko-KR" sz="1800" dirty="0">
                <a:latin typeface="Calibri" pitchFamily="34" charset="0"/>
                <a:cs typeface="Calibri" panose="020F0502020204030204" pitchFamily="34" charset="0"/>
              </a:rPr>
              <a:t>Portsmouth, NH: Heinemann</a:t>
            </a:r>
          </a:p>
          <a:p>
            <a:r>
              <a:rPr lang="en-US" altLang="ko-KR" sz="1800" dirty="0">
                <a:latin typeface="Calibri" pitchFamily="34" charset="0"/>
                <a:cs typeface="Calibri" panose="020F0502020204030204" pitchFamily="34" charset="0"/>
              </a:rPr>
              <a:t>Park, J. (2015), Integrating reading and writing through extensive 	reading. </a:t>
            </a:r>
            <a:r>
              <a:rPr lang="en-US" altLang="ko-KR" sz="1800" i="1" dirty="0">
                <a:latin typeface="Calibri" pitchFamily="34" charset="0"/>
                <a:cs typeface="Calibri" panose="020F0502020204030204" pitchFamily="34" charset="0"/>
              </a:rPr>
              <a:t>ELT Journal, Volume70(Issue3)</a:t>
            </a:r>
            <a:r>
              <a:rPr lang="en-US" altLang="ko-KR" sz="1800" dirty="0">
                <a:latin typeface="Calibri" pitchFamily="34" charset="0"/>
                <a:cs typeface="Calibri" panose="020F0502020204030204" pitchFamily="34" charset="0"/>
              </a:rPr>
              <a:t>, pp. 287-295</a:t>
            </a:r>
            <a:endParaRPr lang="ko-KR" altLang="ko-KR" sz="1800" dirty="0">
              <a:latin typeface="Calibri" pitchFamily="34" charset="0"/>
              <a:cs typeface="Calibri" panose="020F0502020204030204" pitchFamily="34" charset="0"/>
            </a:endParaRPr>
          </a:p>
          <a:p>
            <a:r>
              <a:rPr lang="en-US" altLang="ko-KR" sz="1800" dirty="0">
                <a:solidFill>
                  <a:schemeClr val="tx1"/>
                </a:solidFill>
                <a:latin typeface="Calibri" panose="020F0502020204030204" pitchFamily="34" charset="0"/>
              </a:rPr>
              <a:t>Waring. (1997) Graded and Extensive Reading -- Questions and 	</a:t>
            </a:r>
            <a:r>
              <a:rPr lang="en-US" altLang="ko-K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Answers.from</a:t>
            </a:r>
            <a:r>
              <a:rPr lang="en-US" altLang="ko-KR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theWorldWideWeb</a:t>
            </a:r>
            <a:r>
              <a:rPr lang="en-US" altLang="ko-KR" sz="1800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en-US" altLang="ko-KR" sz="1800" dirty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http://www.jalt-</a:t>
            </a:r>
            <a:r>
              <a:rPr lang="en-US" altLang="ko-KR" sz="1800" dirty="0">
                <a:solidFill>
                  <a:schemeClr val="tx1"/>
                </a:solidFill>
                <a:latin typeface="Calibri" panose="020F0502020204030204" pitchFamily="34" charset="0"/>
              </a:rPr>
              <a:t>	publications.org/</a:t>
            </a:r>
            <a:r>
              <a:rPr lang="en-US" altLang="ko-K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tlt</a:t>
            </a:r>
            <a:r>
              <a:rPr lang="en-US" altLang="ko-KR" sz="1800" dirty="0">
                <a:solidFill>
                  <a:schemeClr val="tx1"/>
                </a:solidFill>
                <a:latin typeface="Calibri" panose="020F0502020204030204" pitchFamily="34" charset="0"/>
              </a:rPr>
              <a:t>/files/97/may/waring.html</a:t>
            </a:r>
            <a:endParaRPr lang="ko-KR" alt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0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>
                <a:latin typeface="Calibri" panose="020F0502020204030204" pitchFamily="34" charset="0"/>
              </a:rPr>
              <a:t>Limitation of extensive reading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>
          <a:xfrm>
            <a:off x="1619672" y="1844824"/>
            <a:ext cx="7077472" cy="4147865"/>
          </a:xfrm>
        </p:spPr>
        <p:txBody>
          <a:bodyPr/>
          <a:lstStyle/>
          <a:p>
            <a:endParaRPr lang="en-US" altLang="ko-K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</a:rPr>
              <a:t>Only for learners who are able to read independently.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</a:rPr>
              <a:t>What about a beginner who is still difficult to read.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</a:rPr>
              <a:t>Traditional Grammar translation and memorizing vocabulary doesn’t 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</a:rPr>
              <a:t>Young elementary school students; it can be side effect.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3377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Extensive reading for low level students</a:t>
            </a:r>
            <a:endParaRPr lang="ko-KR" altLang="en-US" sz="2800" dirty="0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>
          <a:xfrm>
            <a:off x="1763688" y="1196752"/>
            <a:ext cx="6861448" cy="41478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</a:rPr>
              <a:t>It is necessary to use effective and pleasant way.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</a:rPr>
              <a:t>Audio assisted extensive reading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</a:rPr>
              <a:t>To fit low leveled reader’s stage.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</a:rPr>
              <a:t>Balanced literacy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err="1">
                <a:latin typeface="Calibri" pitchFamily="34" charset="0"/>
              </a:rPr>
              <a:t>Ing-eo</a:t>
            </a:r>
            <a:r>
              <a:rPr lang="en-US" altLang="ko-KR" sz="2400" dirty="0">
                <a:latin typeface="Calibri" pitchFamily="34" charset="0"/>
              </a:rPr>
              <a:t> </a:t>
            </a:r>
            <a:r>
              <a:rPr lang="en-US" altLang="ko-KR" sz="2400" dirty="0" err="1">
                <a:latin typeface="Calibri" pitchFamily="34" charset="0"/>
              </a:rPr>
              <a:t>ppang</a:t>
            </a:r>
            <a:r>
              <a:rPr lang="en-US" altLang="ko-KR" sz="2400" dirty="0">
                <a:latin typeface="Calibri" pitchFamily="34" charset="0"/>
              </a:rPr>
              <a:t>(</a:t>
            </a:r>
            <a:r>
              <a:rPr lang="ko-KR" altLang="en-US" sz="2400" dirty="0" err="1">
                <a:latin typeface="Calibri" pitchFamily="34" charset="0"/>
              </a:rPr>
              <a:t>잉어빵</a:t>
            </a:r>
            <a:r>
              <a:rPr lang="en-US" altLang="ko-KR" sz="2400" dirty="0">
                <a:latin typeface="Calibri" pitchFamily="34" charset="0"/>
              </a:rPr>
              <a:t>) ER program run at a local children’s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itchFamily="34" charset="0"/>
              </a:rPr>
              <a:t>Into pubic English library</a:t>
            </a:r>
            <a:endParaRPr lang="ko-KR" altLang="en-US" sz="24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165053"/>
            <a:ext cx="2705472" cy="269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8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Why public library?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>
          <a:xfrm>
            <a:off x="1521496" y="2060848"/>
            <a:ext cx="7622504" cy="4147865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Need a systematic reading program for novice reader.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Possible to provide practical ER guide to parents.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 Possible to link to elementary school ER program </a:t>
            </a:r>
            <a:endParaRPr lang="ko-KR" altLang="ko-K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406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069514"/>
          </a:xfrm>
        </p:spPr>
        <p:txBody>
          <a:bodyPr/>
          <a:lstStyle/>
          <a:p>
            <a:pPr lvl="0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Aims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547664" y="1124744"/>
            <a:ext cx="7596336" cy="1152128"/>
          </a:xfrm>
        </p:spPr>
        <p:txBody>
          <a:bodyPr/>
          <a:lstStyle/>
          <a:p>
            <a:pPr lvl="0"/>
            <a:r>
              <a:rPr lang="en-US" altLang="ko-KR" sz="2400" dirty="0">
                <a:latin typeface="Calibri" pitchFamily="34" charset="0"/>
                <a:cs typeface="Calibri" panose="020F0502020204030204" pitchFamily="34" charset="0"/>
              </a:rPr>
              <a:t>To implement </a:t>
            </a:r>
            <a:r>
              <a:rPr lang="en-US" altLang="ko-KR" sz="2400" dirty="0" err="1">
                <a:latin typeface="Calibri" pitchFamily="34" charset="0"/>
                <a:cs typeface="Calibri" panose="020F0502020204030204" pitchFamily="34" charset="0"/>
              </a:rPr>
              <a:t>Ing-eo</a:t>
            </a:r>
            <a:r>
              <a:rPr lang="en-US" altLang="ko-KR" sz="2400" dirty="0"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US" altLang="ko-KR" sz="2400" dirty="0" err="1">
                <a:latin typeface="Calibri" pitchFamily="34" charset="0"/>
                <a:cs typeface="Calibri" panose="020F0502020204030204" pitchFamily="34" charset="0"/>
              </a:rPr>
              <a:t>ppang</a:t>
            </a:r>
            <a:r>
              <a:rPr lang="en-US" altLang="ko-KR" sz="1800" dirty="0">
                <a:latin typeface="Calibri" pitchFamily="34" charset="0"/>
                <a:cs typeface="Calibri" panose="020F0502020204030204" pitchFamily="34" charset="0"/>
              </a:rPr>
              <a:t>(</a:t>
            </a:r>
            <a:r>
              <a:rPr lang="ko-KR" altLang="en-US" sz="1800" dirty="0" err="1">
                <a:latin typeface="Calibri" pitchFamily="34" charset="0"/>
                <a:cs typeface="Calibri" panose="020F0502020204030204" pitchFamily="34" charset="0"/>
              </a:rPr>
              <a:t>잉어빵</a:t>
            </a:r>
            <a:r>
              <a:rPr lang="en-US" altLang="ko-KR" sz="1800" dirty="0">
                <a:latin typeface="Calibri" pitchFamily="34" charset="0"/>
                <a:cs typeface="Calibri" panose="020F0502020204030204" pitchFamily="34" charset="0"/>
              </a:rPr>
              <a:t>) </a:t>
            </a:r>
            <a:r>
              <a:rPr lang="en-US" altLang="ko-KR" sz="2400" dirty="0">
                <a:latin typeface="Calibri" pitchFamily="34" charset="0"/>
                <a:cs typeface="Calibri" panose="020F0502020204030204" pitchFamily="34" charset="0"/>
              </a:rPr>
              <a:t>ER program into public English library.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475656" y="1700808"/>
            <a:ext cx="7812360" cy="4147865"/>
          </a:xfrm>
        </p:spPr>
        <p:txBody>
          <a:bodyPr/>
          <a:lstStyle/>
          <a:p>
            <a:endParaRPr lang="en-US" altLang="ko-KR" sz="2400" dirty="0">
              <a:latin typeface="Calibri" pitchFamily="34" charset="0"/>
              <a:cs typeface="Calibri" panose="020F0502020204030204" pitchFamily="34" charset="0"/>
            </a:endParaRPr>
          </a:p>
          <a:p>
            <a:endParaRPr lang="en-CA" altLang="ko-KR" sz="2400" dirty="0">
              <a:latin typeface="Calibri" pitchFamily="34" charset="0"/>
            </a:endParaRPr>
          </a:p>
          <a:p>
            <a:pPr marL="342900" indent="-342900">
              <a:buAutoNum type="arabicParenR"/>
            </a:pP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Can the English-language programs based on local children's centers be properly used in the library environment?</a:t>
            </a:r>
          </a:p>
          <a:p>
            <a:pPr marL="342900" indent="-342900">
              <a:buAutoNum type="arabicParenR"/>
            </a:pPr>
            <a:endParaRPr lang="en-US" altLang="ko-K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arenR"/>
            </a:pP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How does the environment of a beginner-friendly library affect English learning outcomes?</a:t>
            </a:r>
          </a:p>
          <a:p>
            <a:pPr marL="342900" indent="-342900">
              <a:buAutoNum type="arabicParenR"/>
            </a:pPr>
            <a:endParaRPr lang="en-CA" altLang="ko-KR" sz="2400" dirty="0">
              <a:latin typeface="Calibri" pitchFamily="34" charset="0"/>
              <a:cs typeface="Calibri" panose="020F0502020204030204" pitchFamily="34" charset="0"/>
            </a:endParaRPr>
          </a:p>
          <a:p>
            <a:r>
              <a:rPr lang="en-CA" altLang="ko-KR" sz="2400" dirty="0">
                <a:latin typeface="Calibri" pitchFamily="34" charset="0"/>
                <a:cs typeface="Calibri" panose="020F0502020204030204" pitchFamily="34" charset="0"/>
              </a:rPr>
              <a:t>3) What did the program influence on the elementary students’ learning experiences? </a:t>
            </a:r>
            <a:endParaRPr lang="ko-KR" altLang="ko-KR" sz="2400" dirty="0">
              <a:latin typeface="Calibri" pitchFamily="34" charset="0"/>
              <a:cs typeface="Calibri" panose="020F0502020204030204" pitchFamily="34" charset="0"/>
            </a:endParaRPr>
          </a:p>
          <a:p>
            <a:endParaRPr lang="ko-KR" altLang="ko-KR" sz="2400" dirty="0">
              <a:latin typeface="Calibri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40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Extensive reading(ER)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0"/>
          </p:nvPr>
        </p:nvSpPr>
        <p:spPr>
          <a:xfrm>
            <a:off x="1403648" y="1340768"/>
            <a:ext cx="7653536" cy="41478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</a:rPr>
              <a:t>Pleasure Reading </a:t>
            </a:r>
            <a:endParaRPr lang="ko-KR" altLang="ko-KR" sz="24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</a:rPr>
              <a:t>DIRT (Daily Independent Reading Time) or DEAR (Drop Everything and Read)</a:t>
            </a:r>
            <a:endParaRPr lang="ko-KR" altLang="ko-KR" sz="24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</a:rPr>
              <a:t>Sustained Silent Reading (SSR)</a:t>
            </a:r>
            <a:endParaRPr lang="ko-KR" altLang="ko-KR" sz="24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</a:rPr>
              <a:t>Free Voluntary reading (FVR)  </a:t>
            </a:r>
          </a:p>
          <a:p>
            <a:endParaRPr lang="en-US" altLang="ko-KR" sz="2400" dirty="0">
              <a:latin typeface="Calibri" panose="020F0502020204030204" pitchFamily="34" charset="0"/>
            </a:endParaRPr>
          </a:p>
          <a:p>
            <a:r>
              <a:rPr lang="en-US" altLang="ko-KR" sz="2400" dirty="0">
                <a:latin typeface="Calibri" panose="020F0502020204030204" pitchFamily="34" charset="0"/>
              </a:rPr>
              <a:t>The common characteristics of ER is that a </a:t>
            </a:r>
            <a:r>
              <a:rPr lang="en-US" altLang="ko-KR" sz="2400" dirty="0">
                <a:solidFill>
                  <a:srgbClr val="FF0000"/>
                </a:solidFill>
                <a:latin typeface="Calibri" panose="020F0502020204030204" pitchFamily="34" charset="0"/>
              </a:rPr>
              <a:t>pleasurable reading situation</a:t>
            </a:r>
            <a:r>
              <a:rPr lang="en-US" altLang="ko-KR" sz="2400" dirty="0">
                <a:latin typeface="Calibri" panose="020F0502020204030204" pitchFamily="34" charset="0"/>
              </a:rPr>
              <a:t> where a teacher encourages students to choose what they want to read for themselves. </a:t>
            </a:r>
          </a:p>
          <a:p>
            <a:pPr algn="r"/>
            <a:r>
              <a:rPr lang="en-US" altLang="ko-KR" sz="2400" dirty="0">
                <a:latin typeface="Calibri" panose="020F0502020204030204" pitchFamily="34" charset="0"/>
              </a:rPr>
              <a:t>– Kim. (2011).</a:t>
            </a:r>
          </a:p>
          <a:p>
            <a:endParaRPr lang="ko-KR" altLang="en-US" dirty="0">
              <a:latin typeface="Calibri" panose="020F0502020204030204" pitchFamily="34" charset="0"/>
            </a:endParaRPr>
          </a:p>
          <a:p>
            <a:endParaRPr lang="ko-KR" altLang="ko-KR" sz="2400" dirty="0">
              <a:latin typeface="Calibri" panose="020F0502020204030204" pitchFamily="34" charset="0"/>
            </a:endParaRPr>
          </a:p>
          <a:p>
            <a:endParaRPr lang="en-US" altLang="ko-KR" sz="2400" dirty="0">
              <a:solidFill>
                <a:schemeClr val="tx1"/>
              </a:solidFill>
              <a:latin typeface="Calibri" pitchFamily="34" charset="0"/>
            </a:endParaRPr>
          </a:p>
          <a:p>
            <a:endParaRPr lang="ko-KR" altLang="ko-KR" sz="2400" dirty="0">
              <a:solidFill>
                <a:schemeClr val="tx1"/>
              </a:solidFill>
              <a:latin typeface="Calibri" pitchFamily="34" charset="0"/>
            </a:endParaRPr>
          </a:p>
          <a:p>
            <a:endParaRPr lang="en-US" altLang="ko-KR" sz="2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92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069514"/>
          </a:xfrm>
        </p:spPr>
        <p:txBody>
          <a:bodyPr/>
          <a:lstStyle/>
          <a:p>
            <a:pPr lvl="0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Graded reading step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475656" y="1556792"/>
            <a:ext cx="7488832" cy="4147865"/>
          </a:xfrm>
        </p:spPr>
        <p:txBody>
          <a:bodyPr/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</a:rPr>
              <a:t>Reading material is divided into stages.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</a:rPr>
              <a:t>To read without difficulty during the reading.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</a:rPr>
              <a:t>As learners improve their levels, they can select higher level books.  </a:t>
            </a:r>
          </a:p>
          <a:p>
            <a:pPr marL="342900" indent="-342900" algn="r" latinLnBrk="0"/>
            <a:r>
              <a:rPr lang="en-US" altLang="ko-KR" sz="2400" dirty="0">
                <a:latin typeface="Calibri" panose="020F0502020204030204" pitchFamily="34" charset="0"/>
              </a:rPr>
              <a:t> - Waring(2001)</a:t>
            </a:r>
          </a:p>
          <a:p>
            <a:pPr latinLnBrk="0"/>
            <a:endParaRPr lang="en-US" altLang="ko-KR" sz="2400" dirty="0">
              <a:latin typeface="Calibri" panose="020F0502020204030204" pitchFamily="34" charset="0"/>
            </a:endParaRPr>
          </a:p>
          <a:p>
            <a:pPr latinLnBrk="0"/>
            <a:endParaRPr lang="en-US" altLang="ko-K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579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1464</Words>
  <Application>Microsoft Office PowerPoint</Application>
  <PresentationFormat>On-screen Show (4:3)</PresentationFormat>
  <Paragraphs>301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맑은 고딕</vt:lpstr>
      <vt:lpstr>Arial</vt:lpstr>
      <vt:lpstr>Calibri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Extensive reading for low level students</vt:lpstr>
      <vt:lpstr> Why public library?</vt:lpstr>
      <vt:lpstr> Aims</vt:lpstr>
      <vt:lpstr>Extensive reading(ER)</vt:lpstr>
      <vt:lpstr> Graded reading step </vt:lpstr>
      <vt:lpstr> Audio-assisted reading</vt:lpstr>
      <vt:lpstr>The Reading hypothesis</vt:lpstr>
      <vt:lpstr>Balanced approach</vt:lpstr>
      <vt:lpstr> Ing-eo ppang(잉어빵) ER program</vt:lpstr>
      <vt:lpstr>ERIK reading level</vt:lpstr>
      <vt:lpstr>Ing-eo ppang(잉어빵) ER program</vt:lpstr>
      <vt:lpstr>PowerPoint Presentation</vt:lpstr>
      <vt:lpstr>Motivation events</vt:lpstr>
      <vt:lpstr>Motivation events</vt:lpstr>
      <vt:lpstr>Motivation events</vt:lpstr>
      <vt:lpstr>Beginners friendly ER environment </vt:lpstr>
      <vt:lpstr>Implementation</vt:lpstr>
      <vt:lpstr> Participants</vt:lpstr>
      <vt:lpstr>Graded reading</vt:lpstr>
      <vt:lpstr>Lessons </vt:lpstr>
      <vt:lpstr>Sample lesson(50 min)</vt:lpstr>
      <vt:lpstr>Lesson</vt:lpstr>
      <vt:lpstr>Results</vt:lpstr>
      <vt:lpstr>Post survey result </vt:lpstr>
      <vt:lpstr>2) How does the environment of a beginner-friendly library affect English learning outcomes?</vt:lpstr>
      <vt:lpstr>3)  What did the program influence on the elementary students’ learning experiences? </vt:lpstr>
      <vt:lpstr>Conclusion</vt:lpstr>
      <vt:lpstr>Dr. Seuss and Geisel award </vt:lpstr>
      <vt:lpstr>PowerPoint Presentation</vt:lpstr>
      <vt:lpstr>References</vt:lpstr>
      <vt:lpstr>References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George Whitehead</cp:lastModifiedBy>
  <cp:revision>266</cp:revision>
  <cp:lastPrinted>2017-09-22T07:24:24Z</cp:lastPrinted>
  <dcterms:created xsi:type="dcterms:W3CDTF">2014-04-01T16:35:38Z</dcterms:created>
  <dcterms:modified xsi:type="dcterms:W3CDTF">2019-02-18T06:58:27Z</dcterms:modified>
</cp:coreProperties>
</file>