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57" r:id="rId3"/>
    <p:sldId id="258" r:id="rId4"/>
    <p:sldId id="266" r:id="rId5"/>
    <p:sldId id="267" r:id="rId6"/>
    <p:sldId id="262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9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823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282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80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1451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4972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043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34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5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6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6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56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83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4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27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65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6878-3532-4C50-92A5-75190EF6D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Materials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095C0-3458-424E-9B5F-648737B3C7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Putting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334352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5058-15CC-45C8-A56D-2F04ACD88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77170-C50C-4D77-A51C-1393B8E8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/>
              <a:t>Design a shortened version of a textbook chapter ( 4-8 pages)</a:t>
            </a:r>
          </a:p>
          <a:p>
            <a:pPr lvl="1"/>
            <a:r>
              <a:rPr lang="en-CA" dirty="0"/>
              <a:t>Should include R,W,L,S,G</a:t>
            </a:r>
          </a:p>
          <a:p>
            <a:pPr lvl="1"/>
            <a:r>
              <a:rPr lang="en-CA" dirty="0"/>
              <a:t>Reading passage of your choice ( you take this from the internet if you like, or you can write it (use what you have been introduced to in this course)) (Text-driven)</a:t>
            </a:r>
          </a:p>
          <a:p>
            <a:pPr lvl="1"/>
            <a:r>
              <a:rPr lang="en-CA" dirty="0"/>
              <a:t>Should include activities and a worksheet</a:t>
            </a:r>
          </a:p>
          <a:p>
            <a:pPr lvl="1"/>
            <a:r>
              <a:rPr lang="en-CA" dirty="0"/>
              <a:t>Tip: The easiest way is to start with reading content and build activities around it.</a:t>
            </a:r>
          </a:p>
          <a:p>
            <a:pPr lvl="1"/>
            <a:r>
              <a:rPr lang="en-CA" dirty="0"/>
              <a:t>You may also start with a topic and try to organize around a topic but this may be more difficult. </a:t>
            </a:r>
          </a:p>
          <a:p>
            <a:pPr lvl="1"/>
            <a:r>
              <a:rPr lang="en-CA" dirty="0"/>
              <a:t>If you have a reading content you can extract the topic from it. </a:t>
            </a:r>
          </a:p>
          <a:p>
            <a:r>
              <a:rPr lang="en-CA" dirty="0"/>
              <a:t>A collaborative effort in groups of 3 or 4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297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2D8C8-5055-4841-99A4-A218D7BB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Things to think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AACD9-418B-4A42-8CC6-FEE1C95D1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556932"/>
            <a:ext cx="9601196" cy="3831168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Grade</a:t>
            </a:r>
          </a:p>
          <a:p>
            <a:r>
              <a:rPr lang="en-CA" dirty="0"/>
              <a:t>Organization</a:t>
            </a:r>
          </a:p>
          <a:p>
            <a:r>
              <a:rPr lang="en-CA" dirty="0"/>
              <a:t>Content</a:t>
            </a:r>
          </a:p>
          <a:p>
            <a:r>
              <a:rPr lang="en-CA" dirty="0"/>
              <a:t>Visuals</a:t>
            </a:r>
          </a:p>
          <a:p>
            <a:r>
              <a:rPr lang="en-CA" dirty="0"/>
              <a:t>Balancing the 4 strands (Language focused learning, Meaning Focused Input, Meaning Focused Output, Fluency Development)</a:t>
            </a:r>
          </a:p>
          <a:p>
            <a:r>
              <a:rPr lang="en-CA" dirty="0"/>
              <a:t>21</a:t>
            </a:r>
            <a:r>
              <a:rPr lang="en-CA" baseline="30000" dirty="0"/>
              <a:t>st</a:t>
            </a:r>
            <a:r>
              <a:rPr lang="en-CA" dirty="0"/>
              <a:t> century skills</a:t>
            </a:r>
          </a:p>
          <a:p>
            <a:r>
              <a:rPr lang="en-CA" dirty="0"/>
              <a:t>Who will do what? (Split it up) </a:t>
            </a:r>
          </a:p>
          <a:p>
            <a:pPr lvl="1"/>
            <a:r>
              <a:rPr lang="en-CA" dirty="0"/>
              <a:t>Many textbook teams split things in 2 ways. </a:t>
            </a:r>
          </a:p>
          <a:p>
            <a:pPr lvl="2"/>
            <a:r>
              <a:rPr lang="en-CA" dirty="0"/>
              <a:t>By chapter</a:t>
            </a:r>
          </a:p>
          <a:p>
            <a:pPr lvl="2"/>
            <a:r>
              <a:rPr lang="en-CA" dirty="0"/>
              <a:t>By skill</a:t>
            </a:r>
          </a:p>
          <a:p>
            <a:pPr marL="0" indent="0">
              <a:buNone/>
            </a:pPr>
            <a:r>
              <a:rPr lang="en-CA" dirty="0"/>
              <a:t>*NOTE: In reality, few work collaboratively on everything… (this is actually a problem because the flow and connection in most textbooks is poor)</a:t>
            </a:r>
          </a:p>
        </p:txBody>
      </p:sp>
    </p:spTree>
    <p:extLst>
      <p:ext uri="{BB962C8B-B14F-4D97-AF65-F5344CB8AC3E}">
        <p14:creationId xmlns:p14="http://schemas.microsoft.com/office/powerpoint/2010/main" val="230348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AD8EC-B76F-4CE7-B638-A99B0168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Covered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8450-CBDB-45AC-BC39-7E0C437FF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Authenticity – of material/ tasks</a:t>
            </a:r>
          </a:p>
          <a:p>
            <a:r>
              <a:rPr lang="en-CA" dirty="0"/>
              <a:t>Content – Interesting for learners/ level &amp; age appropriate</a:t>
            </a:r>
          </a:p>
          <a:p>
            <a:r>
              <a:rPr lang="en-CA" dirty="0"/>
              <a:t>Purposeful – for learning</a:t>
            </a:r>
          </a:p>
          <a:p>
            <a:r>
              <a:rPr lang="en-CA" dirty="0"/>
              <a:t>Tasks – useful/ real-world/ promote 21</a:t>
            </a:r>
            <a:r>
              <a:rPr lang="en-CA" baseline="30000" dirty="0"/>
              <a:t>st</a:t>
            </a:r>
            <a:r>
              <a:rPr lang="en-CA" dirty="0"/>
              <a:t> century skill development</a:t>
            </a:r>
          </a:p>
          <a:p>
            <a:r>
              <a:rPr lang="en-CA" dirty="0"/>
              <a:t>Visuals – represent the reality of the world/ are not prejudice</a:t>
            </a:r>
          </a:p>
          <a:p>
            <a:r>
              <a:rPr lang="en-CA" dirty="0"/>
              <a:t>Inclusivity – inclusive of various cultures/ gender/ roles etc. </a:t>
            </a:r>
          </a:p>
          <a:p>
            <a:r>
              <a:rPr lang="en-CA" dirty="0"/>
              <a:t>Layout/ Visual appeal – attractive/ not intimidating</a:t>
            </a:r>
          </a:p>
          <a:p>
            <a:r>
              <a:rPr lang="en-CA" dirty="0"/>
              <a:t>Organization – logical flow to the content/ lessons/ activities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85203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22E91-63FC-4915-9074-32DD0BFE7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Topics Covered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8483C-9DBB-4D08-A1D5-E17E27991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Relevant, relatable, interesting (needs analysis)</a:t>
            </a:r>
          </a:p>
          <a:p>
            <a:r>
              <a:rPr lang="en-US" dirty="0"/>
              <a:t>Methodological approaches</a:t>
            </a:r>
          </a:p>
          <a:p>
            <a:r>
              <a:rPr lang="en-US" dirty="0"/>
              <a:t>Skills and activities (refer to banks in PPT)</a:t>
            </a:r>
          </a:p>
          <a:p>
            <a:r>
              <a:rPr lang="en-US" dirty="0"/>
              <a:t>Evaluating materials (use your own evaluation to guide you)</a:t>
            </a:r>
          </a:p>
          <a:p>
            <a:r>
              <a:rPr lang="en-US" dirty="0"/>
              <a:t>Materials developed ( worksheets, storybooks, comics, etc. can be re-used)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8576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D2951-EF4C-4E5C-A87B-9137165EBB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Creation/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2961-D8B7-43F1-999C-ED07B9EAFB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Tools</a:t>
            </a:r>
          </a:p>
        </p:txBody>
      </p:sp>
    </p:spTree>
    <p:extLst>
      <p:ext uri="{BB962C8B-B14F-4D97-AF65-F5344CB8AC3E}">
        <p14:creationId xmlns:p14="http://schemas.microsoft.com/office/powerpoint/2010/main" val="76560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DB9D2-D156-40BE-997F-D66312448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F3EB-AC5F-4C8F-91D6-03300708E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2" descr="Image result for microsoft publisher">
            <a:extLst>
              <a:ext uri="{FF2B5EF4-FFF2-40B4-BE49-F238E27FC236}">
                <a16:creationId xmlns:a16="http://schemas.microsoft.com/office/drawing/2014/main" id="{AB256094-6DA7-4AE8-B35E-38511E1A9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778" y="2845110"/>
            <a:ext cx="1200768" cy="116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anva Review for 2020">
            <a:extLst>
              <a:ext uri="{FF2B5EF4-FFF2-40B4-BE49-F238E27FC236}">
                <a16:creationId xmlns:a16="http://schemas.microsoft.com/office/drawing/2014/main" id="{8DB0A9F0-A096-4A6D-B078-FC022923E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2671763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OpenOffice.org Draw – Wikipedie">
            <a:extLst>
              <a:ext uri="{FF2B5EF4-FFF2-40B4-BE49-F238E27FC236}">
                <a16:creationId xmlns:a16="http://schemas.microsoft.com/office/drawing/2014/main" id="{7358D467-35EA-4E5C-A312-3BD180679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863" y="255693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105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B697B-72A8-44F7-9C1B-7BF60E6E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31498-AF71-44C1-A981-D1CDE7278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CA" dirty="0"/>
          </a:p>
          <a:p>
            <a:r>
              <a:rPr lang="en-CA" dirty="0"/>
              <a:t>First draft due in week 16. Each group will share their textbook chapter and explain the thought that went in to its </a:t>
            </a:r>
            <a:r>
              <a:rPr lang="en-CA"/>
              <a:t>design.</a:t>
            </a:r>
          </a:p>
          <a:p>
            <a:endParaRPr lang="en-CA" dirty="0"/>
          </a:p>
          <a:p>
            <a:r>
              <a:rPr lang="en-CA" dirty="0"/>
              <a:t>Feedback will be given on the spot.</a:t>
            </a:r>
          </a:p>
          <a:p>
            <a:endParaRPr lang="en-CA" dirty="0"/>
          </a:p>
          <a:p>
            <a:r>
              <a:rPr lang="en-CA" dirty="0"/>
              <a:t>Should be in .pdf format</a:t>
            </a:r>
          </a:p>
          <a:p>
            <a:endParaRPr lang="en-CA" dirty="0"/>
          </a:p>
          <a:p>
            <a:r>
              <a:rPr lang="en-CA" dirty="0"/>
              <a:t>Final draft will be submitted as part of the final portfolio</a:t>
            </a:r>
          </a:p>
          <a:p>
            <a:endParaRPr lang="en-CA" dirty="0"/>
          </a:p>
          <a:p>
            <a:r>
              <a:rPr lang="en-CA" b="1" dirty="0"/>
              <a:t>All members should submit this file and explain what their contributions were in this project. </a:t>
            </a:r>
          </a:p>
          <a:p>
            <a:pPr lvl="1"/>
            <a:r>
              <a:rPr lang="en-CA" b="1" dirty="0"/>
              <a:t>i.e. What did they do? What did they create?</a:t>
            </a:r>
          </a:p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9525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123</TotalTime>
  <Words>431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Garamond</vt:lpstr>
      <vt:lpstr>Organic</vt:lpstr>
      <vt:lpstr>Materials Creation</vt:lpstr>
      <vt:lpstr>Project</vt:lpstr>
      <vt:lpstr>Things to think about</vt:lpstr>
      <vt:lpstr>Key Topics Covered</vt:lpstr>
      <vt:lpstr>Key Topics Covered</vt:lpstr>
      <vt:lpstr>Creation/ Design</vt:lpstr>
      <vt:lpstr>Choice</vt:lpstr>
      <vt:lpstr>Final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Creation</dc:title>
  <dc:creator>Whitehead, George E.K. (Prof.)</dc:creator>
  <cp:lastModifiedBy>Reviewer</cp:lastModifiedBy>
  <cp:revision>24</cp:revision>
  <dcterms:created xsi:type="dcterms:W3CDTF">2018-02-08T01:15:55Z</dcterms:created>
  <dcterms:modified xsi:type="dcterms:W3CDTF">2020-12-07T09:23:59Z</dcterms:modified>
</cp:coreProperties>
</file>