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95" r:id="rId4"/>
    <p:sldId id="296" r:id="rId5"/>
    <p:sldId id="278" r:id="rId6"/>
    <p:sldId id="297" r:id="rId7"/>
    <p:sldId id="299" r:id="rId8"/>
    <p:sldId id="273" r:id="rId9"/>
    <p:sldId id="292" r:id="rId10"/>
    <p:sldId id="271" r:id="rId11"/>
    <p:sldId id="301" r:id="rId12"/>
    <p:sldId id="305" r:id="rId13"/>
    <p:sldId id="308" r:id="rId14"/>
    <p:sldId id="307" r:id="rId15"/>
    <p:sldId id="309" r:id="rId16"/>
    <p:sldId id="319" r:id="rId17"/>
    <p:sldId id="311" r:id="rId18"/>
    <p:sldId id="320" r:id="rId19"/>
    <p:sldId id="314" r:id="rId20"/>
    <p:sldId id="315" r:id="rId21"/>
    <p:sldId id="316" r:id="rId22"/>
    <p:sldId id="317" r:id="rId23"/>
    <p:sldId id="318" r:id="rId24"/>
    <p:sldId id="313" r:id="rId25"/>
    <p:sldId id="312" r:id="rId26"/>
    <p:sldId id="269" r:id="rId27"/>
    <p:sldId id="325" r:id="rId28"/>
    <p:sldId id="268" r:id="rId29"/>
    <p:sldId id="322" r:id="rId30"/>
    <p:sldId id="280" r:id="rId31"/>
    <p:sldId id="286" r:id="rId32"/>
    <p:sldId id="257" r:id="rId33"/>
    <p:sldId id="258" r:id="rId34"/>
    <p:sldId id="261" r:id="rId35"/>
    <p:sldId id="259" r:id="rId36"/>
    <p:sldId id="260" r:id="rId37"/>
    <p:sldId id="323" r:id="rId38"/>
    <p:sldId id="304" r:id="rId39"/>
    <p:sldId id="281" r:id="rId40"/>
    <p:sldId id="303" r:id="rId41"/>
    <p:sldId id="310" r:id="rId42"/>
    <p:sldId id="321" r:id="rId43"/>
    <p:sldId id="270" r:id="rId44"/>
    <p:sldId id="287" r:id="rId45"/>
    <p:sldId id="324" r:id="rId46"/>
    <p:sldId id="28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3" autoAdjust="0"/>
    <p:restoredTop sz="94660"/>
  </p:normalViewPr>
  <p:slideViewPr>
    <p:cSldViewPr snapToGrid="0">
      <p:cViewPr>
        <p:scale>
          <a:sx n="75" d="100"/>
          <a:sy n="75" d="100"/>
        </p:scale>
        <p:origin x="9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89416-89D3-4218-917D-61646E2B660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8219567-FA66-45B8-A8E5-49DFE74961E1}">
      <dgm:prSet phldrT="[Text]" custT="1"/>
      <dgm:spPr/>
      <dgm:t>
        <a:bodyPr/>
        <a:lstStyle/>
        <a:p>
          <a:r>
            <a:rPr lang="en-US" sz="1400" dirty="0"/>
            <a:t> </a:t>
          </a:r>
          <a:r>
            <a:rPr lang="en-US" sz="1400" dirty="0">
              <a:latin typeface="Berlin Sans FB Demi" pitchFamily="34" charset="0"/>
            </a:rPr>
            <a:t>Literature Review</a:t>
          </a:r>
        </a:p>
      </dgm:t>
    </dgm:pt>
    <dgm:pt modelId="{182DD5ED-D8AA-4CF1-AFA8-4F75A6CF2FB2}" type="parTrans" cxnId="{264B7E3F-E65D-4775-B34F-62A0AF4DD2D6}">
      <dgm:prSet/>
      <dgm:spPr/>
      <dgm:t>
        <a:bodyPr/>
        <a:lstStyle/>
        <a:p>
          <a:endParaRPr lang="en-US"/>
        </a:p>
      </dgm:t>
    </dgm:pt>
    <dgm:pt modelId="{77B5407A-E6E1-4F73-939C-95FB0C589A64}" type="sibTrans" cxnId="{264B7E3F-E65D-4775-B34F-62A0AF4DD2D6}">
      <dgm:prSet/>
      <dgm:spPr/>
      <dgm:t>
        <a:bodyPr/>
        <a:lstStyle/>
        <a:p>
          <a:endParaRPr lang="en-US"/>
        </a:p>
      </dgm:t>
    </dgm:pt>
    <dgm:pt modelId="{A07B8470-0E60-4F71-BC68-DE9AB513353C}">
      <dgm:prSet phldrT="[Text]" custT="1"/>
      <dgm:spPr/>
      <dgm:t>
        <a:bodyPr/>
        <a:lstStyle/>
        <a:p>
          <a:r>
            <a:rPr lang="en-US" sz="1050" dirty="0"/>
            <a:t>Justifies your research</a:t>
          </a:r>
        </a:p>
      </dgm:t>
    </dgm:pt>
    <dgm:pt modelId="{1376057D-8E13-4451-937B-E37FC421F35D}" type="parTrans" cxnId="{F4BC3F06-280D-4684-8E91-0FD903B1D8C9}">
      <dgm:prSet/>
      <dgm:spPr/>
      <dgm:t>
        <a:bodyPr/>
        <a:lstStyle/>
        <a:p>
          <a:endParaRPr lang="en-US"/>
        </a:p>
      </dgm:t>
    </dgm:pt>
    <dgm:pt modelId="{DDB54C9C-9EE4-46EE-8E74-FE69F492EC89}" type="sibTrans" cxnId="{F4BC3F06-280D-4684-8E91-0FD903B1D8C9}">
      <dgm:prSet/>
      <dgm:spPr/>
      <dgm:t>
        <a:bodyPr/>
        <a:lstStyle/>
        <a:p>
          <a:endParaRPr lang="en-US"/>
        </a:p>
      </dgm:t>
    </dgm:pt>
    <dgm:pt modelId="{C0DFAE4F-28E6-4EA2-A198-CE6E1D619796}">
      <dgm:prSet custT="1"/>
      <dgm:spPr/>
      <dgm:t>
        <a:bodyPr/>
        <a:lstStyle/>
        <a:p>
          <a:r>
            <a:rPr lang="en-US" sz="1050" dirty="0"/>
            <a:t>Gives you an overview on a topic</a:t>
          </a:r>
        </a:p>
      </dgm:t>
    </dgm:pt>
    <dgm:pt modelId="{96C833F1-EFF4-45B9-984F-1364F9ED45E1}" type="parTrans" cxnId="{10425FA2-B412-443A-849F-D85D9CC0FC2F}">
      <dgm:prSet/>
      <dgm:spPr/>
      <dgm:t>
        <a:bodyPr/>
        <a:lstStyle/>
        <a:p>
          <a:endParaRPr lang="en-US"/>
        </a:p>
      </dgm:t>
    </dgm:pt>
    <dgm:pt modelId="{AE79600C-61C4-4EF0-A1DA-4FBF17CF1EC0}" type="sibTrans" cxnId="{10425FA2-B412-443A-849F-D85D9CC0FC2F}">
      <dgm:prSet/>
      <dgm:spPr/>
      <dgm:t>
        <a:bodyPr/>
        <a:lstStyle/>
        <a:p>
          <a:endParaRPr lang="en-US"/>
        </a:p>
      </dgm:t>
    </dgm:pt>
    <dgm:pt modelId="{9B0A6A30-B8B0-460C-B2A5-A4EC3567A476}">
      <dgm:prSet custT="1"/>
      <dgm:spPr/>
      <dgm:t>
        <a:bodyPr/>
        <a:lstStyle/>
        <a:p>
          <a:r>
            <a:rPr lang="en-US" sz="1050" dirty="0"/>
            <a:t>Keeps you  up to date on a topic</a:t>
          </a:r>
        </a:p>
      </dgm:t>
    </dgm:pt>
    <dgm:pt modelId="{547FC287-2F73-484C-88D2-75B8912C6AD9}" type="parTrans" cxnId="{4A78B8C7-7781-47F4-9193-DA60EAE25736}">
      <dgm:prSet/>
      <dgm:spPr/>
      <dgm:t>
        <a:bodyPr/>
        <a:lstStyle/>
        <a:p>
          <a:endParaRPr lang="en-US"/>
        </a:p>
      </dgm:t>
    </dgm:pt>
    <dgm:pt modelId="{F17662A2-2B18-4197-B7FB-05DC6FF2F327}" type="sibTrans" cxnId="{4A78B8C7-7781-47F4-9193-DA60EAE25736}">
      <dgm:prSet/>
      <dgm:spPr/>
      <dgm:t>
        <a:bodyPr/>
        <a:lstStyle/>
        <a:p>
          <a:endParaRPr lang="en-US"/>
        </a:p>
      </dgm:t>
    </dgm:pt>
    <dgm:pt modelId="{C96C9B91-1E6E-4FA7-99EC-010CE9695DDC}">
      <dgm:prSet custT="1"/>
      <dgm:spPr/>
      <dgm:t>
        <a:bodyPr/>
        <a:lstStyle/>
        <a:p>
          <a:r>
            <a:rPr lang="en-US" sz="1050" dirty="0"/>
            <a:t>Provides you with a solid background knowledge base for your own future research</a:t>
          </a:r>
        </a:p>
      </dgm:t>
    </dgm:pt>
    <dgm:pt modelId="{4D786BDD-E4B6-43AD-973F-96A273322F7B}" type="parTrans" cxnId="{4FF61318-B309-4C71-96FE-ED47E8A2D111}">
      <dgm:prSet/>
      <dgm:spPr/>
      <dgm:t>
        <a:bodyPr/>
        <a:lstStyle/>
        <a:p>
          <a:endParaRPr lang="en-US"/>
        </a:p>
      </dgm:t>
    </dgm:pt>
    <dgm:pt modelId="{23F4CA1F-3B03-4E6B-A9F6-71B5C8C1E1AD}" type="sibTrans" cxnId="{4FF61318-B309-4C71-96FE-ED47E8A2D111}">
      <dgm:prSet/>
      <dgm:spPr/>
      <dgm:t>
        <a:bodyPr/>
        <a:lstStyle/>
        <a:p>
          <a:endParaRPr lang="en-US"/>
        </a:p>
      </dgm:t>
    </dgm:pt>
    <dgm:pt modelId="{1233855E-2D88-4A1F-8954-2656A34BC6A1}">
      <dgm:prSet custT="1"/>
      <dgm:spPr/>
      <dgm:t>
        <a:bodyPr/>
        <a:lstStyle/>
        <a:p>
          <a:r>
            <a:rPr lang="en-US" sz="1050" dirty="0"/>
            <a:t>Establishes your credibility on a topic</a:t>
          </a:r>
        </a:p>
      </dgm:t>
    </dgm:pt>
    <dgm:pt modelId="{99BF68DD-691A-4695-9CCF-6EFD743C369A}" type="parTrans" cxnId="{3BE6315B-536E-4AB2-8CA3-0D97D6E1799D}">
      <dgm:prSet/>
      <dgm:spPr/>
      <dgm:t>
        <a:bodyPr/>
        <a:lstStyle/>
        <a:p>
          <a:endParaRPr lang="en-US"/>
        </a:p>
      </dgm:t>
    </dgm:pt>
    <dgm:pt modelId="{B25FC4CA-E305-4CC2-A8A0-BAD7F2A91499}" type="sibTrans" cxnId="{3BE6315B-536E-4AB2-8CA3-0D97D6E1799D}">
      <dgm:prSet/>
      <dgm:spPr/>
      <dgm:t>
        <a:bodyPr/>
        <a:lstStyle/>
        <a:p>
          <a:endParaRPr lang="en-US"/>
        </a:p>
      </dgm:t>
    </dgm:pt>
    <dgm:pt modelId="{EEF90E1B-FE3C-4C81-B096-4DCF412C5017}" type="pres">
      <dgm:prSet presAssocID="{A0489416-89D3-4218-917D-61646E2B660A}" presName="Name0" presStyleCnt="0">
        <dgm:presLayoutVars>
          <dgm:chMax val="1"/>
          <dgm:dir/>
          <dgm:animLvl val="ctr"/>
          <dgm:resizeHandles val="exact"/>
        </dgm:presLayoutVars>
      </dgm:prSet>
      <dgm:spPr/>
    </dgm:pt>
    <dgm:pt modelId="{92713D18-FD31-4102-A3EF-A38F1CD6FE41}" type="pres">
      <dgm:prSet presAssocID="{F8219567-FA66-45B8-A8E5-49DFE74961E1}" presName="centerShape" presStyleLbl="node0" presStyleIdx="0" presStyleCnt="1" custScaleX="159134" custScaleY="117986"/>
      <dgm:spPr/>
    </dgm:pt>
    <dgm:pt modelId="{1A7B2125-E85D-4CB5-BDAE-45AB5A1649FA}" type="pres">
      <dgm:prSet presAssocID="{4D786BDD-E4B6-43AD-973F-96A273322F7B}" presName="parTrans" presStyleLbl="sibTrans2D1" presStyleIdx="0" presStyleCnt="5" custScaleX="170913"/>
      <dgm:spPr/>
    </dgm:pt>
    <dgm:pt modelId="{C040E230-FD8B-4CD3-BA34-B87AAAD459E3}" type="pres">
      <dgm:prSet presAssocID="{4D786BDD-E4B6-43AD-973F-96A273322F7B}" presName="connectorText" presStyleLbl="sibTrans2D1" presStyleIdx="0" presStyleCnt="5"/>
      <dgm:spPr/>
    </dgm:pt>
    <dgm:pt modelId="{FF046A4E-8844-4C83-A78D-1E08A187A5D5}" type="pres">
      <dgm:prSet presAssocID="{C96C9B91-1E6E-4FA7-99EC-010CE9695DDC}" presName="node" presStyleLbl="node1" presStyleIdx="0" presStyleCnt="5" custScaleX="148282">
        <dgm:presLayoutVars>
          <dgm:bulletEnabled val="1"/>
        </dgm:presLayoutVars>
      </dgm:prSet>
      <dgm:spPr/>
    </dgm:pt>
    <dgm:pt modelId="{8A3C9CBE-7B1F-4A3C-8CC6-24E456695F83}" type="pres">
      <dgm:prSet presAssocID="{96C833F1-EFF4-45B9-984F-1364F9ED45E1}" presName="parTrans" presStyleLbl="sibTrans2D1" presStyleIdx="1" presStyleCnt="5" custScaleX="159865"/>
      <dgm:spPr/>
    </dgm:pt>
    <dgm:pt modelId="{B5E6D777-1C0D-456A-8AA0-B896BDCDD895}" type="pres">
      <dgm:prSet presAssocID="{96C833F1-EFF4-45B9-984F-1364F9ED45E1}" presName="connectorText" presStyleLbl="sibTrans2D1" presStyleIdx="1" presStyleCnt="5"/>
      <dgm:spPr/>
    </dgm:pt>
    <dgm:pt modelId="{B832D0DD-3E55-45A8-BAAD-C408F85DFC45}" type="pres">
      <dgm:prSet presAssocID="{C0DFAE4F-28E6-4EA2-A198-CE6E1D619796}" presName="node" presStyleLbl="node1" presStyleIdx="1" presStyleCnt="5" custScaleX="155114" custRadScaleRad="156973" custRadScaleInc="18498">
        <dgm:presLayoutVars>
          <dgm:bulletEnabled val="1"/>
        </dgm:presLayoutVars>
      </dgm:prSet>
      <dgm:spPr/>
    </dgm:pt>
    <dgm:pt modelId="{313CD68E-AD37-4708-A474-0F498B788D23}" type="pres">
      <dgm:prSet presAssocID="{1376057D-8E13-4451-937B-E37FC421F35D}" presName="parTrans" presStyleLbl="sibTrans2D1" presStyleIdx="2" presStyleCnt="5" custScaleX="147723"/>
      <dgm:spPr/>
    </dgm:pt>
    <dgm:pt modelId="{570E702E-3D3D-45EC-8BCB-309057E3E18C}" type="pres">
      <dgm:prSet presAssocID="{1376057D-8E13-4451-937B-E37FC421F35D}" presName="connectorText" presStyleLbl="sibTrans2D1" presStyleIdx="2" presStyleCnt="5"/>
      <dgm:spPr/>
    </dgm:pt>
    <dgm:pt modelId="{420CEB16-726B-418B-8F90-29D143F4FE46}" type="pres">
      <dgm:prSet presAssocID="{A07B8470-0E60-4F71-BC68-DE9AB513353C}" presName="node" presStyleLbl="node1" presStyleIdx="2" presStyleCnt="5" custScaleX="134046" custRadScaleRad="128755" custRadScaleInc="-44666">
        <dgm:presLayoutVars>
          <dgm:bulletEnabled val="1"/>
        </dgm:presLayoutVars>
      </dgm:prSet>
      <dgm:spPr/>
    </dgm:pt>
    <dgm:pt modelId="{9BE4DAFB-2414-4320-A3D1-BC84CD02DE7A}" type="pres">
      <dgm:prSet presAssocID="{99BF68DD-691A-4695-9CCF-6EFD743C369A}" presName="parTrans" presStyleLbl="sibTrans2D1" presStyleIdx="3" presStyleCnt="5" custScaleX="151311" custLinFactNeighborX="-16646" custLinFactNeighborY="-12391"/>
      <dgm:spPr/>
    </dgm:pt>
    <dgm:pt modelId="{CE004346-A12D-4FB2-8D99-8D389CD6FE8E}" type="pres">
      <dgm:prSet presAssocID="{99BF68DD-691A-4695-9CCF-6EFD743C369A}" presName="connectorText" presStyleLbl="sibTrans2D1" presStyleIdx="3" presStyleCnt="5"/>
      <dgm:spPr/>
    </dgm:pt>
    <dgm:pt modelId="{7C891A52-E6D2-40A2-A9B8-7052ECF61FB2}" type="pres">
      <dgm:prSet presAssocID="{1233855E-2D88-4A1F-8954-2656A34BC6A1}" presName="node" presStyleLbl="node1" presStyleIdx="3" presStyleCnt="5" custScaleX="141345" custRadScaleRad="127924" custRadScaleInc="50211">
        <dgm:presLayoutVars>
          <dgm:bulletEnabled val="1"/>
        </dgm:presLayoutVars>
      </dgm:prSet>
      <dgm:spPr/>
    </dgm:pt>
    <dgm:pt modelId="{9558E0F7-FD01-4ED0-9125-2F46D90C4082}" type="pres">
      <dgm:prSet presAssocID="{547FC287-2F73-484C-88D2-75B8912C6AD9}" presName="parTrans" presStyleLbl="sibTrans2D1" presStyleIdx="4" presStyleCnt="5" custScaleX="156609"/>
      <dgm:spPr/>
    </dgm:pt>
    <dgm:pt modelId="{1DF782C2-EB21-4D75-8E71-EB8E30CDA754}" type="pres">
      <dgm:prSet presAssocID="{547FC287-2F73-484C-88D2-75B8912C6AD9}" presName="connectorText" presStyleLbl="sibTrans2D1" presStyleIdx="4" presStyleCnt="5"/>
      <dgm:spPr/>
    </dgm:pt>
    <dgm:pt modelId="{8A537A91-A2AD-4A69-912B-77D1349A8B95}" type="pres">
      <dgm:prSet presAssocID="{9B0A6A30-B8B0-460C-B2A5-A4EC3567A476}" presName="node" presStyleLbl="node1" presStyleIdx="4" presStyleCnt="5" custScaleX="128196" custRadScaleRad="148204" custRadScaleInc="-16607">
        <dgm:presLayoutVars>
          <dgm:bulletEnabled val="1"/>
        </dgm:presLayoutVars>
      </dgm:prSet>
      <dgm:spPr/>
    </dgm:pt>
  </dgm:ptLst>
  <dgm:cxnLst>
    <dgm:cxn modelId="{F4BC3F06-280D-4684-8E91-0FD903B1D8C9}" srcId="{F8219567-FA66-45B8-A8E5-49DFE74961E1}" destId="{A07B8470-0E60-4F71-BC68-DE9AB513353C}" srcOrd="2" destOrd="0" parTransId="{1376057D-8E13-4451-937B-E37FC421F35D}" sibTransId="{DDB54C9C-9EE4-46EE-8E74-FE69F492EC89}"/>
    <dgm:cxn modelId="{B4A7B00A-90CF-46E9-AD4D-40985A7C87DB}" type="presOf" srcId="{F8219567-FA66-45B8-A8E5-49DFE74961E1}" destId="{92713D18-FD31-4102-A3EF-A38F1CD6FE41}" srcOrd="0" destOrd="0" presId="urn:microsoft.com/office/officeart/2005/8/layout/radial5"/>
    <dgm:cxn modelId="{CBAEAF10-7117-4BA4-A074-D96443C82825}" type="presOf" srcId="{99BF68DD-691A-4695-9CCF-6EFD743C369A}" destId="{9BE4DAFB-2414-4320-A3D1-BC84CD02DE7A}" srcOrd="0" destOrd="0" presId="urn:microsoft.com/office/officeart/2005/8/layout/radial5"/>
    <dgm:cxn modelId="{4FF61318-B309-4C71-96FE-ED47E8A2D111}" srcId="{F8219567-FA66-45B8-A8E5-49DFE74961E1}" destId="{C96C9B91-1E6E-4FA7-99EC-010CE9695DDC}" srcOrd="0" destOrd="0" parTransId="{4D786BDD-E4B6-43AD-973F-96A273322F7B}" sibTransId="{23F4CA1F-3B03-4E6B-A9F6-71B5C8C1E1AD}"/>
    <dgm:cxn modelId="{F53A8D19-0CC3-411D-AAA0-D435E5617199}" type="presOf" srcId="{4D786BDD-E4B6-43AD-973F-96A273322F7B}" destId="{C040E230-FD8B-4CD3-BA34-B87AAAD459E3}" srcOrd="1" destOrd="0" presId="urn:microsoft.com/office/officeart/2005/8/layout/radial5"/>
    <dgm:cxn modelId="{9784C11B-3FD0-42BB-9E5E-BF9BB127356A}" type="presOf" srcId="{96C833F1-EFF4-45B9-984F-1364F9ED45E1}" destId="{B5E6D777-1C0D-456A-8AA0-B896BDCDD895}" srcOrd="1" destOrd="0" presId="urn:microsoft.com/office/officeart/2005/8/layout/radial5"/>
    <dgm:cxn modelId="{82262131-8B59-4FE1-BF98-E05BA32010FB}" type="presOf" srcId="{96C833F1-EFF4-45B9-984F-1364F9ED45E1}" destId="{8A3C9CBE-7B1F-4A3C-8CC6-24E456695F83}" srcOrd="0" destOrd="0" presId="urn:microsoft.com/office/officeart/2005/8/layout/radial5"/>
    <dgm:cxn modelId="{2CA52139-9BDD-420C-A670-96807679B668}" type="presOf" srcId="{1376057D-8E13-4451-937B-E37FC421F35D}" destId="{313CD68E-AD37-4708-A474-0F498B788D23}" srcOrd="0" destOrd="0" presId="urn:microsoft.com/office/officeart/2005/8/layout/radial5"/>
    <dgm:cxn modelId="{264B7E3F-E65D-4775-B34F-62A0AF4DD2D6}" srcId="{A0489416-89D3-4218-917D-61646E2B660A}" destId="{F8219567-FA66-45B8-A8E5-49DFE74961E1}" srcOrd="0" destOrd="0" parTransId="{182DD5ED-D8AA-4CF1-AFA8-4F75A6CF2FB2}" sibTransId="{77B5407A-E6E1-4F73-939C-95FB0C589A64}"/>
    <dgm:cxn modelId="{3BE6315B-536E-4AB2-8CA3-0D97D6E1799D}" srcId="{F8219567-FA66-45B8-A8E5-49DFE74961E1}" destId="{1233855E-2D88-4A1F-8954-2656A34BC6A1}" srcOrd="3" destOrd="0" parTransId="{99BF68DD-691A-4695-9CCF-6EFD743C369A}" sibTransId="{B25FC4CA-E305-4CC2-A8A0-BAD7F2A91499}"/>
    <dgm:cxn modelId="{BA782243-9102-41B8-B477-07DCA681EFD6}" type="presOf" srcId="{99BF68DD-691A-4695-9CCF-6EFD743C369A}" destId="{CE004346-A12D-4FB2-8D99-8D389CD6FE8E}" srcOrd="1" destOrd="0" presId="urn:microsoft.com/office/officeart/2005/8/layout/radial5"/>
    <dgm:cxn modelId="{E5B92A45-68D9-4093-8647-2A270E63A3CA}" type="presOf" srcId="{1376057D-8E13-4451-937B-E37FC421F35D}" destId="{570E702E-3D3D-45EC-8BCB-309057E3E18C}" srcOrd="1" destOrd="0" presId="urn:microsoft.com/office/officeart/2005/8/layout/radial5"/>
    <dgm:cxn modelId="{E089EA54-6957-4E58-B655-BCA917AE3FCA}" type="presOf" srcId="{A07B8470-0E60-4F71-BC68-DE9AB513353C}" destId="{420CEB16-726B-418B-8F90-29D143F4FE46}" srcOrd="0" destOrd="0" presId="urn:microsoft.com/office/officeart/2005/8/layout/radial5"/>
    <dgm:cxn modelId="{C95B5392-2970-4BBA-9A42-E4AEF84ED28C}" type="presOf" srcId="{9B0A6A30-B8B0-460C-B2A5-A4EC3567A476}" destId="{8A537A91-A2AD-4A69-912B-77D1349A8B95}" srcOrd="0" destOrd="0" presId="urn:microsoft.com/office/officeart/2005/8/layout/radial5"/>
    <dgm:cxn modelId="{10425FA2-B412-443A-849F-D85D9CC0FC2F}" srcId="{F8219567-FA66-45B8-A8E5-49DFE74961E1}" destId="{C0DFAE4F-28E6-4EA2-A198-CE6E1D619796}" srcOrd="1" destOrd="0" parTransId="{96C833F1-EFF4-45B9-984F-1364F9ED45E1}" sibTransId="{AE79600C-61C4-4EF0-A1DA-4FBF17CF1EC0}"/>
    <dgm:cxn modelId="{D00634AC-FFAA-4C36-BCCF-1B0B4B28BD8B}" type="presOf" srcId="{547FC287-2F73-484C-88D2-75B8912C6AD9}" destId="{1DF782C2-EB21-4D75-8E71-EB8E30CDA754}" srcOrd="1" destOrd="0" presId="urn:microsoft.com/office/officeart/2005/8/layout/radial5"/>
    <dgm:cxn modelId="{42D5F9BF-58B9-4453-A07A-2DE34E628AF9}" type="presOf" srcId="{1233855E-2D88-4A1F-8954-2656A34BC6A1}" destId="{7C891A52-E6D2-40A2-A9B8-7052ECF61FB2}" srcOrd="0" destOrd="0" presId="urn:microsoft.com/office/officeart/2005/8/layout/radial5"/>
    <dgm:cxn modelId="{4A78B8C7-7781-47F4-9193-DA60EAE25736}" srcId="{F8219567-FA66-45B8-A8E5-49DFE74961E1}" destId="{9B0A6A30-B8B0-460C-B2A5-A4EC3567A476}" srcOrd="4" destOrd="0" parTransId="{547FC287-2F73-484C-88D2-75B8912C6AD9}" sibTransId="{F17662A2-2B18-4197-B7FB-05DC6FF2F327}"/>
    <dgm:cxn modelId="{EE8F4ED1-DC40-411B-BB53-40A392AAFA5E}" type="presOf" srcId="{C96C9B91-1E6E-4FA7-99EC-010CE9695DDC}" destId="{FF046A4E-8844-4C83-A78D-1E08A187A5D5}" srcOrd="0" destOrd="0" presId="urn:microsoft.com/office/officeart/2005/8/layout/radial5"/>
    <dgm:cxn modelId="{FDF3D3D5-939B-4321-822F-ADB64DD9E78A}" type="presOf" srcId="{C0DFAE4F-28E6-4EA2-A198-CE6E1D619796}" destId="{B832D0DD-3E55-45A8-BAAD-C408F85DFC45}" srcOrd="0" destOrd="0" presId="urn:microsoft.com/office/officeart/2005/8/layout/radial5"/>
    <dgm:cxn modelId="{A638AFE1-B773-4D05-91EF-1300B3D0B771}" type="presOf" srcId="{4D786BDD-E4B6-43AD-973F-96A273322F7B}" destId="{1A7B2125-E85D-4CB5-BDAE-45AB5A1649FA}" srcOrd="0" destOrd="0" presId="urn:microsoft.com/office/officeart/2005/8/layout/radial5"/>
    <dgm:cxn modelId="{01211EEC-6C43-4540-8EED-53FE050ED9BF}" type="presOf" srcId="{A0489416-89D3-4218-917D-61646E2B660A}" destId="{EEF90E1B-FE3C-4C81-B096-4DCF412C5017}" srcOrd="0" destOrd="0" presId="urn:microsoft.com/office/officeart/2005/8/layout/radial5"/>
    <dgm:cxn modelId="{B1A106FC-C508-44EC-A86A-1279DE690EDE}" type="presOf" srcId="{547FC287-2F73-484C-88D2-75B8912C6AD9}" destId="{9558E0F7-FD01-4ED0-9125-2F46D90C4082}" srcOrd="0" destOrd="0" presId="urn:microsoft.com/office/officeart/2005/8/layout/radial5"/>
    <dgm:cxn modelId="{3BBE3C23-1168-4016-ACD6-D16CAA51E5FB}" type="presParOf" srcId="{EEF90E1B-FE3C-4C81-B096-4DCF412C5017}" destId="{92713D18-FD31-4102-A3EF-A38F1CD6FE41}" srcOrd="0" destOrd="0" presId="urn:microsoft.com/office/officeart/2005/8/layout/radial5"/>
    <dgm:cxn modelId="{246051AF-DB96-4091-A765-7233361C81C4}" type="presParOf" srcId="{EEF90E1B-FE3C-4C81-B096-4DCF412C5017}" destId="{1A7B2125-E85D-4CB5-BDAE-45AB5A1649FA}" srcOrd="1" destOrd="0" presId="urn:microsoft.com/office/officeart/2005/8/layout/radial5"/>
    <dgm:cxn modelId="{BEC6BFA6-F5E5-4C49-A78B-68B7A1646304}" type="presParOf" srcId="{1A7B2125-E85D-4CB5-BDAE-45AB5A1649FA}" destId="{C040E230-FD8B-4CD3-BA34-B87AAAD459E3}" srcOrd="0" destOrd="0" presId="urn:microsoft.com/office/officeart/2005/8/layout/radial5"/>
    <dgm:cxn modelId="{FC17AA6B-1249-4A55-B76F-42747D36A06D}" type="presParOf" srcId="{EEF90E1B-FE3C-4C81-B096-4DCF412C5017}" destId="{FF046A4E-8844-4C83-A78D-1E08A187A5D5}" srcOrd="2" destOrd="0" presId="urn:microsoft.com/office/officeart/2005/8/layout/radial5"/>
    <dgm:cxn modelId="{7F7387DA-5E18-4727-9168-20A52852CA70}" type="presParOf" srcId="{EEF90E1B-FE3C-4C81-B096-4DCF412C5017}" destId="{8A3C9CBE-7B1F-4A3C-8CC6-24E456695F83}" srcOrd="3" destOrd="0" presId="urn:microsoft.com/office/officeart/2005/8/layout/radial5"/>
    <dgm:cxn modelId="{1EE3CF72-6E1E-49CB-A5D9-4D587D01FA26}" type="presParOf" srcId="{8A3C9CBE-7B1F-4A3C-8CC6-24E456695F83}" destId="{B5E6D777-1C0D-456A-8AA0-B896BDCDD895}" srcOrd="0" destOrd="0" presId="urn:microsoft.com/office/officeart/2005/8/layout/radial5"/>
    <dgm:cxn modelId="{45681359-97DD-4F3B-AC26-C9B2F48302E5}" type="presParOf" srcId="{EEF90E1B-FE3C-4C81-B096-4DCF412C5017}" destId="{B832D0DD-3E55-45A8-BAAD-C408F85DFC45}" srcOrd="4" destOrd="0" presId="urn:microsoft.com/office/officeart/2005/8/layout/radial5"/>
    <dgm:cxn modelId="{819F6C25-AC3F-416B-83CD-48D174BAF072}" type="presParOf" srcId="{EEF90E1B-FE3C-4C81-B096-4DCF412C5017}" destId="{313CD68E-AD37-4708-A474-0F498B788D23}" srcOrd="5" destOrd="0" presId="urn:microsoft.com/office/officeart/2005/8/layout/radial5"/>
    <dgm:cxn modelId="{8EA43DC2-46F4-42CB-935C-0FBEA90BA869}" type="presParOf" srcId="{313CD68E-AD37-4708-A474-0F498B788D23}" destId="{570E702E-3D3D-45EC-8BCB-309057E3E18C}" srcOrd="0" destOrd="0" presId="urn:microsoft.com/office/officeart/2005/8/layout/radial5"/>
    <dgm:cxn modelId="{50FAD0EE-6AA6-45E1-9EE3-FB6A70363958}" type="presParOf" srcId="{EEF90E1B-FE3C-4C81-B096-4DCF412C5017}" destId="{420CEB16-726B-418B-8F90-29D143F4FE46}" srcOrd="6" destOrd="0" presId="urn:microsoft.com/office/officeart/2005/8/layout/radial5"/>
    <dgm:cxn modelId="{2C739E27-0C90-466D-912F-7976BF3A51DF}" type="presParOf" srcId="{EEF90E1B-FE3C-4C81-B096-4DCF412C5017}" destId="{9BE4DAFB-2414-4320-A3D1-BC84CD02DE7A}" srcOrd="7" destOrd="0" presId="urn:microsoft.com/office/officeart/2005/8/layout/radial5"/>
    <dgm:cxn modelId="{82A1161C-5068-45A2-9C72-08696A96824D}" type="presParOf" srcId="{9BE4DAFB-2414-4320-A3D1-BC84CD02DE7A}" destId="{CE004346-A12D-4FB2-8D99-8D389CD6FE8E}" srcOrd="0" destOrd="0" presId="urn:microsoft.com/office/officeart/2005/8/layout/radial5"/>
    <dgm:cxn modelId="{29BF85F0-B2EF-472B-A013-B6CEEACF46FD}" type="presParOf" srcId="{EEF90E1B-FE3C-4C81-B096-4DCF412C5017}" destId="{7C891A52-E6D2-40A2-A9B8-7052ECF61FB2}" srcOrd="8" destOrd="0" presId="urn:microsoft.com/office/officeart/2005/8/layout/radial5"/>
    <dgm:cxn modelId="{9598728C-BDB0-4162-87F6-AFD00D5DC7E0}" type="presParOf" srcId="{EEF90E1B-FE3C-4C81-B096-4DCF412C5017}" destId="{9558E0F7-FD01-4ED0-9125-2F46D90C4082}" srcOrd="9" destOrd="0" presId="urn:microsoft.com/office/officeart/2005/8/layout/radial5"/>
    <dgm:cxn modelId="{D6AED582-97AE-4227-8978-F0F8BAFBD8E7}" type="presParOf" srcId="{9558E0F7-FD01-4ED0-9125-2F46D90C4082}" destId="{1DF782C2-EB21-4D75-8E71-EB8E30CDA754}" srcOrd="0" destOrd="0" presId="urn:microsoft.com/office/officeart/2005/8/layout/radial5"/>
    <dgm:cxn modelId="{564218CC-F189-4CC5-9130-98D9FF0135F7}" type="presParOf" srcId="{EEF90E1B-FE3C-4C81-B096-4DCF412C5017}" destId="{8A537A91-A2AD-4A69-912B-77D1349A8B9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13D18-FD31-4102-A3EF-A38F1CD6FE41}">
      <dsp:nvSpPr>
        <dsp:cNvPr id="0" name=""/>
        <dsp:cNvSpPr/>
      </dsp:nvSpPr>
      <dsp:spPr>
        <a:xfrm>
          <a:off x="1840354" y="1313482"/>
          <a:ext cx="1592614" cy="11808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400" kern="1200" dirty="0">
              <a:latin typeface="Berlin Sans FB Demi" pitchFamily="34" charset="0"/>
            </a:rPr>
            <a:t>Literature Review</a:t>
          </a:r>
        </a:p>
      </dsp:txBody>
      <dsp:txXfrm>
        <a:off x="2073587" y="1486407"/>
        <a:ext cx="1126148" cy="834955"/>
      </dsp:txXfrm>
    </dsp:sp>
    <dsp:sp modelId="{1A7B2125-E85D-4CB5-BDAE-45AB5A1649FA}">
      <dsp:nvSpPr>
        <dsp:cNvPr id="0" name=""/>
        <dsp:cNvSpPr/>
      </dsp:nvSpPr>
      <dsp:spPr>
        <a:xfrm rot="16200000">
          <a:off x="2495766" y="992470"/>
          <a:ext cx="281791" cy="340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38035" y="1102793"/>
        <a:ext cx="197254" cy="204164"/>
      </dsp:txXfrm>
    </dsp:sp>
    <dsp:sp modelId="{FF046A4E-8844-4C83-A78D-1E08A187A5D5}">
      <dsp:nvSpPr>
        <dsp:cNvPr id="0" name=""/>
        <dsp:cNvSpPr/>
      </dsp:nvSpPr>
      <dsp:spPr>
        <a:xfrm>
          <a:off x="1894658" y="1598"/>
          <a:ext cx="1484007" cy="100080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Provides you with a solid background knowledge base for your own future research</a:t>
          </a:r>
        </a:p>
      </dsp:txBody>
      <dsp:txXfrm>
        <a:off x="2111986" y="148162"/>
        <a:ext cx="1049351" cy="707672"/>
      </dsp:txXfrm>
    </dsp:sp>
    <dsp:sp modelId="{8A3C9CBE-7B1F-4A3C-8CC6-24E456695F83}">
      <dsp:nvSpPr>
        <dsp:cNvPr id="0" name=""/>
        <dsp:cNvSpPr/>
      </dsp:nvSpPr>
      <dsp:spPr>
        <a:xfrm rot="20865764">
          <a:off x="3426447" y="1515893"/>
          <a:ext cx="429344" cy="340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27607" y="1594766"/>
        <a:ext cx="327262" cy="204164"/>
      </dsp:txXfrm>
    </dsp:sp>
    <dsp:sp modelId="{B832D0DD-3E55-45A8-BAAD-C408F85DFC45}">
      <dsp:nvSpPr>
        <dsp:cNvPr id="0" name=""/>
        <dsp:cNvSpPr/>
      </dsp:nvSpPr>
      <dsp:spPr>
        <a:xfrm>
          <a:off x="3855639" y="970755"/>
          <a:ext cx="1552382" cy="100080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Gives you an overview on a topic</a:t>
          </a:r>
        </a:p>
      </dsp:txBody>
      <dsp:txXfrm>
        <a:off x="4082980" y="1117319"/>
        <a:ext cx="1097700" cy="707672"/>
      </dsp:txXfrm>
    </dsp:sp>
    <dsp:sp modelId="{313CD68E-AD37-4708-A474-0F498B788D23}">
      <dsp:nvSpPr>
        <dsp:cNvPr id="0" name=""/>
        <dsp:cNvSpPr/>
      </dsp:nvSpPr>
      <dsp:spPr>
        <a:xfrm rot="2275214">
          <a:off x="3181017" y="2316719"/>
          <a:ext cx="407916" cy="340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91793" y="2353405"/>
        <a:ext cx="305834" cy="204164"/>
      </dsp:txXfrm>
    </dsp:sp>
    <dsp:sp modelId="{420CEB16-726B-418B-8F90-29D143F4FE46}">
      <dsp:nvSpPr>
        <dsp:cNvPr id="0" name=""/>
        <dsp:cNvSpPr/>
      </dsp:nvSpPr>
      <dsp:spPr>
        <a:xfrm>
          <a:off x="3389799" y="2512772"/>
          <a:ext cx="1341533" cy="100080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Justifies your research</a:t>
          </a:r>
        </a:p>
      </dsp:txBody>
      <dsp:txXfrm>
        <a:off x="3586262" y="2659336"/>
        <a:ext cx="948607" cy="707672"/>
      </dsp:txXfrm>
    </dsp:sp>
    <dsp:sp modelId="{9BE4DAFB-2414-4320-A3D1-BC84CD02DE7A}">
      <dsp:nvSpPr>
        <dsp:cNvPr id="0" name=""/>
        <dsp:cNvSpPr/>
      </dsp:nvSpPr>
      <dsp:spPr>
        <a:xfrm rot="8644558">
          <a:off x="1643941" y="2240761"/>
          <a:ext cx="384803" cy="340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736315" y="2278869"/>
        <a:ext cx="282721" cy="204164"/>
      </dsp:txXfrm>
    </dsp:sp>
    <dsp:sp modelId="{7C891A52-E6D2-40A2-A9B8-7052ECF61FB2}">
      <dsp:nvSpPr>
        <dsp:cNvPr id="0" name=""/>
        <dsp:cNvSpPr/>
      </dsp:nvSpPr>
      <dsp:spPr>
        <a:xfrm>
          <a:off x="477124" y="2455664"/>
          <a:ext cx="1414582" cy="100080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Establishes your credibility on a topic</a:t>
          </a:r>
        </a:p>
      </dsp:txBody>
      <dsp:txXfrm>
        <a:off x="684285" y="2602228"/>
        <a:ext cx="1000260" cy="707672"/>
      </dsp:txXfrm>
    </dsp:sp>
    <dsp:sp modelId="{9558E0F7-FD01-4ED0-9125-2F46D90C4082}">
      <dsp:nvSpPr>
        <dsp:cNvPr id="0" name=""/>
        <dsp:cNvSpPr/>
      </dsp:nvSpPr>
      <dsp:spPr>
        <a:xfrm rot="11534237">
          <a:off x="1314903" y="1503520"/>
          <a:ext cx="520503" cy="340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415825" y="1582393"/>
        <a:ext cx="418421" cy="204164"/>
      </dsp:txXfrm>
    </dsp:sp>
    <dsp:sp modelId="{8A537A91-A2AD-4A69-912B-77D1349A8B95}">
      <dsp:nvSpPr>
        <dsp:cNvPr id="0" name=""/>
        <dsp:cNvSpPr/>
      </dsp:nvSpPr>
      <dsp:spPr>
        <a:xfrm>
          <a:off x="0" y="970754"/>
          <a:ext cx="1282986" cy="100080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Keeps you  up to date on a topic</a:t>
          </a:r>
        </a:p>
      </dsp:txBody>
      <dsp:txXfrm>
        <a:off x="187889" y="1117318"/>
        <a:ext cx="907208" cy="70767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Vt2mMG_gw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phrasebank.manchester.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Literature review</a:t>
            </a:r>
          </a:p>
        </p:txBody>
      </p:sp>
      <p:sp>
        <p:nvSpPr>
          <p:cNvPr id="3" name="Subtitle 2"/>
          <p:cNvSpPr>
            <a:spLocks noGrp="1"/>
          </p:cNvSpPr>
          <p:nvPr>
            <p:ph type="subTitle" idx="1"/>
          </p:nvPr>
        </p:nvSpPr>
        <p:spPr/>
        <p:txBody>
          <a:bodyPr/>
          <a:lstStyle/>
          <a:p>
            <a:r>
              <a:rPr lang="en-CA" dirty="0"/>
              <a:t>Summarizing &amp; Referencing</a:t>
            </a:r>
          </a:p>
        </p:txBody>
      </p:sp>
    </p:spTree>
    <p:extLst>
      <p:ext uri="{BB962C8B-B14F-4D97-AF65-F5344CB8AC3E}">
        <p14:creationId xmlns:p14="http://schemas.microsoft.com/office/powerpoint/2010/main" val="381006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58A8-7B0E-44C1-BDBB-FED81D18284D}"/>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59826873-DB55-47CA-AE74-D979F922A489}"/>
              </a:ext>
            </a:extLst>
          </p:cNvPr>
          <p:cNvSpPr>
            <a:spLocks noGrp="1"/>
          </p:cNvSpPr>
          <p:nvPr>
            <p:ph idx="1"/>
          </p:nvPr>
        </p:nvSpPr>
        <p:spPr>
          <a:xfrm>
            <a:off x="5118447" y="803186"/>
            <a:ext cx="6281873" cy="2625814"/>
          </a:xfrm>
        </p:spPr>
        <p:txBody>
          <a:bodyPr/>
          <a:lstStyle/>
          <a:p>
            <a:r>
              <a:rPr lang="en-CA" dirty="0"/>
              <a:t>Try to summarize the following abstract</a:t>
            </a:r>
          </a:p>
        </p:txBody>
      </p:sp>
      <p:sp>
        <p:nvSpPr>
          <p:cNvPr id="4" name="Content Placeholder 2">
            <a:extLst>
              <a:ext uri="{FF2B5EF4-FFF2-40B4-BE49-F238E27FC236}">
                <a16:creationId xmlns:a16="http://schemas.microsoft.com/office/drawing/2014/main" id="{773511F4-6347-4DAA-9E18-1074B9E517F2}"/>
              </a:ext>
            </a:extLst>
          </p:cNvPr>
          <p:cNvSpPr txBox="1">
            <a:spLocks/>
          </p:cNvSpPr>
          <p:nvPr/>
        </p:nvSpPr>
        <p:spPr>
          <a:xfrm>
            <a:off x="5734050" y="3124201"/>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Tree>
    <p:extLst>
      <p:ext uri="{BB962C8B-B14F-4D97-AF65-F5344CB8AC3E}">
        <p14:creationId xmlns:p14="http://schemas.microsoft.com/office/powerpoint/2010/main" val="192994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1DF69-D196-4802-BEF2-C672A20192C8}"/>
              </a:ext>
            </a:extLst>
          </p:cNvPr>
          <p:cNvSpPr>
            <a:spLocks noGrp="1"/>
          </p:cNvSpPr>
          <p:nvPr>
            <p:ph idx="4294967295"/>
          </p:nvPr>
        </p:nvSpPr>
        <p:spPr>
          <a:xfrm>
            <a:off x="267481" y="1892350"/>
            <a:ext cx="11791950" cy="4225925"/>
          </a:xfrm>
        </p:spPr>
        <p:txBody>
          <a:bodyPr>
            <a:normAutofit/>
          </a:bodyPr>
          <a:lstStyle/>
          <a:p>
            <a:pPr marL="0" indent="0">
              <a:buNone/>
            </a:pPr>
            <a:endParaRPr lang="en-US" b="0" i="0" dirty="0">
              <a:solidFill>
                <a:srgbClr val="2A2A2A"/>
              </a:solidFill>
              <a:effectLst/>
              <a:latin typeface="Merriweather" panose="020B0604020202020204" pitchFamily="2" charset="0"/>
            </a:endParaRPr>
          </a:p>
          <a:p>
            <a:pPr marL="0" indent="0">
              <a:buNone/>
            </a:pPr>
            <a:endParaRPr lang="en-US" dirty="0">
              <a:solidFill>
                <a:srgbClr val="2A2A2A"/>
              </a:solidFill>
              <a:latin typeface="Merriweather" panose="020B0604020202020204" pitchFamily="2" charset="0"/>
            </a:endParaRPr>
          </a:p>
          <a:p>
            <a:pPr marL="0" indent="0">
              <a:buNone/>
            </a:pPr>
            <a:r>
              <a:rPr lang="en-US" b="0" i="0" dirty="0">
                <a:solidFill>
                  <a:srgbClr val="2A2A2A"/>
                </a:solidFill>
                <a:effectLst/>
                <a:latin typeface="Merriweather" panose="020B0604020202020204" pitchFamily="2" charset="0"/>
              </a:rPr>
              <a:t>Although a number of studies have surveyed the challenges of remote English instruction imposed by COVID-19, a main research gap yet to be addressed is examining the relevant pedagogic experiences and suggestions given in language teacher educators’ blogs. Through </a:t>
            </a:r>
            <a:r>
              <a:rPr lang="en-US" b="0" i="0" dirty="0" err="1">
                <a:solidFill>
                  <a:srgbClr val="2A2A2A"/>
                </a:solidFill>
                <a:effectLst/>
                <a:latin typeface="Merriweather" panose="020B0604020202020204" pitchFamily="2" charset="0"/>
              </a:rPr>
              <a:t>analysing</a:t>
            </a:r>
            <a:r>
              <a:rPr lang="en-US" b="0" i="0" dirty="0">
                <a:solidFill>
                  <a:srgbClr val="2A2A2A"/>
                </a:solidFill>
                <a:effectLst/>
                <a:latin typeface="Merriweather" panose="020B0604020202020204" pitchFamily="2" charset="0"/>
              </a:rPr>
              <a:t> fifty-one blogs posted by teacher educators on four well-known language education websites, this study attempted to identify their perceived COVID-19-related online English language instruction challenges and suggested coping strategies. </a:t>
            </a:r>
            <a:r>
              <a:rPr lang="en-US" b="0" i="0" dirty="0" err="1">
                <a:solidFill>
                  <a:srgbClr val="2A2A2A"/>
                </a:solidFill>
                <a:effectLst/>
                <a:latin typeface="Merriweather" panose="020B0604020202020204" pitchFamily="2" charset="0"/>
              </a:rPr>
              <a:t>Analysing</a:t>
            </a:r>
            <a:r>
              <a:rPr lang="en-US" b="0" i="0" dirty="0">
                <a:solidFill>
                  <a:srgbClr val="2A2A2A"/>
                </a:solidFill>
                <a:effectLst/>
                <a:latin typeface="Merriweather" panose="020B0604020202020204" pitchFamily="2" charset="0"/>
              </a:rPr>
              <a:t> the blogs revealed nine main perceived online English teaching challenges associated with the teacher, learner, and online instruction implementation. To overcome these challenges, the teacher educators suggested seventeen main coping strategies pertinent to planning for online teaching, managing online classrooms, supporting students’ mental health, enhancing students’ ability to use/access technology, fostering active language learning engagement and motivation, and promoting teacher professional practices and wellbeing.</a:t>
            </a:r>
            <a:endParaRPr lang="en-CA" dirty="0"/>
          </a:p>
          <a:p>
            <a:pPr marL="0" indent="0">
              <a:buNone/>
            </a:pPr>
            <a:endParaRPr lang="en-CA" dirty="0"/>
          </a:p>
        </p:txBody>
      </p:sp>
      <p:sp>
        <p:nvSpPr>
          <p:cNvPr id="4" name="TextBox 3">
            <a:extLst>
              <a:ext uri="{FF2B5EF4-FFF2-40B4-BE49-F238E27FC236}">
                <a16:creationId xmlns:a16="http://schemas.microsoft.com/office/drawing/2014/main" id="{C8BAFB1B-B728-479B-8424-BB798808616E}"/>
              </a:ext>
            </a:extLst>
          </p:cNvPr>
          <p:cNvSpPr txBox="1"/>
          <p:nvPr/>
        </p:nvSpPr>
        <p:spPr>
          <a:xfrm>
            <a:off x="2785145" y="411061"/>
            <a:ext cx="6576969" cy="646331"/>
          </a:xfrm>
          <a:prstGeom prst="rect">
            <a:avLst/>
          </a:prstGeom>
          <a:noFill/>
        </p:spPr>
        <p:txBody>
          <a:bodyPr wrap="square" rtlCol="0">
            <a:spAutoFit/>
          </a:bodyPr>
          <a:lstStyle/>
          <a:p>
            <a:pPr algn="ctr"/>
            <a:r>
              <a:rPr lang="en-CA" sz="3600" dirty="0"/>
              <a:t>Abstract</a:t>
            </a:r>
          </a:p>
        </p:txBody>
      </p:sp>
      <p:pic>
        <p:nvPicPr>
          <p:cNvPr id="2" name="Picture 1">
            <a:extLst>
              <a:ext uri="{FF2B5EF4-FFF2-40B4-BE49-F238E27FC236}">
                <a16:creationId xmlns:a16="http://schemas.microsoft.com/office/drawing/2014/main" id="{0C1B1991-5943-481B-B001-D93EE689BC37}"/>
              </a:ext>
            </a:extLst>
          </p:cNvPr>
          <p:cNvPicPr>
            <a:picLocks noChangeAspect="1"/>
          </p:cNvPicPr>
          <p:nvPr/>
        </p:nvPicPr>
        <p:blipFill rotWithShape="1">
          <a:blip r:embed="rId2"/>
          <a:srcRect l="38946" t="51887" r="39006" b="17751"/>
          <a:stretch/>
        </p:blipFill>
        <p:spPr>
          <a:xfrm>
            <a:off x="9044848" y="198303"/>
            <a:ext cx="2688116" cy="2082188"/>
          </a:xfrm>
          <a:prstGeom prst="rect">
            <a:avLst/>
          </a:prstGeom>
        </p:spPr>
      </p:pic>
      <p:sp>
        <p:nvSpPr>
          <p:cNvPr id="6" name="TextBox 5">
            <a:extLst>
              <a:ext uri="{FF2B5EF4-FFF2-40B4-BE49-F238E27FC236}">
                <a16:creationId xmlns:a16="http://schemas.microsoft.com/office/drawing/2014/main" id="{50A6D630-B20E-A6F9-8D14-70DFAF379C36}"/>
              </a:ext>
            </a:extLst>
          </p:cNvPr>
          <p:cNvSpPr txBox="1"/>
          <p:nvPr/>
        </p:nvSpPr>
        <p:spPr>
          <a:xfrm>
            <a:off x="740139" y="1210673"/>
            <a:ext cx="9093409" cy="646331"/>
          </a:xfrm>
          <a:prstGeom prst="rect">
            <a:avLst/>
          </a:prstGeom>
          <a:noFill/>
        </p:spPr>
        <p:txBody>
          <a:bodyPr wrap="square">
            <a:spAutoFit/>
          </a:bodyPr>
          <a:lstStyle/>
          <a:p>
            <a:r>
              <a:rPr lang="en-US" b="0" i="0" dirty="0">
                <a:solidFill>
                  <a:srgbClr val="222222"/>
                </a:solidFill>
                <a:effectLst/>
                <a:latin typeface="Arial" panose="020B0604020202020204" pitchFamily="34" charset="0"/>
              </a:rPr>
              <a:t>Abdel Latif, M. M. (2022). Coping with COVID-19-related online English teaching challenges: teacher educators’ suggestions. </a:t>
            </a:r>
            <a:r>
              <a:rPr lang="en-US" b="0" i="1" dirty="0" err="1">
                <a:solidFill>
                  <a:srgbClr val="222222"/>
                </a:solidFill>
                <a:effectLst/>
                <a:latin typeface="Arial" panose="020B0604020202020204" pitchFamily="34" charset="0"/>
              </a:rPr>
              <a:t>Elt</a:t>
            </a:r>
            <a:r>
              <a:rPr lang="en-US" b="0" i="1" dirty="0">
                <a:solidFill>
                  <a:srgbClr val="222222"/>
                </a:solidFill>
                <a:effectLst/>
                <a:latin typeface="Arial" panose="020B0604020202020204" pitchFamily="34" charset="0"/>
              </a:rPr>
              <a:t> Journal</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76</a:t>
            </a:r>
            <a:r>
              <a:rPr lang="en-US" b="0" i="0" dirty="0">
                <a:solidFill>
                  <a:srgbClr val="222222"/>
                </a:solidFill>
                <a:effectLst/>
                <a:latin typeface="Arial" panose="020B0604020202020204" pitchFamily="34" charset="0"/>
              </a:rPr>
              <a:t>(1), 20-33.</a:t>
            </a:r>
            <a:endParaRPr lang="en-US" dirty="0"/>
          </a:p>
        </p:txBody>
      </p:sp>
    </p:spTree>
    <p:extLst>
      <p:ext uri="{BB962C8B-B14F-4D97-AF65-F5344CB8AC3E}">
        <p14:creationId xmlns:p14="http://schemas.microsoft.com/office/powerpoint/2010/main" val="283743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A30A84-C3CB-41FB-87B8-70733FFCE651}"/>
              </a:ext>
            </a:extLst>
          </p:cNvPr>
          <p:cNvSpPr txBox="1">
            <a:spLocks/>
          </p:cNvSpPr>
          <p:nvPr/>
        </p:nvSpPr>
        <p:spPr>
          <a:xfrm>
            <a:off x="8324850" y="2362201"/>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
        <p:nvSpPr>
          <p:cNvPr id="5" name="Rectangle 4">
            <a:extLst>
              <a:ext uri="{FF2B5EF4-FFF2-40B4-BE49-F238E27FC236}">
                <a16:creationId xmlns:a16="http://schemas.microsoft.com/office/drawing/2014/main" id="{2642F546-AD5E-4049-BEA6-FAD4351B7C15}"/>
              </a:ext>
            </a:extLst>
          </p:cNvPr>
          <p:cNvSpPr/>
          <p:nvPr/>
        </p:nvSpPr>
        <p:spPr>
          <a:xfrm>
            <a:off x="247650" y="1859339"/>
            <a:ext cx="7829550" cy="3785652"/>
          </a:xfrm>
          <a:prstGeom prst="rect">
            <a:avLst/>
          </a:prstGeom>
        </p:spPr>
        <p:txBody>
          <a:bodyPr wrap="square">
            <a:spAutoFit/>
          </a:bodyPr>
          <a:lstStyle/>
          <a:p>
            <a:r>
              <a:rPr lang="en-CA" sz="2000" dirty="0">
                <a:latin typeface="Arial" panose="020B0604020202020204" pitchFamily="34" charset="0"/>
              </a:rPr>
              <a:t>This research explores the qualities of effective EFL language teacher educators  from the perspectives of pre- and in-service teachers at a university in China.  Drawing on data from focus group interviews with these teachers (from  different teacher education programmes at the university), the findings of  the study demonstrate the perceived qualities of effective language teacher  educators, including, in the words of some of the participants, being ‘fountains  of knowledge’, having ‘eyes on the stars and feet on the ground’, and ‘providing  a personal touch’. This study offers an important frame of reference for EFL  teacher educators to reflect on and improve their professional practice in order  o meet their students’ complex and diverse learning needs.</a:t>
            </a:r>
            <a:endParaRPr lang="en-CA" sz="2000" b="0" i="0" dirty="0">
              <a:effectLst/>
              <a:latin typeface="Arial" panose="020B0604020202020204" pitchFamily="34" charset="0"/>
            </a:endParaRPr>
          </a:p>
        </p:txBody>
      </p:sp>
      <p:sp>
        <p:nvSpPr>
          <p:cNvPr id="6" name="TextBox 5">
            <a:extLst>
              <a:ext uri="{FF2B5EF4-FFF2-40B4-BE49-F238E27FC236}">
                <a16:creationId xmlns:a16="http://schemas.microsoft.com/office/drawing/2014/main" id="{F160C664-7CB1-47EF-A184-59A66BC9B47A}"/>
              </a:ext>
            </a:extLst>
          </p:cNvPr>
          <p:cNvSpPr txBox="1"/>
          <p:nvPr/>
        </p:nvSpPr>
        <p:spPr>
          <a:xfrm>
            <a:off x="1323014" y="430897"/>
            <a:ext cx="9135435" cy="984885"/>
          </a:xfrm>
          <a:prstGeom prst="rect">
            <a:avLst/>
          </a:prstGeom>
          <a:noFill/>
        </p:spPr>
        <p:txBody>
          <a:bodyPr wrap="square" rtlCol="0">
            <a:spAutoFit/>
          </a:bodyPr>
          <a:lstStyle/>
          <a:p>
            <a:pPr algn="ctr"/>
            <a:r>
              <a:rPr lang="en-CA" sz="2000" b="1" dirty="0"/>
              <a:t>Teachers’ views on the qualities of  effective EFL teacher educators</a:t>
            </a:r>
          </a:p>
          <a:p>
            <a:pPr algn="ctr"/>
            <a:endParaRPr lang="en-CA" sz="2000" b="1" dirty="0"/>
          </a:p>
          <a:p>
            <a:pPr algn="ctr"/>
            <a:r>
              <a:rPr lang="en-CA" dirty="0"/>
              <a:t>Rui Yuan and </a:t>
            </a:r>
            <a:r>
              <a:rPr lang="en-CA" dirty="0" err="1"/>
              <a:t>Yalin</a:t>
            </a:r>
            <a:r>
              <a:rPr lang="en-CA" dirty="0"/>
              <a:t> Hu (2017)</a:t>
            </a:r>
          </a:p>
        </p:txBody>
      </p:sp>
    </p:spTree>
    <p:extLst>
      <p:ext uri="{BB962C8B-B14F-4D97-AF65-F5344CB8AC3E}">
        <p14:creationId xmlns:p14="http://schemas.microsoft.com/office/powerpoint/2010/main" val="328615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F3AE640-AC98-49B7-9EE9-093DF5CA591B}"/>
              </a:ext>
            </a:extLst>
          </p:cNvPr>
          <p:cNvSpPr/>
          <p:nvPr/>
        </p:nvSpPr>
        <p:spPr>
          <a:xfrm>
            <a:off x="327753" y="958932"/>
            <a:ext cx="5638800" cy="4708981"/>
          </a:xfrm>
          <a:prstGeom prst="rect">
            <a:avLst/>
          </a:prstGeom>
        </p:spPr>
        <p:txBody>
          <a:bodyPr wrap="square">
            <a:spAutoFit/>
          </a:bodyPr>
          <a:lstStyle/>
          <a:p>
            <a:r>
              <a:rPr lang="en-CA" altLang="ko-KR" sz="2000" dirty="0">
                <a:highlight>
                  <a:srgbClr val="FFFF00"/>
                </a:highlight>
                <a:latin typeface="Arial" panose="020B0604020202020204" pitchFamily="34" charset="0"/>
              </a:rPr>
              <a:t>Yuan and Hu (2017) </a:t>
            </a:r>
            <a:r>
              <a:rPr lang="en-CA" altLang="ko-KR" sz="2000" dirty="0">
                <a:highlight>
                  <a:srgbClr val="00FFFF"/>
                </a:highlight>
                <a:latin typeface="Arial" panose="020B0604020202020204" pitchFamily="34" charset="0"/>
              </a:rPr>
              <a:t>conducted a study which examined the qualities effective language teacher educators from the perspective of pre- and in-service teachers in China</a:t>
            </a:r>
            <a:r>
              <a:rPr lang="en-CA" altLang="ko-KR" sz="2000" dirty="0">
                <a:latin typeface="Arial" panose="020B0604020202020204" pitchFamily="34" charset="0"/>
              </a:rPr>
              <a:t>. </a:t>
            </a:r>
            <a:r>
              <a:rPr lang="en-CA" altLang="ko-KR" sz="2000" dirty="0">
                <a:highlight>
                  <a:srgbClr val="008000"/>
                </a:highlight>
                <a:latin typeface="Arial" panose="020B0604020202020204" pitchFamily="34" charset="0"/>
              </a:rPr>
              <a:t>Data were collected through 18 students divided into three focus groups based on their major</a:t>
            </a:r>
            <a:r>
              <a:rPr lang="en-CA" altLang="ko-KR" sz="2000" dirty="0">
                <a:latin typeface="Arial" panose="020B0604020202020204" pitchFamily="34" charset="0"/>
              </a:rPr>
              <a:t>. </a:t>
            </a:r>
            <a:r>
              <a:rPr lang="en-CA" altLang="ko-KR" sz="2000" dirty="0">
                <a:highlight>
                  <a:srgbClr val="FF00FF"/>
                </a:highlight>
                <a:latin typeface="Arial" panose="020B0604020202020204" pitchFamily="34" charset="0"/>
              </a:rPr>
              <a:t>They found that teacher educators being highly knowledgeable, practical but future oriented in their teachings, and having their own effective teaching style were perceived to be important characteristics by the participants. </a:t>
            </a:r>
            <a:r>
              <a:rPr lang="en-CA" altLang="ko-KR" sz="2000" dirty="0">
                <a:highlight>
                  <a:srgbClr val="C0C0C0"/>
                </a:highlight>
                <a:latin typeface="Arial" panose="020B0604020202020204" pitchFamily="34" charset="0"/>
              </a:rPr>
              <a:t>Their study provides a framework of reference for teacher educators to reflect on their characteristics and professional practice. </a:t>
            </a:r>
          </a:p>
          <a:p>
            <a:endParaRPr lang="en-CA" altLang="ko-KR" sz="2000" dirty="0">
              <a:latin typeface="Arial" panose="020B0604020202020204" pitchFamily="34" charset="0"/>
            </a:endParaRPr>
          </a:p>
        </p:txBody>
      </p:sp>
      <p:pic>
        <p:nvPicPr>
          <p:cNvPr id="3" name="Picture 1">
            <a:extLst>
              <a:ext uri="{FF2B5EF4-FFF2-40B4-BE49-F238E27FC236}">
                <a16:creationId xmlns:a16="http://schemas.microsoft.com/office/drawing/2014/main" id="{8B23E43D-B0BA-4441-A419-1AE3CA68FF95}"/>
              </a:ext>
            </a:extLst>
          </p:cNvPr>
          <p:cNvPicPr>
            <a:picLocks noChangeAspect="1"/>
          </p:cNvPicPr>
          <p:nvPr/>
        </p:nvPicPr>
        <p:blipFill rotWithShape="1">
          <a:blip r:embed="rId2"/>
          <a:srcRect l="38946" t="51887" r="39006" b="17751"/>
          <a:stretch/>
        </p:blipFill>
        <p:spPr>
          <a:xfrm>
            <a:off x="6359236" y="1117808"/>
            <a:ext cx="5165910" cy="4001463"/>
          </a:xfrm>
          <a:prstGeom prst="rect">
            <a:avLst/>
          </a:prstGeom>
        </p:spPr>
      </p:pic>
    </p:spTree>
    <p:extLst>
      <p:ext uri="{BB962C8B-B14F-4D97-AF65-F5344CB8AC3E}">
        <p14:creationId xmlns:p14="http://schemas.microsoft.com/office/powerpoint/2010/main" val="60357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A30A84-C3CB-41FB-87B8-70733FFCE651}"/>
              </a:ext>
            </a:extLst>
          </p:cNvPr>
          <p:cNvSpPr txBox="1">
            <a:spLocks/>
          </p:cNvSpPr>
          <p:nvPr/>
        </p:nvSpPr>
        <p:spPr>
          <a:xfrm>
            <a:off x="8324850" y="2362201"/>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
        <p:nvSpPr>
          <p:cNvPr id="5" name="Rectangle 4">
            <a:extLst>
              <a:ext uri="{FF2B5EF4-FFF2-40B4-BE49-F238E27FC236}">
                <a16:creationId xmlns:a16="http://schemas.microsoft.com/office/drawing/2014/main" id="{2642F546-AD5E-4049-BEA6-FAD4351B7C15}"/>
              </a:ext>
            </a:extLst>
          </p:cNvPr>
          <p:cNvSpPr/>
          <p:nvPr/>
        </p:nvSpPr>
        <p:spPr>
          <a:xfrm>
            <a:off x="247650" y="1859339"/>
            <a:ext cx="7829550" cy="2862322"/>
          </a:xfrm>
          <a:prstGeom prst="rect">
            <a:avLst/>
          </a:prstGeom>
        </p:spPr>
        <p:txBody>
          <a:bodyPr wrap="square">
            <a:spAutoFit/>
          </a:bodyPr>
          <a:lstStyle/>
          <a:p>
            <a:r>
              <a:rPr lang="en-CA" sz="2000" dirty="0">
                <a:latin typeface="Arial" panose="020B0604020202020204" pitchFamily="34" charset="0"/>
              </a:rPr>
              <a:t>Authors (2017) conducted a study </a:t>
            </a:r>
            <a:r>
              <a:rPr lang="en-US" altLang="ko-KR" sz="2000" dirty="0">
                <a:latin typeface="Arial" panose="020B0604020202020204" pitchFamily="34" charset="0"/>
              </a:rPr>
              <a:t>that</a:t>
            </a:r>
            <a:r>
              <a:rPr lang="ko-KR" altLang="en-US" sz="2000" dirty="0">
                <a:latin typeface="Arial" panose="020B0604020202020204" pitchFamily="34" charset="0"/>
              </a:rPr>
              <a:t> </a:t>
            </a:r>
            <a:r>
              <a:rPr lang="en-US" altLang="ko-KR" sz="2000" dirty="0">
                <a:latin typeface="Arial" panose="020B0604020202020204" pitchFamily="34" charset="0"/>
              </a:rPr>
              <a:t>investigated…</a:t>
            </a:r>
          </a:p>
          <a:p>
            <a:endParaRPr lang="en-US" altLang="ko-KR" sz="2000" dirty="0">
              <a:latin typeface="Arial" panose="020B0604020202020204" pitchFamily="34" charset="0"/>
            </a:endParaRPr>
          </a:p>
          <a:p>
            <a:r>
              <a:rPr lang="en-US" sz="2000" dirty="0">
                <a:latin typeface="Arial" panose="020B0604020202020204" pitchFamily="34" charset="0"/>
              </a:rPr>
              <a:t>Participants from where…participated in the study. </a:t>
            </a:r>
          </a:p>
          <a:p>
            <a:endParaRPr lang="en-US" sz="2000" dirty="0">
              <a:latin typeface="Arial" panose="020B0604020202020204" pitchFamily="34" charset="0"/>
            </a:endParaRPr>
          </a:p>
          <a:p>
            <a:r>
              <a:rPr lang="en-US" sz="2000" dirty="0">
                <a:latin typeface="Arial" panose="020B0604020202020204" pitchFamily="34" charset="0"/>
              </a:rPr>
              <a:t>Data were collected through ....</a:t>
            </a:r>
          </a:p>
          <a:p>
            <a:endParaRPr lang="en-US" sz="2000" dirty="0">
              <a:latin typeface="Arial" panose="020B0604020202020204" pitchFamily="34" charset="0"/>
            </a:endParaRPr>
          </a:p>
          <a:p>
            <a:r>
              <a:rPr lang="en-US" sz="2000" dirty="0">
                <a:latin typeface="Arial" panose="020B0604020202020204" pitchFamily="34" charset="0"/>
              </a:rPr>
              <a:t>They found that… </a:t>
            </a:r>
          </a:p>
          <a:p>
            <a:endParaRPr lang="en-US" sz="2000" dirty="0">
              <a:latin typeface="Arial" panose="020B0604020202020204" pitchFamily="34" charset="0"/>
            </a:endParaRPr>
          </a:p>
          <a:p>
            <a:r>
              <a:rPr lang="en-US" sz="2000" dirty="0">
                <a:latin typeface="Arial" panose="020B0604020202020204" pitchFamily="34" charset="0"/>
              </a:rPr>
              <a:t>They suggest that… </a:t>
            </a:r>
            <a:endParaRPr lang="en-CA" sz="2000" dirty="0">
              <a:latin typeface="Arial" panose="020B0604020202020204" pitchFamily="34" charset="0"/>
            </a:endParaRPr>
          </a:p>
        </p:txBody>
      </p:sp>
      <p:sp>
        <p:nvSpPr>
          <p:cNvPr id="6" name="TextBox 5">
            <a:extLst>
              <a:ext uri="{FF2B5EF4-FFF2-40B4-BE49-F238E27FC236}">
                <a16:creationId xmlns:a16="http://schemas.microsoft.com/office/drawing/2014/main" id="{F160C664-7CB1-47EF-A184-59A66BC9B47A}"/>
              </a:ext>
            </a:extLst>
          </p:cNvPr>
          <p:cNvSpPr txBox="1"/>
          <p:nvPr/>
        </p:nvSpPr>
        <p:spPr>
          <a:xfrm>
            <a:off x="1323014" y="430897"/>
            <a:ext cx="9135435" cy="984885"/>
          </a:xfrm>
          <a:prstGeom prst="rect">
            <a:avLst/>
          </a:prstGeom>
          <a:noFill/>
        </p:spPr>
        <p:txBody>
          <a:bodyPr wrap="square" rtlCol="0">
            <a:spAutoFit/>
          </a:bodyPr>
          <a:lstStyle/>
          <a:p>
            <a:pPr algn="ctr"/>
            <a:r>
              <a:rPr lang="en-CA" sz="2000" b="1" dirty="0"/>
              <a:t>Teachers’ views on the qualities of  effective EFL teacher educators</a:t>
            </a:r>
          </a:p>
          <a:p>
            <a:pPr algn="ctr"/>
            <a:endParaRPr lang="en-CA" sz="2000" b="1" dirty="0"/>
          </a:p>
          <a:p>
            <a:pPr algn="ctr"/>
            <a:r>
              <a:rPr lang="en-CA" dirty="0"/>
              <a:t>Rui Yuan and </a:t>
            </a:r>
            <a:r>
              <a:rPr lang="en-CA" dirty="0" err="1"/>
              <a:t>Yalin</a:t>
            </a:r>
            <a:r>
              <a:rPr lang="en-CA" dirty="0"/>
              <a:t> Hu (2017)</a:t>
            </a:r>
          </a:p>
        </p:txBody>
      </p:sp>
    </p:spTree>
    <p:extLst>
      <p:ext uri="{BB962C8B-B14F-4D97-AF65-F5344CB8AC3E}">
        <p14:creationId xmlns:p14="http://schemas.microsoft.com/office/powerpoint/2010/main" val="25975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5464-4EDF-9930-7048-A3FD7B94766A}"/>
              </a:ext>
            </a:extLst>
          </p:cNvPr>
          <p:cNvSpPr>
            <a:spLocks noGrp="1"/>
          </p:cNvSpPr>
          <p:nvPr>
            <p:ph type="ctrTitle"/>
          </p:nvPr>
        </p:nvSpPr>
        <p:spPr/>
        <p:txBody>
          <a:bodyPr/>
          <a:lstStyle/>
          <a:p>
            <a:r>
              <a:rPr lang="en-US" dirty="0" err="1"/>
              <a:t>SYnthesizing</a:t>
            </a:r>
            <a:endParaRPr lang="en-US" dirty="0"/>
          </a:p>
        </p:txBody>
      </p:sp>
      <p:sp>
        <p:nvSpPr>
          <p:cNvPr id="3" name="Subtitle 2">
            <a:extLst>
              <a:ext uri="{FF2B5EF4-FFF2-40B4-BE49-F238E27FC236}">
                <a16:creationId xmlns:a16="http://schemas.microsoft.com/office/drawing/2014/main" id="{FE53BF19-90AB-2DB6-1EA4-D5C3277553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056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9CCA-A7B3-FEE6-EB79-7AA4EE5A0D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C35BF5-978D-0CCB-F213-7D448974F198}"/>
              </a:ext>
            </a:extLst>
          </p:cNvPr>
          <p:cNvSpPr>
            <a:spLocks noGrp="1"/>
          </p:cNvSpPr>
          <p:nvPr>
            <p:ph idx="1"/>
          </p:nvPr>
        </p:nvSpPr>
        <p:spPr/>
        <p:txBody>
          <a:bodyPr/>
          <a:lstStyle/>
          <a:p>
            <a:endParaRPr lang="en-US"/>
          </a:p>
        </p:txBody>
      </p:sp>
      <p:pic>
        <p:nvPicPr>
          <p:cNvPr id="5" name="Picture 4">
            <a:hlinkClick r:id="rId2"/>
            <a:extLst>
              <a:ext uri="{FF2B5EF4-FFF2-40B4-BE49-F238E27FC236}">
                <a16:creationId xmlns:a16="http://schemas.microsoft.com/office/drawing/2014/main" id="{A156709B-F205-BBDA-8B04-3FB7DFCA870E}"/>
              </a:ext>
            </a:extLst>
          </p:cNvPr>
          <p:cNvPicPr>
            <a:picLocks noChangeAspect="1"/>
          </p:cNvPicPr>
          <p:nvPr/>
        </p:nvPicPr>
        <p:blipFill rotWithShape="1">
          <a:blip r:embed="rId3"/>
          <a:srcRect l="1497" t="18788" r="33376" b="33754"/>
          <a:stretch/>
        </p:blipFill>
        <p:spPr>
          <a:xfrm>
            <a:off x="65925" y="-1"/>
            <a:ext cx="12060149" cy="6858001"/>
          </a:xfrm>
          <a:prstGeom prst="rect">
            <a:avLst/>
          </a:prstGeom>
        </p:spPr>
      </p:pic>
    </p:spTree>
    <p:extLst>
      <p:ext uri="{BB962C8B-B14F-4D97-AF65-F5344CB8AC3E}">
        <p14:creationId xmlns:p14="http://schemas.microsoft.com/office/powerpoint/2010/main" val="159153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3262-7B29-8463-2027-F75E2B3EE898}"/>
              </a:ext>
            </a:extLst>
          </p:cNvPr>
          <p:cNvSpPr>
            <a:spLocks noGrp="1"/>
          </p:cNvSpPr>
          <p:nvPr>
            <p:ph type="title"/>
          </p:nvPr>
        </p:nvSpPr>
        <p:spPr/>
        <p:txBody>
          <a:bodyPr/>
          <a:lstStyle/>
          <a:p>
            <a:r>
              <a:rPr lang="en-US" dirty="0"/>
              <a:t>Synthesizing literature</a:t>
            </a:r>
          </a:p>
        </p:txBody>
      </p:sp>
      <p:sp>
        <p:nvSpPr>
          <p:cNvPr id="3" name="Content Placeholder 2">
            <a:extLst>
              <a:ext uri="{FF2B5EF4-FFF2-40B4-BE49-F238E27FC236}">
                <a16:creationId xmlns:a16="http://schemas.microsoft.com/office/drawing/2014/main" id="{458787D6-FBC0-22E7-B08A-029722264C7B}"/>
              </a:ext>
            </a:extLst>
          </p:cNvPr>
          <p:cNvSpPr>
            <a:spLocks noGrp="1"/>
          </p:cNvSpPr>
          <p:nvPr>
            <p:ph idx="1"/>
          </p:nvPr>
        </p:nvSpPr>
        <p:spPr>
          <a:xfrm>
            <a:off x="581192" y="2180496"/>
            <a:ext cx="4895583" cy="3678303"/>
          </a:xfrm>
        </p:spPr>
        <p:txBody>
          <a:bodyPr/>
          <a:lstStyle/>
          <a:p>
            <a:r>
              <a:rPr lang="en-US" dirty="0"/>
              <a:t>Bringing different sources together. </a:t>
            </a:r>
          </a:p>
          <a:p>
            <a:endParaRPr lang="en-US" dirty="0"/>
          </a:p>
          <a:p>
            <a:r>
              <a:rPr lang="en-US" dirty="0"/>
              <a:t>Logically organizing connecting different sources to provide a clear picture of the situation. </a:t>
            </a:r>
          </a:p>
          <a:p>
            <a:endParaRPr lang="en-US" dirty="0"/>
          </a:p>
          <a:p>
            <a:r>
              <a:rPr lang="en-US" dirty="0"/>
              <a:t>Requires proper referencing. </a:t>
            </a:r>
          </a:p>
          <a:p>
            <a:endParaRPr lang="en-US" dirty="0"/>
          </a:p>
          <a:p>
            <a:endParaRPr lang="en-US" dirty="0"/>
          </a:p>
        </p:txBody>
      </p:sp>
      <p:pic>
        <p:nvPicPr>
          <p:cNvPr id="7170" name="Picture 2" descr="Color puzzle pieces jigsaw nine steps infographic Vector Image">
            <a:extLst>
              <a:ext uri="{FF2B5EF4-FFF2-40B4-BE49-F238E27FC236}">
                <a16:creationId xmlns:a16="http://schemas.microsoft.com/office/drawing/2014/main" id="{C4DB5A0C-0188-5C77-694D-51B744251E4F}"/>
              </a:ext>
            </a:extLst>
          </p:cNvPr>
          <p:cNvPicPr>
            <a:picLocks noChangeAspect="1" noChangeArrowheads="1"/>
          </p:cNvPicPr>
          <p:nvPr/>
        </p:nvPicPr>
        <p:blipFill rotWithShape="1">
          <a:blip r:embed="rId2">
            <a:clrChange>
              <a:clrFrom>
                <a:srgbClr val="E5E5E5"/>
              </a:clrFrom>
              <a:clrTo>
                <a:srgbClr val="E5E5E5">
                  <a:alpha val="0"/>
                </a:srgbClr>
              </a:clrTo>
            </a:clrChange>
            <a:extLst>
              <a:ext uri="{28A0092B-C50C-407E-A947-70E740481C1C}">
                <a14:useLocalDpi xmlns:a14="http://schemas.microsoft.com/office/drawing/2010/main" val="0"/>
              </a:ext>
            </a:extLst>
          </a:blip>
          <a:srcRect l="7659" t="6456" r="8517" b="14570"/>
          <a:stretch/>
        </p:blipFill>
        <p:spPr bwMode="auto">
          <a:xfrm>
            <a:off x="6715227" y="2045743"/>
            <a:ext cx="3234090" cy="329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9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3073-4E46-1827-BDB1-BE529F4699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3A3E4-A514-6BA1-FE49-1F061B84A3C9}"/>
              </a:ext>
            </a:extLst>
          </p:cNvPr>
          <p:cNvSpPr>
            <a:spLocks noGrp="1"/>
          </p:cNvSpPr>
          <p:nvPr>
            <p:ph idx="1"/>
          </p:nvPr>
        </p:nvSpPr>
        <p:spPr/>
        <p:txBody>
          <a:bodyPr/>
          <a:lstStyle/>
          <a:p>
            <a:endParaRPr lang="en-US" dirty="0"/>
          </a:p>
        </p:txBody>
      </p:sp>
      <p:pic>
        <p:nvPicPr>
          <p:cNvPr id="3074" name="Picture 2" descr="Synthesizing Research in a Literature Review - Statistics Solutions">
            <a:extLst>
              <a:ext uri="{FF2B5EF4-FFF2-40B4-BE49-F238E27FC236}">
                <a16:creationId xmlns:a16="http://schemas.microsoft.com/office/drawing/2014/main" id="{1A64A790-B55B-2F4D-338D-BAE3877D90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14"/>
          <a:stretch/>
        </p:blipFill>
        <p:spPr bwMode="auto">
          <a:xfrm>
            <a:off x="918076" y="3508323"/>
            <a:ext cx="9842968" cy="281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3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1BD3E0-632E-86BF-ECDC-B038CFDE5B7D}"/>
              </a:ext>
            </a:extLst>
          </p:cNvPr>
          <p:cNvPicPr>
            <a:picLocks noChangeAspect="1"/>
          </p:cNvPicPr>
          <p:nvPr/>
        </p:nvPicPr>
        <p:blipFill rotWithShape="1">
          <a:blip r:embed="rId2"/>
          <a:srcRect l="3995" t="24525" r="72831" b="27505"/>
          <a:stretch/>
        </p:blipFill>
        <p:spPr>
          <a:xfrm>
            <a:off x="0" y="-57150"/>
            <a:ext cx="2988129" cy="5959929"/>
          </a:xfrm>
          <a:prstGeom prst="rect">
            <a:avLst/>
          </a:prstGeom>
        </p:spPr>
      </p:pic>
      <p:pic>
        <p:nvPicPr>
          <p:cNvPr id="9" name="Picture 8">
            <a:extLst>
              <a:ext uri="{FF2B5EF4-FFF2-40B4-BE49-F238E27FC236}">
                <a16:creationId xmlns:a16="http://schemas.microsoft.com/office/drawing/2014/main" id="{B647A16B-741E-5791-7FAA-474F9BAF0D54}"/>
              </a:ext>
            </a:extLst>
          </p:cNvPr>
          <p:cNvPicPr>
            <a:picLocks noChangeAspect="1"/>
          </p:cNvPicPr>
          <p:nvPr/>
        </p:nvPicPr>
        <p:blipFill rotWithShape="1">
          <a:blip r:embed="rId2"/>
          <a:srcRect l="27170" t="24643" r="50291" b="29912"/>
          <a:stretch/>
        </p:blipFill>
        <p:spPr>
          <a:xfrm>
            <a:off x="9086850" y="0"/>
            <a:ext cx="3105150" cy="5845629"/>
          </a:xfrm>
          <a:prstGeom prst="rect">
            <a:avLst/>
          </a:prstGeom>
        </p:spPr>
      </p:pic>
      <p:pic>
        <p:nvPicPr>
          <p:cNvPr id="11" name="Picture 10">
            <a:extLst>
              <a:ext uri="{FF2B5EF4-FFF2-40B4-BE49-F238E27FC236}">
                <a16:creationId xmlns:a16="http://schemas.microsoft.com/office/drawing/2014/main" id="{AB68F4FF-07F5-4B56-876D-F67104D18DCC}"/>
              </a:ext>
            </a:extLst>
          </p:cNvPr>
          <p:cNvPicPr>
            <a:picLocks noChangeAspect="1"/>
          </p:cNvPicPr>
          <p:nvPr/>
        </p:nvPicPr>
        <p:blipFill rotWithShape="1">
          <a:blip r:embed="rId2"/>
          <a:srcRect l="50000" t="24902" r="26961" b="29971"/>
          <a:stretch/>
        </p:blipFill>
        <p:spPr>
          <a:xfrm>
            <a:off x="2988129" y="0"/>
            <a:ext cx="3205844" cy="5959929"/>
          </a:xfrm>
          <a:prstGeom prst="rect">
            <a:avLst/>
          </a:prstGeom>
        </p:spPr>
      </p:pic>
      <p:pic>
        <p:nvPicPr>
          <p:cNvPr id="13" name="Picture 12">
            <a:extLst>
              <a:ext uri="{FF2B5EF4-FFF2-40B4-BE49-F238E27FC236}">
                <a16:creationId xmlns:a16="http://schemas.microsoft.com/office/drawing/2014/main" id="{9CD9E766-9EFD-3DCB-83EB-0CE1DBCFE8F3}"/>
              </a:ext>
            </a:extLst>
          </p:cNvPr>
          <p:cNvPicPr>
            <a:picLocks noChangeAspect="1"/>
          </p:cNvPicPr>
          <p:nvPr/>
        </p:nvPicPr>
        <p:blipFill rotWithShape="1">
          <a:blip r:embed="rId2"/>
          <a:srcRect l="73360" t="24762" r="4259" b="30476"/>
          <a:stretch/>
        </p:blipFill>
        <p:spPr>
          <a:xfrm>
            <a:off x="6193972" y="0"/>
            <a:ext cx="2892877" cy="6131380"/>
          </a:xfrm>
          <a:prstGeom prst="rect">
            <a:avLst/>
          </a:prstGeom>
        </p:spPr>
      </p:pic>
      <p:pic>
        <p:nvPicPr>
          <p:cNvPr id="1026" name="Picture 2">
            <a:extLst>
              <a:ext uri="{FF2B5EF4-FFF2-40B4-BE49-F238E27FC236}">
                <a16:creationId xmlns:a16="http://schemas.microsoft.com/office/drawing/2014/main" id="{F6104D11-1AC6-40C3-D84C-B4B13284B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7" y="600075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07CECD-8FC3-4E12-B587-33CCFCC83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25" y="600075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A9CF4C-16F1-A1F9-E070-2ED8EA7FC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785" y="600075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92C8BFB-9C58-CE76-CFD6-0520C381C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959" y="6017079"/>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9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55527-24AB-4FE3-96FD-D407E40DB97C}"/>
              </a:ext>
            </a:extLst>
          </p:cNvPr>
          <p:cNvSpPr>
            <a:spLocks noGrp="1"/>
          </p:cNvSpPr>
          <p:nvPr>
            <p:ph type="ctrTitle"/>
          </p:nvPr>
        </p:nvSpPr>
        <p:spPr/>
        <p:txBody>
          <a:bodyPr/>
          <a:lstStyle/>
          <a:p>
            <a:r>
              <a:rPr lang="en-US" dirty="0"/>
              <a:t>Quoting, Paraphrasing, and Summarizing</a:t>
            </a:r>
          </a:p>
        </p:txBody>
      </p:sp>
      <p:sp>
        <p:nvSpPr>
          <p:cNvPr id="5" name="Subtitle 4">
            <a:extLst>
              <a:ext uri="{FF2B5EF4-FFF2-40B4-BE49-F238E27FC236}">
                <a16:creationId xmlns:a16="http://schemas.microsoft.com/office/drawing/2014/main" id="{B33EB388-63D2-4A10-BB0F-8921D2678D7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61708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X">
            <a:extLst>
              <a:ext uri="{FF2B5EF4-FFF2-40B4-BE49-F238E27FC236}">
                <a16:creationId xmlns:a16="http://schemas.microsoft.com/office/drawing/2014/main" id="{F2BB9D20-0FD0-58B8-2D64-653B71599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894" y="1066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2E8916E-B9FD-CEB7-15E1-4C20C862D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1442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30112F7-0A29-16AA-99F8-CB448FBD0EBD}"/>
              </a:ext>
            </a:extLst>
          </p:cNvPr>
          <p:cNvSpPr txBox="1"/>
          <p:nvPr/>
        </p:nvSpPr>
        <p:spPr>
          <a:xfrm>
            <a:off x="3522846" y="1184862"/>
            <a:ext cx="7469204"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Jennie </a:t>
            </a:r>
            <a:r>
              <a:rPr kumimoji="0" lang="en-US" altLang="en-US"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uses quotes from only ONE source and fails to use her own voice to make any arguments</a:t>
            </a:r>
            <a:endParaRPr kumimoji="0" lang="en-US" altLang="en-US" sz="800" b="0" i="0" u="none" strike="noStrike" cap="none" normalizeH="0" baseline="0" dirty="0">
              <a:ln>
                <a:noFill/>
              </a:ln>
              <a:solidFill>
                <a:schemeClr val="tx1"/>
              </a:solidFill>
              <a:effectLst/>
            </a:endParaRPr>
          </a:p>
        </p:txBody>
      </p:sp>
      <p:pic>
        <p:nvPicPr>
          <p:cNvPr id="17" name="Picture 16">
            <a:extLst>
              <a:ext uri="{FF2B5EF4-FFF2-40B4-BE49-F238E27FC236}">
                <a16:creationId xmlns:a16="http://schemas.microsoft.com/office/drawing/2014/main" id="{DCC36B6A-A774-4801-B319-047517252DF4}"/>
              </a:ext>
            </a:extLst>
          </p:cNvPr>
          <p:cNvPicPr>
            <a:picLocks noChangeAspect="1"/>
          </p:cNvPicPr>
          <p:nvPr/>
        </p:nvPicPr>
        <p:blipFill rotWithShape="1">
          <a:blip r:embed="rId4"/>
          <a:srcRect l="3995" t="24525" r="72831" b="27505"/>
          <a:stretch/>
        </p:blipFill>
        <p:spPr>
          <a:xfrm>
            <a:off x="3657600" y="2271821"/>
            <a:ext cx="5315218" cy="4266484"/>
          </a:xfrm>
          <a:prstGeom prst="rect">
            <a:avLst/>
          </a:prstGeom>
        </p:spPr>
      </p:pic>
    </p:spTree>
    <p:extLst>
      <p:ext uri="{BB962C8B-B14F-4D97-AF65-F5344CB8AC3E}">
        <p14:creationId xmlns:p14="http://schemas.microsoft.com/office/powerpoint/2010/main" val="59009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Red X">
            <a:extLst>
              <a:ext uri="{FF2B5EF4-FFF2-40B4-BE49-F238E27FC236}">
                <a16:creationId xmlns:a16="http://schemas.microsoft.com/office/drawing/2014/main" id="{B4FDF09C-9549-40B2-C6A5-1C09EE2E5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301" y="66704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B05B8A8-2EDF-221C-4AB7-D96EBDD85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96" y="714667"/>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777DF13-B928-E2FE-A8AA-A69F23739F5E}"/>
              </a:ext>
            </a:extLst>
          </p:cNvPr>
          <p:cNvSpPr txBox="1"/>
          <p:nvPr/>
        </p:nvSpPr>
        <p:spPr>
          <a:xfrm>
            <a:off x="4196615" y="820127"/>
            <a:ext cx="7469204" cy="923330"/>
          </a:xfrm>
          <a:prstGeom prst="rect">
            <a:avLst/>
          </a:prstGeom>
          <a:noFill/>
        </p:spPr>
        <p:txBody>
          <a:bodyPr wrap="square">
            <a:spAutoFit/>
          </a:bodyPr>
          <a:lstStyle/>
          <a:p>
            <a:pPr lvl="0" defTabSz="914400" eaLnBrk="0" fontAlgn="base" hangingPunct="0">
              <a:spcBef>
                <a:spcPct val="0"/>
              </a:spcBef>
              <a:spcAft>
                <a:spcPct val="0"/>
              </a:spcAft>
            </a:pPr>
            <a:r>
              <a:rPr kumimoji="0" lang="en-US" altLang="en-US" sz="1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Lisa </a:t>
            </a:r>
            <a:r>
              <a:rPr kumimoji="0" lang="en-US" altLang="en-US"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picks quotes she likes from THREE sources and uses block quotes instead of using quotes to report the situation and support her claims. </a:t>
            </a:r>
            <a:endParaRPr kumimoji="0" lang="en-US" altLang="en-US" sz="800" b="0" i="0" u="none" strike="noStrike" cap="none" normalizeH="0" baseline="0" dirty="0">
              <a:ln>
                <a:noFill/>
              </a:ln>
              <a:solidFill>
                <a:schemeClr val="tx1"/>
              </a:solidFill>
              <a:effectLst/>
            </a:endParaRPr>
          </a:p>
        </p:txBody>
      </p:sp>
      <p:pic>
        <p:nvPicPr>
          <p:cNvPr id="2" name="Picture 1">
            <a:extLst>
              <a:ext uri="{FF2B5EF4-FFF2-40B4-BE49-F238E27FC236}">
                <a16:creationId xmlns:a16="http://schemas.microsoft.com/office/drawing/2014/main" id="{07DE45FF-F217-1EF6-2095-15B2119B3C71}"/>
              </a:ext>
            </a:extLst>
          </p:cNvPr>
          <p:cNvPicPr>
            <a:picLocks noChangeAspect="1"/>
          </p:cNvPicPr>
          <p:nvPr/>
        </p:nvPicPr>
        <p:blipFill rotWithShape="1">
          <a:blip r:embed="rId4"/>
          <a:srcRect l="27170" t="24643" r="50291" b="29912"/>
          <a:stretch/>
        </p:blipFill>
        <p:spPr>
          <a:xfrm>
            <a:off x="4129237" y="1789623"/>
            <a:ext cx="4867175" cy="5046213"/>
          </a:xfrm>
          <a:prstGeom prst="rect">
            <a:avLst/>
          </a:prstGeom>
        </p:spPr>
      </p:pic>
    </p:spTree>
    <p:extLst>
      <p:ext uri="{BB962C8B-B14F-4D97-AF65-F5344CB8AC3E}">
        <p14:creationId xmlns:p14="http://schemas.microsoft.com/office/powerpoint/2010/main" val="221408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X mark">
            <a:extLst>
              <a:ext uri="{FF2B5EF4-FFF2-40B4-BE49-F238E27FC236}">
                <a16:creationId xmlns:a16="http://schemas.microsoft.com/office/drawing/2014/main" id="{7CCE2380-4879-F853-CBE3-2C8EB4FCE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275" y="8092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B47908FE-ABF6-7F10-13D8-A4B041010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69" y="779700"/>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D8F816A-089B-DE77-8CB1-79E0259F67F7}"/>
              </a:ext>
            </a:extLst>
          </p:cNvPr>
          <p:cNvSpPr txBox="1"/>
          <p:nvPr/>
        </p:nvSpPr>
        <p:spPr>
          <a:xfrm>
            <a:off x="3811604" y="746660"/>
            <a:ext cx="7469204" cy="923330"/>
          </a:xfrm>
          <a:prstGeom prst="rect">
            <a:avLst/>
          </a:prstGeom>
          <a:noFill/>
        </p:spPr>
        <p:txBody>
          <a:bodyPr wrap="square">
            <a:spAutoFit/>
          </a:bodyPr>
          <a:lstStyle/>
          <a:p>
            <a:r>
              <a:rPr kumimoji="0" lang="en-US" altLang="en-US" sz="1800" b="1"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Jisoo</a:t>
            </a:r>
            <a:r>
              <a:rPr kumimoji="0" lang="en-US" altLang="en-US" sz="1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quotes from THREE sources but does not show how the sources interact or converse with one another and does not provide sources for their arguments in the final paragraph.</a:t>
            </a:r>
            <a:endParaRPr lang="en-US" dirty="0"/>
          </a:p>
        </p:txBody>
      </p:sp>
      <p:pic>
        <p:nvPicPr>
          <p:cNvPr id="2" name="Picture 1">
            <a:extLst>
              <a:ext uri="{FF2B5EF4-FFF2-40B4-BE49-F238E27FC236}">
                <a16:creationId xmlns:a16="http://schemas.microsoft.com/office/drawing/2014/main" id="{C8799CE8-F246-20FE-7D91-5C99637F0B53}"/>
              </a:ext>
            </a:extLst>
          </p:cNvPr>
          <p:cNvPicPr>
            <a:picLocks noChangeAspect="1"/>
          </p:cNvPicPr>
          <p:nvPr/>
        </p:nvPicPr>
        <p:blipFill rotWithShape="1">
          <a:blip r:embed="rId4"/>
          <a:srcRect l="50000" t="24902" r="26961" b="29971"/>
          <a:stretch/>
        </p:blipFill>
        <p:spPr>
          <a:xfrm>
            <a:off x="4004654" y="1915427"/>
            <a:ext cx="4484829" cy="4836695"/>
          </a:xfrm>
          <a:prstGeom prst="rect">
            <a:avLst/>
          </a:prstGeom>
        </p:spPr>
      </p:pic>
    </p:spTree>
    <p:extLst>
      <p:ext uri="{BB962C8B-B14F-4D97-AF65-F5344CB8AC3E}">
        <p14:creationId xmlns:p14="http://schemas.microsoft.com/office/powerpoint/2010/main" val="272734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Green checkmark">
            <a:extLst>
              <a:ext uri="{FF2B5EF4-FFF2-40B4-BE49-F238E27FC236}">
                <a16:creationId xmlns:a16="http://schemas.microsoft.com/office/drawing/2014/main" id="{E7081D59-59C4-0EC3-397B-4DADBCB5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528" y="736914"/>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F3EB76-A13A-29E9-2D23-C48736670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22" y="848407"/>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A375EA-4381-780B-746E-F0FED942503B}"/>
              </a:ext>
            </a:extLst>
          </p:cNvPr>
          <p:cNvSpPr txBox="1"/>
          <p:nvPr/>
        </p:nvSpPr>
        <p:spPr>
          <a:xfrm>
            <a:off x="3840480" y="736914"/>
            <a:ext cx="7536581" cy="646331"/>
          </a:xfrm>
          <a:prstGeom prst="rect">
            <a:avLst/>
          </a:prstGeom>
          <a:noFill/>
        </p:spPr>
        <p:txBody>
          <a:bodyPr wrap="square">
            <a:spAutoFit/>
          </a:bodyPr>
          <a:lstStyle/>
          <a:p>
            <a:r>
              <a:rPr kumimoji="0" lang="en-US" altLang="en-US" sz="1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Rose </a:t>
            </a:r>
            <a:r>
              <a:rPr kumimoji="0" lang="en-US" altLang="en-US"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synthesizes from FIVE sources, shows how they relate to one another, and uses them to support her points. </a:t>
            </a:r>
            <a:endParaRPr lang="en-US" dirty="0"/>
          </a:p>
        </p:txBody>
      </p:sp>
      <p:pic>
        <p:nvPicPr>
          <p:cNvPr id="2" name="Picture 1">
            <a:extLst>
              <a:ext uri="{FF2B5EF4-FFF2-40B4-BE49-F238E27FC236}">
                <a16:creationId xmlns:a16="http://schemas.microsoft.com/office/drawing/2014/main" id="{F0B22751-E1E4-8C17-5388-014503F5A0F0}"/>
              </a:ext>
            </a:extLst>
          </p:cNvPr>
          <p:cNvPicPr>
            <a:picLocks noChangeAspect="1"/>
          </p:cNvPicPr>
          <p:nvPr/>
        </p:nvPicPr>
        <p:blipFill rotWithShape="1">
          <a:blip r:embed="rId4"/>
          <a:srcRect l="73360" t="24762" r="4259" b="30476"/>
          <a:stretch/>
        </p:blipFill>
        <p:spPr>
          <a:xfrm>
            <a:off x="4456497" y="1857675"/>
            <a:ext cx="4090738" cy="4764506"/>
          </a:xfrm>
          <a:prstGeom prst="rect">
            <a:avLst/>
          </a:prstGeom>
        </p:spPr>
      </p:pic>
    </p:spTree>
    <p:extLst>
      <p:ext uri="{BB962C8B-B14F-4D97-AF65-F5344CB8AC3E}">
        <p14:creationId xmlns:p14="http://schemas.microsoft.com/office/powerpoint/2010/main" val="312178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92EB-25ED-B092-8F25-BEE62CD265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A276CE-56CF-BB95-4724-EBE94C9BAD9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4E1FB41-F7D0-65EB-2224-5C50419B6552}"/>
              </a:ext>
            </a:extLst>
          </p:cNvPr>
          <p:cNvPicPr>
            <a:picLocks noChangeAspect="1"/>
          </p:cNvPicPr>
          <p:nvPr/>
        </p:nvPicPr>
        <p:blipFill rotWithShape="1">
          <a:blip r:embed="rId2"/>
          <a:srcRect l="15821" t="12381" r="16879" b="12262"/>
          <a:stretch/>
        </p:blipFill>
        <p:spPr>
          <a:xfrm>
            <a:off x="-1" y="-25948"/>
            <a:ext cx="12377057" cy="6789084"/>
          </a:xfrm>
          <a:prstGeom prst="rect">
            <a:avLst/>
          </a:prstGeom>
        </p:spPr>
      </p:pic>
    </p:spTree>
    <p:extLst>
      <p:ext uri="{BB962C8B-B14F-4D97-AF65-F5344CB8AC3E}">
        <p14:creationId xmlns:p14="http://schemas.microsoft.com/office/powerpoint/2010/main" val="403830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6CB3-8080-A3D4-2EC8-A4D1348BC1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72CF1-963C-A282-6612-DF98CF58C96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F0F580B-A03A-E41F-B697-029E96BF555B}"/>
              </a:ext>
            </a:extLst>
          </p:cNvPr>
          <p:cNvPicPr>
            <a:picLocks noChangeAspect="1"/>
          </p:cNvPicPr>
          <p:nvPr/>
        </p:nvPicPr>
        <p:blipFill rotWithShape="1">
          <a:blip r:embed="rId2"/>
          <a:srcRect l="18994" t="21310" r="17196" b="7976"/>
          <a:stretch/>
        </p:blipFill>
        <p:spPr>
          <a:xfrm>
            <a:off x="0" y="0"/>
            <a:ext cx="12352564" cy="6749613"/>
          </a:xfrm>
          <a:prstGeom prst="rect">
            <a:avLst/>
          </a:prstGeom>
        </p:spPr>
      </p:pic>
    </p:spTree>
    <p:extLst>
      <p:ext uri="{BB962C8B-B14F-4D97-AF65-F5344CB8AC3E}">
        <p14:creationId xmlns:p14="http://schemas.microsoft.com/office/powerpoint/2010/main" val="2744502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Writing the literature review</a:t>
            </a:r>
          </a:p>
        </p:txBody>
      </p:sp>
      <p:sp>
        <p:nvSpPr>
          <p:cNvPr id="3" name="Content Placeholder 2"/>
          <p:cNvSpPr>
            <a:spLocks noGrp="1"/>
          </p:cNvSpPr>
          <p:nvPr>
            <p:ph idx="1"/>
          </p:nvPr>
        </p:nvSpPr>
        <p:spPr/>
        <p:txBody>
          <a:bodyPr/>
          <a:lstStyle/>
          <a:p>
            <a:endParaRPr lang="en-CA" dirty="0"/>
          </a:p>
        </p:txBody>
      </p:sp>
      <p:pic>
        <p:nvPicPr>
          <p:cNvPr id="1026" name="Picture 2" descr="Image result for literature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589" y="2180496"/>
            <a:ext cx="6173833" cy="411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23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E2E0-0558-7D23-DD40-896F42D7F023}"/>
              </a:ext>
            </a:extLst>
          </p:cNvPr>
          <p:cNvSpPr>
            <a:spLocks noGrp="1"/>
          </p:cNvSpPr>
          <p:nvPr>
            <p:ph type="title"/>
          </p:nvPr>
        </p:nvSpPr>
        <p:spPr/>
        <p:txBody>
          <a:bodyPr/>
          <a:lstStyle/>
          <a:p>
            <a:r>
              <a:rPr lang="en-US" dirty="0"/>
              <a:t>What is the purpose of a literature review</a:t>
            </a:r>
          </a:p>
        </p:txBody>
      </p:sp>
      <p:sp>
        <p:nvSpPr>
          <p:cNvPr id="3" name="Content Placeholder 2">
            <a:extLst>
              <a:ext uri="{FF2B5EF4-FFF2-40B4-BE49-F238E27FC236}">
                <a16:creationId xmlns:a16="http://schemas.microsoft.com/office/drawing/2014/main" id="{96F2F6AC-A685-BDB5-A683-852AD97B3C59}"/>
              </a:ext>
            </a:extLst>
          </p:cNvPr>
          <p:cNvSpPr>
            <a:spLocks noGrp="1"/>
          </p:cNvSpPr>
          <p:nvPr>
            <p:ph idx="1"/>
          </p:nvPr>
        </p:nvSpPr>
        <p:spPr>
          <a:xfrm>
            <a:off x="581192" y="2180496"/>
            <a:ext cx="5514807" cy="3678303"/>
          </a:xfrm>
        </p:spPr>
        <p:txBody>
          <a:bodyPr>
            <a:normAutofit fontScale="92500" lnSpcReduction="10000"/>
          </a:bodyPr>
          <a:lstStyle/>
          <a:p>
            <a:r>
              <a:rPr lang="en-US" dirty="0"/>
              <a:t>To provide a detailed background from which your study was conceptualized.</a:t>
            </a:r>
          </a:p>
          <a:p>
            <a:endParaRPr lang="en-US" dirty="0"/>
          </a:p>
          <a:p>
            <a:r>
              <a:rPr lang="en-US" dirty="0"/>
              <a:t>To provide a detailed background into why your study is important.</a:t>
            </a:r>
          </a:p>
          <a:p>
            <a:endParaRPr lang="en-US" dirty="0"/>
          </a:p>
          <a:p>
            <a:r>
              <a:rPr lang="en-US" dirty="0"/>
              <a:t>To outline the theory (framework) you are adopting in your study. </a:t>
            </a:r>
          </a:p>
          <a:p>
            <a:endParaRPr lang="en-US" dirty="0"/>
          </a:p>
          <a:p>
            <a:r>
              <a:rPr lang="en-US" dirty="0"/>
              <a:t>To outline the lens under which you are investigating your topic. (complexity lens, sociocultural lens)</a:t>
            </a:r>
          </a:p>
          <a:p>
            <a:endParaRPr lang="en-US" dirty="0"/>
          </a:p>
        </p:txBody>
      </p:sp>
      <p:pic>
        <p:nvPicPr>
          <p:cNvPr id="2050" name="Picture 2" descr="Literature Review Icon@4x - Book - Free Transparent PNG Download - PNGkey">
            <a:extLst>
              <a:ext uri="{FF2B5EF4-FFF2-40B4-BE49-F238E27FC236}">
                <a16:creationId xmlns:a16="http://schemas.microsoft.com/office/drawing/2014/main" id="{FF68BE40-49C8-FE78-DA13-5CD115861262}"/>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792508" y="2180496"/>
            <a:ext cx="3332692" cy="349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98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Literature review should answer the following questions</a:t>
            </a:r>
          </a:p>
        </p:txBody>
      </p:sp>
      <p:sp>
        <p:nvSpPr>
          <p:cNvPr id="3" name="Content Placeholder 2"/>
          <p:cNvSpPr>
            <a:spLocks noGrp="1"/>
          </p:cNvSpPr>
          <p:nvPr>
            <p:ph idx="1"/>
          </p:nvPr>
        </p:nvSpPr>
        <p:spPr>
          <a:xfrm>
            <a:off x="581192" y="2180496"/>
            <a:ext cx="11029615" cy="3985173"/>
          </a:xfrm>
        </p:spPr>
        <p:txBody>
          <a:bodyPr>
            <a:normAutofit/>
          </a:bodyPr>
          <a:lstStyle/>
          <a:p>
            <a:pPr marL="0" indent="0">
              <a:buNone/>
            </a:pPr>
            <a:endParaRPr lang="en-GB" dirty="0"/>
          </a:p>
          <a:p>
            <a:r>
              <a:rPr lang="en-GB" dirty="0"/>
              <a:t>How is this topic defined? </a:t>
            </a:r>
          </a:p>
          <a:p>
            <a:pPr marL="0" indent="0">
              <a:buNone/>
            </a:pPr>
            <a:endParaRPr lang="en-GB" dirty="0"/>
          </a:p>
          <a:p>
            <a:r>
              <a:rPr lang="en-GB" dirty="0"/>
              <a:t>Who are the key researchers in this area? </a:t>
            </a:r>
          </a:p>
          <a:p>
            <a:pPr lvl="1"/>
            <a:r>
              <a:rPr lang="en-GB" dirty="0"/>
              <a:t>What key work have they done in this area?</a:t>
            </a:r>
          </a:p>
          <a:p>
            <a:endParaRPr lang="en-GB" dirty="0"/>
          </a:p>
          <a:p>
            <a:r>
              <a:rPr lang="en-GB" dirty="0"/>
              <a:t>What is the current state of knowledge? </a:t>
            </a:r>
          </a:p>
          <a:p>
            <a:pPr lvl="1"/>
            <a:r>
              <a:rPr lang="en-GB" dirty="0"/>
              <a:t>What do we know now about this topic?</a:t>
            </a:r>
          </a:p>
          <a:p>
            <a:pPr lvl="1"/>
            <a:r>
              <a:rPr lang="en-GB" dirty="0"/>
              <a:t>What are the problems, issues and controversies exist at present?</a:t>
            </a:r>
          </a:p>
          <a:p>
            <a:pPr lvl="1"/>
            <a:r>
              <a:rPr lang="en-GB" dirty="0"/>
              <a:t>What further research is needed? Why is it needed? </a:t>
            </a:r>
          </a:p>
          <a:p>
            <a:endParaRPr lang="en-CA" dirty="0"/>
          </a:p>
        </p:txBody>
      </p:sp>
    </p:spTree>
    <p:extLst>
      <p:ext uri="{BB962C8B-B14F-4D97-AF65-F5344CB8AC3E}">
        <p14:creationId xmlns:p14="http://schemas.microsoft.com/office/powerpoint/2010/main" val="145257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A085-971A-8187-07BF-E8BCE31274F3}"/>
              </a:ext>
            </a:extLst>
          </p:cNvPr>
          <p:cNvSpPr>
            <a:spLocks noGrp="1"/>
          </p:cNvSpPr>
          <p:nvPr>
            <p:ph type="title"/>
          </p:nvPr>
        </p:nvSpPr>
        <p:spPr/>
        <p:txBody>
          <a:bodyPr/>
          <a:lstStyle/>
          <a:p>
            <a:r>
              <a:rPr lang="en-US" dirty="0"/>
              <a:t>Tip</a:t>
            </a:r>
          </a:p>
        </p:txBody>
      </p:sp>
      <p:sp>
        <p:nvSpPr>
          <p:cNvPr id="3" name="Content Placeholder 2">
            <a:extLst>
              <a:ext uri="{FF2B5EF4-FFF2-40B4-BE49-F238E27FC236}">
                <a16:creationId xmlns:a16="http://schemas.microsoft.com/office/drawing/2014/main" id="{BB2D213C-B90E-465A-E796-CAD1DB7B7952}"/>
              </a:ext>
            </a:extLst>
          </p:cNvPr>
          <p:cNvSpPr>
            <a:spLocks noGrp="1"/>
          </p:cNvSpPr>
          <p:nvPr>
            <p:ph idx="1"/>
          </p:nvPr>
        </p:nvSpPr>
        <p:spPr/>
        <p:txBody>
          <a:bodyPr/>
          <a:lstStyle/>
          <a:p>
            <a:r>
              <a:rPr lang="en-US" dirty="0"/>
              <a:t>Look at papers similar to yours. See what have included in their literature review. </a:t>
            </a:r>
          </a:p>
          <a:p>
            <a:pPr lvl="1"/>
            <a:r>
              <a:rPr lang="en-US" dirty="0"/>
              <a:t>Try to outline your key sections based on other people’s literature reviews. </a:t>
            </a:r>
          </a:p>
          <a:p>
            <a:pPr lvl="1"/>
            <a:endParaRPr lang="en-US" dirty="0"/>
          </a:p>
          <a:p>
            <a:r>
              <a:rPr lang="en-US" dirty="0"/>
              <a:t> Do NOT include irrelevant information in your literature review. 	</a:t>
            </a:r>
          </a:p>
          <a:p>
            <a:pPr lvl="1"/>
            <a:r>
              <a:rPr lang="en-US" dirty="0"/>
              <a:t>Everything you have in the literature review should be directly connected to the focus of your study. </a:t>
            </a:r>
          </a:p>
          <a:p>
            <a:pPr lvl="1"/>
            <a:endParaRPr lang="en-US" dirty="0"/>
          </a:p>
          <a:p>
            <a:endParaRPr lang="en-US" dirty="0"/>
          </a:p>
        </p:txBody>
      </p:sp>
    </p:spTree>
    <p:extLst>
      <p:ext uri="{BB962C8B-B14F-4D97-AF65-F5344CB8AC3E}">
        <p14:creationId xmlns:p14="http://schemas.microsoft.com/office/powerpoint/2010/main" val="37693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B336-EEBC-4B49-8D1A-EC42665BE4EE}"/>
              </a:ext>
            </a:extLst>
          </p:cNvPr>
          <p:cNvSpPr>
            <a:spLocks noGrp="1"/>
          </p:cNvSpPr>
          <p:nvPr>
            <p:ph type="title"/>
          </p:nvPr>
        </p:nvSpPr>
        <p:spPr/>
        <p:txBody>
          <a:bodyPr>
            <a:normAutofit/>
          </a:bodyPr>
          <a:lstStyle/>
          <a:p>
            <a:r>
              <a:rPr lang="en-GB" dirty="0"/>
              <a:t>When Quoting or paraphrasing things said by others</a:t>
            </a:r>
          </a:p>
        </p:txBody>
      </p:sp>
      <p:sp>
        <p:nvSpPr>
          <p:cNvPr id="3" name="Content Placeholder 2">
            <a:extLst>
              <a:ext uri="{FF2B5EF4-FFF2-40B4-BE49-F238E27FC236}">
                <a16:creationId xmlns:a16="http://schemas.microsoft.com/office/drawing/2014/main" id="{3239F7F4-8E26-41F3-9B93-980E8FEBAAAC}"/>
              </a:ext>
            </a:extLst>
          </p:cNvPr>
          <p:cNvSpPr>
            <a:spLocks noGrp="1"/>
          </p:cNvSpPr>
          <p:nvPr>
            <p:ph idx="1"/>
          </p:nvPr>
        </p:nvSpPr>
        <p:spPr/>
        <p:txBody>
          <a:bodyPr/>
          <a:lstStyle/>
          <a:p>
            <a:r>
              <a:rPr lang="en-GB" dirty="0"/>
              <a:t>As stated by Name (year),…</a:t>
            </a:r>
          </a:p>
          <a:p>
            <a:r>
              <a:rPr lang="en-GB" dirty="0"/>
              <a:t>As Name and Name discuss (year),…</a:t>
            </a:r>
          </a:p>
          <a:p>
            <a:r>
              <a:rPr lang="en-GB" dirty="0"/>
              <a:t>Name (year) argues that….</a:t>
            </a:r>
          </a:p>
          <a:p>
            <a:r>
              <a:rPr lang="en-GB" dirty="0"/>
              <a:t>Author (year) provides the following definition of X …</a:t>
            </a:r>
          </a:p>
          <a:p>
            <a:r>
              <a:rPr lang="en-GB" dirty="0"/>
              <a:t>Author et al. (year) state that…</a:t>
            </a:r>
          </a:p>
          <a:p>
            <a:endParaRPr lang="en-GB" dirty="0"/>
          </a:p>
          <a:p>
            <a:r>
              <a:rPr lang="en-GB" b="1" dirty="0"/>
              <a:t>*Remember if you directly quote to add  “quote” and (p. #)</a:t>
            </a:r>
          </a:p>
        </p:txBody>
      </p:sp>
    </p:spTree>
    <p:extLst>
      <p:ext uri="{BB962C8B-B14F-4D97-AF65-F5344CB8AC3E}">
        <p14:creationId xmlns:p14="http://schemas.microsoft.com/office/powerpoint/2010/main" val="223889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18D5-A44F-43F9-86AD-765B3C3A31D1}"/>
              </a:ext>
            </a:extLst>
          </p:cNvPr>
          <p:cNvSpPr>
            <a:spLocks noGrp="1"/>
          </p:cNvSpPr>
          <p:nvPr>
            <p:ph type="title"/>
          </p:nvPr>
        </p:nvSpPr>
        <p:spPr/>
        <p:txBody>
          <a:bodyPr/>
          <a:lstStyle/>
          <a:p>
            <a:r>
              <a:rPr lang="en-US" dirty="0"/>
              <a:t>Possible outline</a:t>
            </a:r>
          </a:p>
        </p:txBody>
      </p:sp>
      <p:sp>
        <p:nvSpPr>
          <p:cNvPr id="4" name="Rectangle 3">
            <a:extLst>
              <a:ext uri="{FF2B5EF4-FFF2-40B4-BE49-F238E27FC236}">
                <a16:creationId xmlns:a16="http://schemas.microsoft.com/office/drawing/2014/main" id="{4E12FB23-7AC9-4CA9-B568-D16AF5E3B270}"/>
              </a:ext>
            </a:extLst>
          </p:cNvPr>
          <p:cNvSpPr/>
          <p:nvPr/>
        </p:nvSpPr>
        <p:spPr>
          <a:xfrm>
            <a:off x="4159484" y="2150476"/>
            <a:ext cx="3855720" cy="4431983"/>
          </a:xfrm>
          <a:prstGeom prst="rect">
            <a:avLst/>
          </a:prstGeom>
          <a:ln>
            <a:solidFill>
              <a:schemeClr val="accent2"/>
            </a:solidFill>
          </a:ln>
        </p:spPr>
        <p:txBody>
          <a:bodyPr wrap="square">
            <a:spAutoFit/>
          </a:bodyPr>
          <a:lstStyle/>
          <a:p>
            <a:r>
              <a:rPr lang="en-US" sz="1600" dirty="0"/>
              <a:t>Lesson from the research</a:t>
            </a:r>
          </a:p>
          <a:p>
            <a:pPr lvl="1"/>
            <a:endParaRPr lang="en-US" sz="1600" dirty="0"/>
          </a:p>
          <a:p>
            <a:pPr lvl="1"/>
            <a:r>
              <a:rPr lang="en-US" sz="1600" dirty="0"/>
              <a:t>What have researchers found in regards to your topic ( both positive and negative)</a:t>
            </a:r>
          </a:p>
          <a:p>
            <a:pPr lvl="2"/>
            <a:r>
              <a:rPr lang="en-US" sz="1600" dirty="0"/>
              <a:t>What studies have been done?</a:t>
            </a:r>
          </a:p>
          <a:p>
            <a:pPr lvl="2"/>
            <a:r>
              <a:rPr lang="en-US" sz="1600" dirty="0"/>
              <a:t>What have they found?</a:t>
            </a:r>
          </a:p>
          <a:p>
            <a:pPr lvl="1"/>
            <a:endParaRPr lang="en-US" sz="1600" dirty="0"/>
          </a:p>
          <a:p>
            <a:pPr lvl="1"/>
            <a:r>
              <a:rPr lang="en-US" sz="1600" dirty="0"/>
              <a:t>What different perspective exist on your topic?</a:t>
            </a:r>
          </a:p>
          <a:p>
            <a:pPr lvl="1"/>
            <a:endParaRPr lang="en-US" sz="1600" dirty="0"/>
          </a:p>
          <a:p>
            <a:pPr lvl="1"/>
            <a:r>
              <a:rPr lang="en-US" sz="1600" dirty="0"/>
              <a:t>What have we learned thus far from the research on the topic?</a:t>
            </a:r>
          </a:p>
          <a:p>
            <a:pPr lvl="1"/>
            <a:endParaRPr lang="en-US" sz="1600" dirty="0"/>
          </a:p>
          <a:p>
            <a:pPr lvl="1"/>
            <a:r>
              <a:rPr lang="en-US" sz="1600" dirty="0"/>
              <a:t>What is missing? What have others suggested in regards to future research?</a:t>
            </a:r>
          </a:p>
          <a:p>
            <a:pPr lvl="1"/>
            <a:endParaRPr lang="en-US" sz="1000" dirty="0"/>
          </a:p>
        </p:txBody>
      </p:sp>
      <p:sp>
        <p:nvSpPr>
          <p:cNvPr id="5" name="Rectangle 4">
            <a:extLst>
              <a:ext uri="{FF2B5EF4-FFF2-40B4-BE49-F238E27FC236}">
                <a16:creationId xmlns:a16="http://schemas.microsoft.com/office/drawing/2014/main" id="{0E228FD9-0590-41AA-A550-451EB2D24DD6}"/>
              </a:ext>
            </a:extLst>
          </p:cNvPr>
          <p:cNvSpPr/>
          <p:nvPr/>
        </p:nvSpPr>
        <p:spPr>
          <a:xfrm>
            <a:off x="8593288" y="2150476"/>
            <a:ext cx="3017520" cy="2062103"/>
          </a:xfrm>
          <a:prstGeom prst="rect">
            <a:avLst/>
          </a:prstGeom>
          <a:ln>
            <a:solidFill>
              <a:srgbClr val="0070C0"/>
            </a:solidFill>
          </a:ln>
        </p:spPr>
        <p:txBody>
          <a:bodyPr wrap="square">
            <a:spAutoFit/>
          </a:bodyPr>
          <a:lstStyle/>
          <a:p>
            <a:r>
              <a:rPr lang="en-CA" sz="1600" dirty="0"/>
              <a:t>How does your research come out of this?</a:t>
            </a:r>
          </a:p>
          <a:p>
            <a:pPr lvl="1"/>
            <a:endParaRPr lang="en-CA" sz="1600" dirty="0"/>
          </a:p>
          <a:p>
            <a:pPr lvl="1"/>
            <a:r>
              <a:rPr lang="en-CA" sz="1600" dirty="0"/>
              <a:t>What are the gaps in the literature? </a:t>
            </a:r>
          </a:p>
          <a:p>
            <a:pPr lvl="1"/>
            <a:endParaRPr lang="en-CA" sz="1600" dirty="0"/>
          </a:p>
          <a:p>
            <a:pPr lvl="1"/>
            <a:r>
              <a:rPr lang="en-CA" sz="1600" dirty="0"/>
              <a:t>What research still needs to be done?</a:t>
            </a:r>
          </a:p>
        </p:txBody>
      </p:sp>
      <p:sp>
        <p:nvSpPr>
          <p:cNvPr id="6" name="Rectangle 5">
            <a:extLst>
              <a:ext uri="{FF2B5EF4-FFF2-40B4-BE49-F238E27FC236}">
                <a16:creationId xmlns:a16="http://schemas.microsoft.com/office/drawing/2014/main" id="{D145EE73-A1D9-4247-A207-5D52166B19D7}"/>
              </a:ext>
            </a:extLst>
          </p:cNvPr>
          <p:cNvSpPr/>
          <p:nvPr/>
        </p:nvSpPr>
        <p:spPr>
          <a:xfrm>
            <a:off x="418582" y="2150476"/>
            <a:ext cx="3215640" cy="4370427"/>
          </a:xfrm>
          <a:prstGeom prst="rect">
            <a:avLst/>
          </a:prstGeom>
          <a:ln>
            <a:solidFill>
              <a:schemeClr val="tx1"/>
            </a:solidFill>
          </a:ln>
        </p:spPr>
        <p:txBody>
          <a:bodyPr wrap="square">
            <a:spAutoFit/>
          </a:bodyPr>
          <a:lstStyle/>
          <a:p>
            <a:r>
              <a:rPr lang="en-US" sz="1600" dirty="0"/>
              <a:t>Explaining the “Key Topic”</a:t>
            </a:r>
          </a:p>
          <a:p>
            <a:pPr lvl="1"/>
            <a:endParaRPr lang="en-US" sz="1600" dirty="0"/>
          </a:p>
          <a:p>
            <a:pPr lvl="1"/>
            <a:r>
              <a:rPr lang="en-US" sz="1600" dirty="0"/>
              <a:t>Where did this topic originate?</a:t>
            </a:r>
          </a:p>
          <a:p>
            <a:pPr lvl="1"/>
            <a:endParaRPr lang="en-US" sz="1600" dirty="0"/>
          </a:p>
          <a:p>
            <a:pPr lvl="1"/>
            <a:r>
              <a:rPr lang="en-US" sz="1600" dirty="0"/>
              <a:t>How has the topic been defined in the field?</a:t>
            </a:r>
          </a:p>
          <a:p>
            <a:pPr lvl="1"/>
            <a:endParaRPr lang="en-US" sz="1600" dirty="0"/>
          </a:p>
          <a:p>
            <a:pPr lvl="1"/>
            <a:r>
              <a:rPr lang="en-US" sz="1600" dirty="0"/>
              <a:t>What are the key components?</a:t>
            </a:r>
          </a:p>
          <a:p>
            <a:pPr lvl="1"/>
            <a:endParaRPr lang="en-US" sz="1600" dirty="0"/>
          </a:p>
          <a:p>
            <a:pPr lvl="1"/>
            <a:r>
              <a:rPr lang="en-US" sz="1600" dirty="0"/>
              <a:t>How does your key topic relate to other key issues in your project?</a:t>
            </a:r>
          </a:p>
          <a:p>
            <a:pPr marL="324000" lvl="1" indent="0">
              <a:buNone/>
            </a:pPr>
            <a:endParaRPr lang="en-US" sz="1600" dirty="0"/>
          </a:p>
          <a:p>
            <a:endParaRPr lang="en-US" dirty="0"/>
          </a:p>
          <a:p>
            <a:endParaRPr lang="en-US" dirty="0"/>
          </a:p>
          <a:p>
            <a:pPr lvl="1"/>
            <a:endParaRPr lang="en-US" dirty="0"/>
          </a:p>
        </p:txBody>
      </p:sp>
      <p:sp>
        <p:nvSpPr>
          <p:cNvPr id="7" name="Rectangle 6">
            <a:extLst>
              <a:ext uri="{FF2B5EF4-FFF2-40B4-BE49-F238E27FC236}">
                <a16:creationId xmlns:a16="http://schemas.microsoft.com/office/drawing/2014/main" id="{911ED0D2-5933-44B3-A7F1-982A4582700C}"/>
              </a:ext>
            </a:extLst>
          </p:cNvPr>
          <p:cNvSpPr/>
          <p:nvPr/>
        </p:nvSpPr>
        <p:spPr>
          <a:xfrm>
            <a:off x="8350229" y="4335688"/>
            <a:ext cx="3503637" cy="25223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This may be mentioned directly or indirectly.</a:t>
            </a:r>
          </a:p>
          <a:p>
            <a:pPr algn="ctr"/>
            <a:endParaRPr lang="en-CA" dirty="0">
              <a:solidFill>
                <a:schemeClr val="tx1"/>
              </a:solidFill>
            </a:endParaRPr>
          </a:p>
          <a:p>
            <a:pPr algn="ctr"/>
            <a:r>
              <a:rPr lang="en-CA" sz="1000" dirty="0">
                <a:solidFill>
                  <a:schemeClr val="tx1"/>
                </a:solidFill>
              </a:rPr>
              <a:t>Based on the literature to date on this topic few studies have examined X…</a:t>
            </a:r>
          </a:p>
          <a:p>
            <a:pPr algn="ctr"/>
            <a:endParaRPr lang="en-CA" sz="1000" dirty="0">
              <a:solidFill>
                <a:schemeClr val="tx1"/>
              </a:solidFill>
            </a:endParaRPr>
          </a:p>
          <a:p>
            <a:pPr algn="ctr"/>
            <a:r>
              <a:rPr lang="en-CA" sz="1000" dirty="0">
                <a:solidFill>
                  <a:schemeClr val="tx1"/>
                </a:solidFill>
              </a:rPr>
              <a:t>As mentioned by Author (year), more research is required to understand X</a:t>
            </a:r>
          </a:p>
          <a:p>
            <a:pPr algn="ctr"/>
            <a:endParaRPr lang="en-CA" sz="1000" dirty="0">
              <a:solidFill>
                <a:schemeClr val="tx1"/>
              </a:solidFill>
            </a:endParaRPr>
          </a:p>
          <a:p>
            <a:pPr algn="ctr"/>
            <a:r>
              <a:rPr lang="en-CA" sz="1000" dirty="0">
                <a:solidFill>
                  <a:schemeClr val="tx1"/>
                </a:solidFill>
              </a:rPr>
              <a:t>Although many studies have examined X in relation to Y very little research has been done examining X’s relation to Z. </a:t>
            </a:r>
          </a:p>
          <a:p>
            <a:pPr algn="ctr"/>
            <a:endParaRPr lang="en-CA" sz="1000" dirty="0">
              <a:solidFill>
                <a:schemeClr val="tx1"/>
              </a:solidFill>
            </a:endParaRPr>
          </a:p>
          <a:p>
            <a:pPr algn="ctr"/>
            <a:endParaRPr lang="en-CA" dirty="0"/>
          </a:p>
        </p:txBody>
      </p:sp>
    </p:spTree>
    <p:extLst>
      <p:ext uri="{BB962C8B-B14F-4D97-AF65-F5344CB8AC3E}">
        <p14:creationId xmlns:p14="http://schemas.microsoft.com/office/powerpoint/2010/main" val="216339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52272-AB5A-4409-909C-0C8722262221}"/>
              </a:ext>
            </a:extLst>
          </p:cNvPr>
          <p:cNvSpPr>
            <a:spLocks noGrp="1"/>
          </p:cNvSpPr>
          <p:nvPr>
            <p:ph type="ctrTitle"/>
          </p:nvPr>
        </p:nvSpPr>
        <p:spPr/>
        <p:txBody>
          <a:bodyPr/>
          <a:lstStyle/>
          <a:p>
            <a:r>
              <a:rPr lang="en-CA" dirty="0"/>
              <a:t>Literature review</a:t>
            </a:r>
          </a:p>
        </p:txBody>
      </p:sp>
      <p:sp>
        <p:nvSpPr>
          <p:cNvPr id="5" name="Subtitle 4">
            <a:extLst>
              <a:ext uri="{FF2B5EF4-FFF2-40B4-BE49-F238E27FC236}">
                <a16:creationId xmlns:a16="http://schemas.microsoft.com/office/drawing/2014/main" id="{421BFD15-FAAA-4789-A369-C41EF58AC5F5}"/>
              </a:ext>
            </a:extLst>
          </p:cNvPr>
          <p:cNvSpPr>
            <a:spLocks noGrp="1"/>
          </p:cNvSpPr>
          <p:nvPr>
            <p:ph type="subTitle" idx="1"/>
          </p:nvPr>
        </p:nvSpPr>
        <p:spPr/>
        <p:txBody>
          <a:bodyPr/>
          <a:lstStyle/>
          <a:p>
            <a:r>
              <a:rPr lang="en-CA" dirty="0"/>
              <a:t>writing</a:t>
            </a:r>
          </a:p>
        </p:txBody>
      </p:sp>
    </p:spTree>
    <p:extLst>
      <p:ext uri="{BB962C8B-B14F-4D97-AF65-F5344CB8AC3E}">
        <p14:creationId xmlns:p14="http://schemas.microsoft.com/office/powerpoint/2010/main" val="16205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 of a literature review</a:t>
            </a:r>
          </a:p>
        </p:txBody>
      </p:sp>
      <p:sp>
        <p:nvSpPr>
          <p:cNvPr id="3" name="Content Placeholder 2"/>
          <p:cNvSpPr>
            <a:spLocks noGrp="1"/>
          </p:cNvSpPr>
          <p:nvPr>
            <p:ph idx="1"/>
          </p:nvPr>
        </p:nvSpPr>
        <p:spPr>
          <a:xfrm>
            <a:off x="581193" y="2180496"/>
            <a:ext cx="6002488" cy="3678303"/>
          </a:xfrm>
        </p:spPr>
        <p:txBody>
          <a:bodyPr/>
          <a:lstStyle/>
          <a:p>
            <a:pPr>
              <a:buFont typeface="Wingdings" charset="2"/>
              <a:buChar char="§"/>
            </a:pPr>
            <a:r>
              <a:rPr lang="en-US" dirty="0">
                <a:latin typeface="Times New Roman" charset="0"/>
                <a:ea typeface="Arial Unicode MS" charset="0"/>
                <a:cs typeface="Arial Unicode MS" charset="0"/>
              </a:rPr>
              <a:t>Tells what others have found on topic</a:t>
            </a:r>
          </a:p>
          <a:p>
            <a:pPr>
              <a:buFont typeface="Wingdings" charset="2"/>
              <a:buChar char="§"/>
            </a:pPr>
            <a:r>
              <a:rPr lang="en-US" dirty="0">
                <a:latin typeface="Times New Roman" charset="0"/>
                <a:ea typeface="Arial Unicode MS" charset="0"/>
                <a:cs typeface="Arial Unicode MS" charset="0"/>
              </a:rPr>
              <a:t>Provides a context from which to position your paper and how it extends or advances understanding and knowledge</a:t>
            </a:r>
          </a:p>
          <a:p>
            <a:pPr>
              <a:buFont typeface="Wingdings" charset="2"/>
              <a:buChar char="§"/>
            </a:pPr>
            <a:r>
              <a:rPr lang="en-US" dirty="0">
                <a:latin typeface="Times New Roman" charset="0"/>
                <a:ea typeface="Arial Unicode MS" charset="0"/>
                <a:cs typeface="Arial Unicode MS" charset="0"/>
              </a:rPr>
              <a:t>Demonstrates that the author is familiar with past and present thinking on a topic and understands where their work fits </a:t>
            </a:r>
          </a:p>
          <a:p>
            <a:pPr>
              <a:buFont typeface="Wingdings" charset="2"/>
              <a:buChar char="§"/>
            </a:pPr>
            <a:r>
              <a:rPr lang="en-US" dirty="0">
                <a:latin typeface="Times New Roman" charset="0"/>
                <a:ea typeface="Arial Unicode MS" charset="0"/>
                <a:cs typeface="Arial Unicode MS" charset="0"/>
              </a:rPr>
              <a:t>Highly selective and specific, referring to other pieces of work most relevant to the argument being made</a:t>
            </a:r>
          </a:p>
          <a:p>
            <a:endParaRPr lang="en-CA" dirty="0"/>
          </a:p>
        </p:txBody>
      </p:sp>
      <p:graphicFrame>
        <p:nvGraphicFramePr>
          <p:cNvPr id="4" name="Diagram 3"/>
          <p:cNvGraphicFramePr/>
          <p:nvPr>
            <p:extLst>
              <p:ext uri="{D42A27DB-BD31-4B8C-83A1-F6EECF244321}">
                <p14:modId xmlns:p14="http://schemas.microsoft.com/office/powerpoint/2010/main" val="1656988830"/>
              </p:ext>
            </p:extLst>
          </p:nvPr>
        </p:nvGraphicFramePr>
        <p:xfrm>
          <a:off x="6583681" y="2180496"/>
          <a:ext cx="5408022" cy="3540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literature review</a:t>
            </a:r>
          </a:p>
        </p:txBody>
      </p:sp>
      <p:sp>
        <p:nvSpPr>
          <p:cNvPr id="3" name="Content Placeholder 2"/>
          <p:cNvSpPr>
            <a:spLocks noGrp="1"/>
          </p:cNvSpPr>
          <p:nvPr>
            <p:ph idx="1"/>
          </p:nvPr>
        </p:nvSpPr>
        <p:spPr/>
        <p:txBody>
          <a:bodyPr/>
          <a:lstStyle/>
          <a:p>
            <a:endParaRPr lang="en-CA"/>
          </a:p>
        </p:txBody>
      </p:sp>
      <p:grpSp>
        <p:nvGrpSpPr>
          <p:cNvPr id="19" name="Group 18"/>
          <p:cNvGrpSpPr/>
          <p:nvPr/>
        </p:nvGrpSpPr>
        <p:grpSpPr>
          <a:xfrm>
            <a:off x="3630977" y="2481942"/>
            <a:ext cx="4572498" cy="2021275"/>
            <a:chOff x="1676387" y="152422"/>
            <a:chExt cx="4724399" cy="2063588"/>
          </a:xfrm>
        </p:grpSpPr>
        <p:sp>
          <p:nvSpPr>
            <p:cNvPr id="32" name="Oval 31"/>
            <p:cNvSpPr/>
            <p:nvPr/>
          </p:nvSpPr>
          <p:spPr>
            <a:xfrm>
              <a:off x="1676387" y="152422"/>
              <a:ext cx="4724399" cy="20635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txBox="1"/>
            <p:nvPr/>
          </p:nvSpPr>
          <p:spPr>
            <a:xfrm>
              <a:off x="2368259" y="454627"/>
              <a:ext cx="3340655" cy="1459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Discusses published information about a specific topic</a:t>
              </a:r>
            </a:p>
          </p:txBody>
        </p:sp>
      </p:grpSp>
      <p:sp>
        <p:nvSpPr>
          <p:cNvPr id="20" name="Arrow: Left 19"/>
          <p:cNvSpPr/>
          <p:nvPr/>
        </p:nvSpPr>
        <p:spPr>
          <a:xfrm rot="8673973">
            <a:off x="2969311" y="4420348"/>
            <a:ext cx="1618227" cy="576063"/>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2335574" y="5044615"/>
            <a:ext cx="1897376" cy="678018"/>
            <a:chOff x="380985" y="2743213"/>
            <a:chExt cx="1960408" cy="692212"/>
          </a:xfrm>
        </p:grpSpPr>
        <p:sp>
          <p:nvSpPr>
            <p:cNvPr id="30" name="Rectangle: Rounded Corners 29"/>
            <p:cNvSpPr/>
            <p:nvPr/>
          </p:nvSpPr>
          <p:spPr>
            <a:xfrm>
              <a:off x="380985" y="2743213"/>
              <a:ext cx="1960408" cy="69221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Rectangle: Rounded Corners 7"/>
            <p:cNvSpPr txBox="1"/>
            <p:nvPr/>
          </p:nvSpPr>
          <p:spPr>
            <a:xfrm>
              <a:off x="401259" y="2763487"/>
              <a:ext cx="1919860" cy="651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Summarize</a:t>
              </a:r>
            </a:p>
          </p:txBody>
        </p:sp>
      </p:grpSp>
      <p:sp>
        <p:nvSpPr>
          <p:cNvPr id="22" name="Arrow: Left 21"/>
          <p:cNvSpPr/>
          <p:nvPr/>
        </p:nvSpPr>
        <p:spPr>
          <a:xfrm rot="5413320">
            <a:off x="5213603" y="4931564"/>
            <a:ext cx="1524698" cy="569212"/>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23" name="Group 22"/>
          <p:cNvGrpSpPr/>
          <p:nvPr/>
        </p:nvGrpSpPr>
        <p:grpSpPr>
          <a:xfrm>
            <a:off x="5002591" y="5807090"/>
            <a:ext cx="1897376" cy="701337"/>
            <a:chOff x="3048002" y="3505200"/>
            <a:chExt cx="1960408" cy="716019"/>
          </a:xfrm>
        </p:grpSpPr>
        <p:sp>
          <p:nvSpPr>
            <p:cNvPr id="28" name="Rectangle: Rounded Corners 27"/>
            <p:cNvSpPr/>
            <p:nvPr/>
          </p:nvSpPr>
          <p:spPr>
            <a:xfrm>
              <a:off x="3048002" y="3505200"/>
              <a:ext cx="1960408" cy="71601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ectangle: Rounded Corners 10"/>
            <p:cNvSpPr txBox="1"/>
            <p:nvPr/>
          </p:nvSpPr>
          <p:spPr>
            <a:xfrm>
              <a:off x="3068973" y="3526171"/>
              <a:ext cx="1918466" cy="67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Synthesize</a:t>
              </a:r>
            </a:p>
          </p:txBody>
        </p:sp>
      </p:grpSp>
      <p:sp>
        <p:nvSpPr>
          <p:cNvPr id="24" name="Arrow: Left 23"/>
          <p:cNvSpPr/>
          <p:nvPr/>
        </p:nvSpPr>
        <p:spPr>
          <a:xfrm rot="2134456">
            <a:off x="7426991" y="4485614"/>
            <a:ext cx="1945675" cy="576063"/>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25" name="Group 24"/>
          <p:cNvGrpSpPr/>
          <p:nvPr/>
        </p:nvGrpSpPr>
        <p:grpSpPr>
          <a:xfrm>
            <a:off x="7974394" y="5272560"/>
            <a:ext cx="1897376" cy="647602"/>
            <a:chOff x="6019805" y="2971795"/>
            <a:chExt cx="1960408" cy="661159"/>
          </a:xfrm>
        </p:grpSpPr>
        <p:sp>
          <p:nvSpPr>
            <p:cNvPr id="26" name="Rectangle: Rounded Corners 25"/>
            <p:cNvSpPr/>
            <p:nvPr/>
          </p:nvSpPr>
          <p:spPr>
            <a:xfrm>
              <a:off x="6019805" y="2971795"/>
              <a:ext cx="1960408" cy="66115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ectangle: Rounded Corners 13"/>
            <p:cNvSpPr txBox="1"/>
            <p:nvPr/>
          </p:nvSpPr>
          <p:spPr>
            <a:xfrm>
              <a:off x="6039170" y="2991160"/>
              <a:ext cx="1921678" cy="622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Critically analyze</a:t>
              </a:r>
            </a:p>
          </p:txBody>
        </p:sp>
      </p:grpSp>
    </p:spTree>
    <p:extLst>
      <p:ext uri="{BB962C8B-B14F-4D97-AF65-F5344CB8AC3E}">
        <p14:creationId xmlns:p14="http://schemas.microsoft.com/office/powerpoint/2010/main" val="41307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Summarizing</a:t>
            </a:r>
          </a:p>
        </p:txBody>
      </p:sp>
      <p:sp>
        <p:nvSpPr>
          <p:cNvPr id="3" name="Content Placeholder 2"/>
          <p:cNvSpPr>
            <a:spLocks noGrp="1"/>
          </p:cNvSpPr>
          <p:nvPr>
            <p:ph idx="1"/>
          </p:nvPr>
        </p:nvSpPr>
        <p:spPr/>
        <p:txBody>
          <a:bodyPr/>
          <a:lstStyle/>
          <a:p>
            <a:r>
              <a:rPr lang="en-US" dirty="0"/>
              <a:t>A </a:t>
            </a:r>
            <a:r>
              <a:rPr lang="en-US" b="1" i="1" dirty="0"/>
              <a:t>Literature Review </a:t>
            </a:r>
            <a:r>
              <a:rPr lang="en-US" dirty="0">
                <a:hlinkClick r:id="" action="ppaction://noaction"/>
              </a:rPr>
              <a:t>summarizes </a:t>
            </a:r>
            <a:r>
              <a:rPr lang="en-US" dirty="0"/>
              <a:t>existing current research on a specific topic</a:t>
            </a:r>
          </a:p>
          <a:p>
            <a:pPr lvl="1"/>
            <a:r>
              <a:rPr lang="en-US" dirty="0"/>
              <a:t>Not an exhaustive summary of all articles </a:t>
            </a:r>
            <a:r>
              <a:rPr lang="en-US" b="1" i="1" dirty="0"/>
              <a:t>but</a:t>
            </a:r>
            <a:r>
              <a:rPr lang="en-US" dirty="0"/>
              <a:t> only materials that are </a:t>
            </a:r>
            <a:r>
              <a:rPr lang="en-US" u="sng" dirty="0"/>
              <a:t>directly relevant </a:t>
            </a:r>
            <a:r>
              <a:rPr lang="en-US" dirty="0"/>
              <a:t>to the narrowed topic</a:t>
            </a:r>
          </a:p>
          <a:p>
            <a:pPr lvl="1"/>
            <a:r>
              <a:rPr lang="en-US" dirty="0"/>
              <a:t>Not a list of articles </a:t>
            </a:r>
            <a:r>
              <a:rPr lang="en-US" b="1" i="1" dirty="0"/>
              <a:t>but</a:t>
            </a:r>
            <a:r>
              <a:rPr lang="en-US" dirty="0"/>
              <a:t> a recap of </a:t>
            </a:r>
            <a:r>
              <a:rPr lang="en-US" u="sng" dirty="0"/>
              <a:t>important information</a:t>
            </a:r>
            <a:r>
              <a:rPr lang="en-US" dirty="0"/>
              <a:t> on a topic.</a:t>
            </a:r>
          </a:p>
          <a:p>
            <a:pPr lvl="1"/>
            <a:r>
              <a:rPr lang="en-US" dirty="0"/>
              <a:t>Draws upon the most </a:t>
            </a:r>
            <a:r>
              <a:rPr lang="en-US" u="sng" dirty="0"/>
              <a:t>recent</a:t>
            </a:r>
            <a:r>
              <a:rPr lang="en-US" dirty="0"/>
              <a:t>, </a:t>
            </a:r>
            <a:r>
              <a:rPr lang="en-US" u="sng" dirty="0"/>
              <a:t>relevant</a:t>
            </a:r>
            <a:r>
              <a:rPr lang="en-US" dirty="0"/>
              <a:t>, and </a:t>
            </a:r>
            <a:r>
              <a:rPr lang="en-US" u="sng" dirty="0"/>
              <a:t>reviewed</a:t>
            </a:r>
            <a:r>
              <a:rPr lang="en-US" dirty="0"/>
              <a:t> articles</a:t>
            </a:r>
          </a:p>
          <a:p>
            <a:endParaRPr lang="en-CA" dirty="0"/>
          </a:p>
        </p:txBody>
      </p:sp>
    </p:spTree>
    <p:extLst>
      <p:ext uri="{BB962C8B-B14F-4D97-AF65-F5344CB8AC3E}">
        <p14:creationId xmlns:p14="http://schemas.microsoft.com/office/powerpoint/2010/main" val="349546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Synthesize</a:t>
            </a:r>
          </a:p>
        </p:txBody>
      </p:sp>
      <p:sp>
        <p:nvSpPr>
          <p:cNvPr id="3" name="Content Placeholder 2"/>
          <p:cNvSpPr>
            <a:spLocks noGrp="1"/>
          </p:cNvSpPr>
          <p:nvPr>
            <p:ph idx="1"/>
          </p:nvPr>
        </p:nvSpPr>
        <p:spPr/>
        <p:txBody>
          <a:bodyPr/>
          <a:lstStyle/>
          <a:p>
            <a:r>
              <a:rPr lang="en-US" dirty="0"/>
              <a:t>A </a:t>
            </a:r>
            <a:r>
              <a:rPr lang="en-US" b="1" i="1" dirty="0"/>
              <a:t>Literature Review </a:t>
            </a:r>
            <a:r>
              <a:rPr lang="en-US" dirty="0">
                <a:solidFill>
                  <a:srgbClr val="92D050"/>
                </a:solidFill>
                <a:hlinkClick r:id="" action="ppaction://noaction"/>
              </a:rPr>
              <a:t>synthesizes</a:t>
            </a:r>
            <a:r>
              <a:rPr lang="en-US" dirty="0"/>
              <a:t> existing current research on a specific topic</a:t>
            </a:r>
          </a:p>
          <a:p>
            <a:pPr lvl="1"/>
            <a:r>
              <a:rPr lang="en-US" dirty="0"/>
              <a:t>Identifies the </a:t>
            </a:r>
            <a:r>
              <a:rPr lang="en-US" u="sng" dirty="0"/>
              <a:t>controversies</a:t>
            </a:r>
            <a:r>
              <a:rPr lang="en-US" dirty="0"/>
              <a:t> and differences of opinions</a:t>
            </a:r>
          </a:p>
          <a:p>
            <a:pPr lvl="1"/>
            <a:r>
              <a:rPr lang="en-US" dirty="0"/>
              <a:t>Finds the </a:t>
            </a:r>
            <a:r>
              <a:rPr lang="en-US" u="sng" dirty="0"/>
              <a:t>holes/gaps</a:t>
            </a:r>
            <a:r>
              <a:rPr lang="en-US" dirty="0"/>
              <a:t> in current reproach on a topic</a:t>
            </a:r>
          </a:p>
          <a:p>
            <a:pPr lvl="1"/>
            <a:r>
              <a:rPr lang="en-US" dirty="0"/>
              <a:t>Uses the thesis statement to </a:t>
            </a:r>
            <a:r>
              <a:rPr lang="en-US" u="sng" dirty="0"/>
              <a:t>organize</a:t>
            </a:r>
            <a:r>
              <a:rPr lang="en-US" dirty="0"/>
              <a:t> the summaries</a:t>
            </a:r>
          </a:p>
          <a:p>
            <a:pPr lvl="1"/>
            <a:r>
              <a:rPr lang="en-US" u="sng" dirty="0"/>
              <a:t>Compares </a:t>
            </a:r>
            <a:r>
              <a:rPr lang="en-US" dirty="0"/>
              <a:t>and </a:t>
            </a:r>
            <a:r>
              <a:rPr lang="en-US" u="sng" dirty="0"/>
              <a:t>contrasts</a:t>
            </a:r>
            <a:r>
              <a:rPr lang="en-US" dirty="0"/>
              <a:t> articles</a:t>
            </a:r>
          </a:p>
          <a:p>
            <a:endParaRPr lang="en-CA" dirty="0"/>
          </a:p>
        </p:txBody>
      </p:sp>
    </p:spTree>
    <p:extLst>
      <p:ext uri="{BB962C8B-B14F-4D97-AF65-F5344CB8AC3E}">
        <p14:creationId xmlns:p14="http://schemas.microsoft.com/office/powerpoint/2010/main" val="175926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Critically analyze</a:t>
            </a:r>
          </a:p>
        </p:txBody>
      </p:sp>
      <p:sp>
        <p:nvSpPr>
          <p:cNvPr id="3" name="Content Placeholder 2"/>
          <p:cNvSpPr>
            <a:spLocks noGrp="1"/>
          </p:cNvSpPr>
          <p:nvPr>
            <p:ph idx="1"/>
          </p:nvPr>
        </p:nvSpPr>
        <p:spPr/>
        <p:txBody>
          <a:bodyPr/>
          <a:lstStyle/>
          <a:p>
            <a:r>
              <a:rPr lang="en-US" dirty="0"/>
              <a:t>A </a:t>
            </a:r>
            <a:r>
              <a:rPr lang="en-US" b="1" i="1" dirty="0"/>
              <a:t>Literature Review </a:t>
            </a:r>
            <a:r>
              <a:rPr lang="en-US" dirty="0">
                <a:solidFill>
                  <a:srgbClr val="7030A0"/>
                </a:solidFill>
                <a:hlinkClick r:id="" action="ppaction://noaction"/>
              </a:rPr>
              <a:t>critically analyzes </a:t>
            </a:r>
            <a:r>
              <a:rPr lang="en-US" dirty="0"/>
              <a:t>existing current research on a specific topic</a:t>
            </a:r>
          </a:p>
          <a:p>
            <a:pPr lvl="1"/>
            <a:r>
              <a:rPr lang="en-US" dirty="0"/>
              <a:t>Does not take a study at face value but </a:t>
            </a:r>
            <a:r>
              <a:rPr lang="en-US" u="sng" dirty="0"/>
              <a:t>probes </a:t>
            </a:r>
            <a:r>
              <a:rPr lang="en-US" dirty="0"/>
              <a:t>deeper into the study</a:t>
            </a:r>
          </a:p>
          <a:p>
            <a:pPr lvl="1"/>
            <a:r>
              <a:rPr lang="en-US" dirty="0"/>
              <a:t>Takes the </a:t>
            </a:r>
            <a:r>
              <a:rPr lang="en-US" u="sng" dirty="0"/>
              <a:t>reader’s perspective </a:t>
            </a:r>
            <a:r>
              <a:rPr lang="en-US" dirty="0"/>
              <a:t>into account when reading research</a:t>
            </a:r>
          </a:p>
          <a:p>
            <a:pPr lvl="1"/>
            <a:r>
              <a:rPr lang="en-US" dirty="0"/>
              <a:t>Thinks about the </a:t>
            </a:r>
            <a:r>
              <a:rPr lang="en-US" u="sng" dirty="0"/>
              <a:t>author’s perspective </a:t>
            </a:r>
            <a:r>
              <a:rPr lang="en-US" dirty="0"/>
              <a:t>in the research</a:t>
            </a:r>
          </a:p>
          <a:p>
            <a:pPr lvl="1"/>
            <a:r>
              <a:rPr lang="en-US" dirty="0"/>
              <a:t>Thinks about the findings in a </a:t>
            </a:r>
            <a:r>
              <a:rPr lang="en-US" u="sng" dirty="0"/>
              <a:t>broader context</a:t>
            </a:r>
          </a:p>
          <a:p>
            <a:pPr lvl="1"/>
            <a:endParaRPr lang="en-US" dirty="0"/>
          </a:p>
          <a:p>
            <a:endParaRPr lang="en-CA" dirty="0"/>
          </a:p>
        </p:txBody>
      </p:sp>
    </p:spTree>
    <p:extLst>
      <p:ext uri="{BB962C8B-B14F-4D97-AF65-F5344CB8AC3E}">
        <p14:creationId xmlns:p14="http://schemas.microsoft.com/office/powerpoint/2010/main" val="3636716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5197A-6CD7-15FF-C293-FA1A78208C1A}"/>
              </a:ext>
            </a:extLst>
          </p:cNvPr>
          <p:cNvSpPr>
            <a:spLocks noGrp="1"/>
          </p:cNvSpPr>
          <p:nvPr>
            <p:ph type="ctrTitle"/>
          </p:nvPr>
        </p:nvSpPr>
        <p:spPr/>
        <p:txBody>
          <a:bodyPr/>
          <a:lstStyle/>
          <a:p>
            <a:r>
              <a:rPr lang="en-US" dirty="0"/>
              <a:t>Getting started</a:t>
            </a:r>
          </a:p>
        </p:txBody>
      </p:sp>
      <p:sp>
        <p:nvSpPr>
          <p:cNvPr id="5" name="Subtitle 4">
            <a:extLst>
              <a:ext uri="{FF2B5EF4-FFF2-40B4-BE49-F238E27FC236}">
                <a16:creationId xmlns:a16="http://schemas.microsoft.com/office/drawing/2014/main" id="{B4EB8B05-DD9B-E1E2-458E-8CD3E81E48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084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F355-BF5A-C03F-A802-955269222B62}"/>
              </a:ext>
            </a:extLst>
          </p:cNvPr>
          <p:cNvSpPr>
            <a:spLocks noGrp="1"/>
          </p:cNvSpPr>
          <p:nvPr>
            <p:ph type="title"/>
          </p:nvPr>
        </p:nvSpPr>
        <p:spPr/>
        <p:txBody>
          <a:bodyPr/>
          <a:lstStyle/>
          <a:p>
            <a:r>
              <a:rPr lang="en-US" dirty="0"/>
              <a:t>Synthesizing definition and providing your conceptual definition</a:t>
            </a:r>
          </a:p>
        </p:txBody>
      </p:sp>
      <p:sp>
        <p:nvSpPr>
          <p:cNvPr id="3" name="Content Placeholder 2">
            <a:extLst>
              <a:ext uri="{FF2B5EF4-FFF2-40B4-BE49-F238E27FC236}">
                <a16:creationId xmlns:a16="http://schemas.microsoft.com/office/drawing/2014/main" id="{1054F6A9-9F25-DA16-5578-C1753830DEF7}"/>
              </a:ext>
            </a:extLst>
          </p:cNvPr>
          <p:cNvSpPr>
            <a:spLocks noGrp="1"/>
          </p:cNvSpPr>
          <p:nvPr>
            <p:ph idx="1"/>
          </p:nvPr>
        </p:nvSpPr>
        <p:spPr/>
        <p:txBody>
          <a:bodyPr/>
          <a:lstStyle/>
          <a:p>
            <a:r>
              <a:rPr lang="en-GB" dirty="0"/>
              <a:t>Many scholars have provided different definitions of X over the years, for example Author (year) defines X as “…” (p. #). </a:t>
            </a:r>
          </a:p>
          <a:p>
            <a:endParaRPr lang="en-GB" dirty="0"/>
          </a:p>
          <a:p>
            <a:r>
              <a:rPr lang="en-GB" dirty="0"/>
              <a:t>Author (year) provides a slightly different description of X… </a:t>
            </a:r>
          </a:p>
          <a:p>
            <a:endParaRPr lang="en-GB" dirty="0"/>
          </a:p>
          <a:p>
            <a:r>
              <a:rPr lang="en-GB" dirty="0"/>
              <a:t>In this study X definitions will be adopted. </a:t>
            </a:r>
          </a:p>
          <a:p>
            <a:endParaRPr lang="en-GB" dirty="0"/>
          </a:p>
          <a:p>
            <a:r>
              <a:rPr lang="en-GB" dirty="0"/>
              <a:t>In this study X is defined as … </a:t>
            </a:r>
          </a:p>
          <a:p>
            <a:endParaRPr lang="en-US" dirty="0"/>
          </a:p>
        </p:txBody>
      </p:sp>
    </p:spTree>
    <p:extLst>
      <p:ext uri="{BB962C8B-B14F-4D97-AF65-F5344CB8AC3E}">
        <p14:creationId xmlns:p14="http://schemas.microsoft.com/office/powerpoint/2010/main" val="3916231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Phrases</a:t>
            </a:r>
          </a:p>
        </p:txBody>
      </p:sp>
      <p:sp>
        <p:nvSpPr>
          <p:cNvPr id="3" name="Content Placeholder 2"/>
          <p:cNvSpPr>
            <a:spLocks noGrp="1"/>
          </p:cNvSpPr>
          <p:nvPr>
            <p:ph idx="1"/>
          </p:nvPr>
        </p:nvSpPr>
        <p:spPr/>
        <p:txBody>
          <a:bodyPr>
            <a:normAutofit fontScale="85000" lnSpcReduction="20000"/>
          </a:bodyPr>
          <a:lstStyle/>
          <a:p>
            <a:r>
              <a:rPr lang="en-US" dirty="0"/>
              <a:t>X had been defined as….</a:t>
            </a:r>
          </a:p>
          <a:p>
            <a:r>
              <a:rPr lang="en-US" dirty="0"/>
              <a:t>The key features of X are….</a:t>
            </a:r>
          </a:p>
          <a:p>
            <a:r>
              <a:rPr lang="en-US" dirty="0"/>
              <a:t>Some people define X as A and </a:t>
            </a:r>
            <a:r>
              <a:rPr lang="en-US"/>
              <a:t>other define X as B…</a:t>
            </a:r>
          </a:p>
          <a:p>
            <a:r>
              <a:rPr lang="en-US" dirty="0"/>
              <a:t>Author (year) argues that…</a:t>
            </a:r>
          </a:p>
          <a:p>
            <a:r>
              <a:rPr lang="en-US" dirty="0"/>
              <a:t>As Author (year) explains…</a:t>
            </a:r>
          </a:p>
          <a:p>
            <a:r>
              <a:rPr lang="en-US" dirty="0"/>
              <a:t>As Author (year) outlines…</a:t>
            </a:r>
          </a:p>
          <a:p>
            <a:r>
              <a:rPr lang="en-US" dirty="0"/>
              <a:t>As suggest by Author (year)…</a:t>
            </a:r>
          </a:p>
          <a:p>
            <a:r>
              <a:rPr lang="en-US" dirty="0"/>
              <a:t>Author (year) found that…</a:t>
            </a:r>
          </a:p>
          <a:p>
            <a:r>
              <a:rPr lang="en-US" dirty="0"/>
              <a:t>It has been found that ……..a………b…………..(author, year; author, year)</a:t>
            </a:r>
          </a:p>
          <a:p>
            <a:r>
              <a:rPr lang="en-US" dirty="0"/>
              <a:t>Some studies have shown that…</a:t>
            </a:r>
          </a:p>
          <a:p>
            <a:r>
              <a:rPr lang="en-US" dirty="0"/>
              <a:t>Some studies have suggested that….</a:t>
            </a:r>
          </a:p>
          <a:p>
            <a:r>
              <a:rPr lang="en-US" dirty="0"/>
              <a:t>In a study conducted by Author (year), it was found that….</a:t>
            </a:r>
          </a:p>
        </p:txBody>
      </p:sp>
      <p:pic>
        <p:nvPicPr>
          <p:cNvPr id="1026" name="Picture 2" descr="ACADEMIC PHRASEBANK MANCHESTER PDF">
            <a:hlinkClick r:id="rId2"/>
            <a:extLst>
              <a:ext uri="{FF2B5EF4-FFF2-40B4-BE49-F238E27FC236}">
                <a16:creationId xmlns:a16="http://schemas.microsoft.com/office/drawing/2014/main" id="{A0FB72EA-2329-7A91-8E9F-20C1EEC9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40" y="2477108"/>
            <a:ext cx="3713389" cy="217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3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798-ABFA-4B86-A590-F261B779522C}"/>
              </a:ext>
            </a:extLst>
          </p:cNvPr>
          <p:cNvSpPr>
            <a:spLocks noGrp="1"/>
          </p:cNvSpPr>
          <p:nvPr>
            <p:ph type="title"/>
          </p:nvPr>
        </p:nvSpPr>
        <p:spPr/>
        <p:txBody>
          <a:bodyPr>
            <a:normAutofit/>
          </a:bodyPr>
          <a:lstStyle/>
          <a:p>
            <a:br>
              <a:rPr lang="en-US" dirty="0"/>
            </a:br>
            <a:r>
              <a:rPr lang="en-US" sz="2700" dirty="0"/>
              <a:t>Paraphrase the following </a:t>
            </a:r>
          </a:p>
        </p:txBody>
      </p:sp>
      <p:sp>
        <p:nvSpPr>
          <p:cNvPr id="3" name="Content Placeholder 2">
            <a:extLst>
              <a:ext uri="{FF2B5EF4-FFF2-40B4-BE49-F238E27FC236}">
                <a16:creationId xmlns:a16="http://schemas.microsoft.com/office/drawing/2014/main" id="{7D260FFB-BC72-483D-AEBA-3209E46E67E5}"/>
              </a:ext>
            </a:extLst>
          </p:cNvPr>
          <p:cNvSpPr>
            <a:spLocks noGrp="1"/>
          </p:cNvSpPr>
          <p:nvPr>
            <p:ph idx="1"/>
          </p:nvPr>
        </p:nvSpPr>
        <p:spPr/>
        <p:txBody>
          <a:bodyPr>
            <a:normAutofit fontScale="92500" lnSpcReduction="10000"/>
          </a:bodyPr>
          <a:lstStyle/>
          <a:p>
            <a:r>
              <a:rPr lang="en-US" dirty="0"/>
              <a:t>(</a:t>
            </a:r>
            <a:r>
              <a:rPr lang="en-US" dirty="0" err="1"/>
              <a:t>Tekummru-Kisa</a:t>
            </a:r>
            <a:r>
              <a:rPr lang="en-US" dirty="0"/>
              <a:t> &amp; Stein, 2015) </a:t>
            </a:r>
          </a:p>
          <a:p>
            <a:pPr lvl="1"/>
            <a:r>
              <a:rPr lang="en-US" dirty="0">
                <a:highlight>
                  <a:srgbClr val="FFFF00"/>
                </a:highlight>
              </a:rPr>
              <a:t>There is growing agreement in the field of education </a:t>
            </a:r>
            <a:r>
              <a:rPr lang="en-US" dirty="0"/>
              <a:t>that </a:t>
            </a:r>
            <a:r>
              <a:rPr lang="en-US" dirty="0">
                <a:highlight>
                  <a:srgbClr val="00FF00"/>
                </a:highlight>
              </a:rPr>
              <a:t>it is critical for teachers to be conscious of their own teaching action</a:t>
            </a:r>
            <a:r>
              <a:rPr lang="en-US" dirty="0"/>
              <a:t>.</a:t>
            </a:r>
          </a:p>
          <a:p>
            <a:pPr lvl="1"/>
            <a:r>
              <a:rPr lang="en-US" dirty="0"/>
              <a:t>The critical importance of teachers being conscious of what they are doing has gained increasing support from scholars in the field of education. </a:t>
            </a:r>
          </a:p>
          <a:p>
            <a:r>
              <a:rPr lang="en-US" dirty="0"/>
              <a:t>(Hattie, 2009) </a:t>
            </a:r>
          </a:p>
          <a:p>
            <a:pPr lvl="1"/>
            <a:r>
              <a:rPr lang="en-US" dirty="0">
                <a:highlight>
                  <a:srgbClr val="FFFF00"/>
                </a:highlight>
              </a:rPr>
              <a:t>The more aware teachers are of themselves and their practices</a:t>
            </a:r>
            <a:r>
              <a:rPr lang="en-US" dirty="0"/>
              <a:t>, </a:t>
            </a:r>
            <a:r>
              <a:rPr lang="en-US" dirty="0">
                <a:highlight>
                  <a:srgbClr val="00FF00"/>
                </a:highlight>
              </a:rPr>
              <a:t>the more they may be able to enhance their students’ development.</a:t>
            </a:r>
          </a:p>
          <a:p>
            <a:pPr lvl="1"/>
            <a:endParaRPr lang="en-US" dirty="0">
              <a:highlight>
                <a:srgbClr val="00FF00"/>
              </a:highlight>
            </a:endParaRPr>
          </a:p>
          <a:p>
            <a:pPr lvl="1"/>
            <a:r>
              <a:rPr lang="en-US" dirty="0">
                <a:highlight>
                  <a:srgbClr val="00FF00"/>
                </a:highlight>
              </a:rPr>
              <a:t>As Hattie (2009) mentions, teachers may be better able to foster their learners’ development </a:t>
            </a:r>
            <a:r>
              <a:rPr lang="en-US" dirty="0">
                <a:highlight>
                  <a:srgbClr val="FFFF00"/>
                </a:highlight>
              </a:rPr>
              <a:t>if they have greater awareness of themselves and what they are doing in the classroom. </a:t>
            </a:r>
          </a:p>
          <a:p>
            <a:r>
              <a:rPr lang="en-US" dirty="0"/>
              <a:t>(Hiver &amp; Whitehead, 2018)</a:t>
            </a:r>
          </a:p>
          <a:p>
            <a:pPr lvl="1"/>
            <a:r>
              <a:rPr lang="en-US" dirty="0"/>
              <a:t>Metacognition is now recognized as an important aspect of teaching and teacher development.</a:t>
            </a:r>
          </a:p>
        </p:txBody>
      </p:sp>
    </p:spTree>
    <p:extLst>
      <p:ext uri="{BB962C8B-B14F-4D97-AF65-F5344CB8AC3E}">
        <p14:creationId xmlns:p14="http://schemas.microsoft.com/office/powerpoint/2010/main" val="854030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01A1-69F2-5A6C-D918-ABF7ADEE617A}"/>
              </a:ext>
            </a:extLst>
          </p:cNvPr>
          <p:cNvSpPr>
            <a:spLocks noGrp="1"/>
          </p:cNvSpPr>
          <p:nvPr>
            <p:ph type="title"/>
          </p:nvPr>
        </p:nvSpPr>
        <p:spPr/>
        <p:txBody>
          <a:bodyPr/>
          <a:lstStyle/>
          <a:p>
            <a:r>
              <a:rPr lang="en-US" dirty="0"/>
              <a:t>Reporting different conceptualizations</a:t>
            </a:r>
          </a:p>
        </p:txBody>
      </p:sp>
      <p:sp>
        <p:nvSpPr>
          <p:cNvPr id="3" name="Content Placeholder 2">
            <a:extLst>
              <a:ext uri="{FF2B5EF4-FFF2-40B4-BE49-F238E27FC236}">
                <a16:creationId xmlns:a16="http://schemas.microsoft.com/office/drawing/2014/main" id="{3D47A193-909F-A020-98DB-DB1FE90CEB58}"/>
              </a:ext>
            </a:extLst>
          </p:cNvPr>
          <p:cNvSpPr>
            <a:spLocks noGrp="1"/>
          </p:cNvSpPr>
          <p:nvPr>
            <p:ph idx="1"/>
          </p:nvPr>
        </p:nvSpPr>
        <p:spPr>
          <a:xfrm>
            <a:off x="468766" y="2592725"/>
            <a:ext cx="11029615" cy="3678303"/>
          </a:xfrm>
        </p:spPr>
        <p:txBody>
          <a:bodyPr>
            <a:normAutofit fontScale="85000" lnSpcReduction="10000"/>
          </a:bodyPr>
          <a:lstStyle/>
          <a:p>
            <a:r>
              <a:rPr lang="en-US" b="0" i="0" dirty="0">
                <a:solidFill>
                  <a:srgbClr val="000000"/>
                </a:solidFill>
                <a:effectLst/>
                <a:latin typeface="Times New Roman" panose="02020603050405020304" pitchFamily="18" charset="0"/>
              </a:rPr>
              <a:t>Most researchers attribute the concept of metacognition to John Flavell. He defines metacognition as “one’s knowledge concerning one’s own cognitive processes and products or anything related to them</a:t>
            </a:r>
            <a:r>
              <a:rPr lang="en-US" dirty="0">
                <a:solidFill>
                  <a:srgbClr val="000000"/>
                </a:solidFill>
                <a:latin typeface="Times New Roman" panose="02020603050405020304" pitchFamily="18" charset="0"/>
              </a:rPr>
              <a:t>” (1976, p. 232). </a:t>
            </a:r>
          </a:p>
          <a:p>
            <a:endParaRPr lang="en-US" dirty="0">
              <a:solidFill>
                <a:srgbClr val="000000"/>
              </a:solidFill>
              <a:latin typeface="Times New Roman" panose="02020603050405020304" pitchFamily="18" charset="0"/>
            </a:endParaRPr>
          </a:p>
          <a:p>
            <a:r>
              <a:rPr lang="en-US" sz="1800" b="0" i="0" dirty="0">
                <a:solidFill>
                  <a:srgbClr val="000000"/>
                </a:solidFill>
                <a:effectLst/>
                <a:latin typeface="Times New Roman" panose="02020603050405020304" pitchFamily="18" charset="0"/>
              </a:rPr>
              <a:t>“In the available literature, metacognition is defined as a range of beliefs, thinking, understanding, behaviors and strategies for current and future actions, which are subject to social, contextual and cultural modifications as and when the location where the learning enterprise takes places changes. Metacognition in such cases is most often dynamic and systematic.”(</a:t>
            </a:r>
            <a:r>
              <a:rPr lang="en-US" sz="1800" b="0" i="0" dirty="0" err="1">
                <a:solidFill>
                  <a:srgbClr val="000000"/>
                </a:solidFill>
                <a:effectLst/>
                <a:latin typeface="Times New Roman" panose="02020603050405020304" pitchFamily="18" charset="0"/>
              </a:rPr>
              <a:t>Efklides</a:t>
            </a:r>
            <a:r>
              <a:rPr lang="en-US" sz="1800" b="0" i="0" dirty="0">
                <a:solidFill>
                  <a:srgbClr val="000000"/>
                </a:solidFill>
                <a:effectLst/>
                <a:latin typeface="Times New Roman" panose="02020603050405020304" pitchFamily="18" charset="0"/>
              </a:rPr>
              <a:t>, 2001, p. 116) </a:t>
            </a:r>
          </a:p>
          <a:p>
            <a:endParaRPr lang="en-US" dirty="0">
              <a:solidFill>
                <a:srgbClr val="000000"/>
              </a:solidFill>
              <a:latin typeface="Times New Roman" panose="02020603050405020304" pitchFamily="18" charset="0"/>
            </a:endParaRPr>
          </a:p>
          <a:p>
            <a:r>
              <a:rPr lang="en-US" b="0" i="0" dirty="0">
                <a:solidFill>
                  <a:srgbClr val="000000"/>
                </a:solidFill>
                <a:effectLst/>
                <a:latin typeface="Times New Roman" panose="02020603050405020304" pitchFamily="18" charset="0"/>
              </a:rPr>
              <a:t>“Metacognition can be defined simply as thinking about thinking. Learners who are metacognitively aware know what to do when they don't know what to do; that is, they have strategies for finding out or figuring out what they need to do.” (Anderson, 2002, p. 2)</a:t>
            </a:r>
          </a:p>
          <a:p>
            <a:endParaRPr lang="en-US" sz="1800" dirty="0">
              <a:solidFill>
                <a:srgbClr val="000000"/>
              </a:solidFill>
              <a:latin typeface="Times New Roman" panose="02020603050405020304" pitchFamily="18" charset="0"/>
            </a:endParaRPr>
          </a:p>
          <a:p>
            <a:r>
              <a:rPr lang="en-US" sz="1800" b="0" i="0" dirty="0">
                <a:solidFill>
                  <a:srgbClr val="000000"/>
                </a:solidFill>
                <a:effectLst/>
                <a:latin typeface="Times New Roman" panose="02020603050405020304" pitchFamily="18" charset="0"/>
              </a:rPr>
              <a:t>Numerous researchers define metacognition and its components differently and the field still awaits future theoretical work that would provide a thorough theoretical analysis and integration of the extensive literature in this area to attain a unified definition of this construct (</a:t>
            </a:r>
            <a:r>
              <a:rPr lang="en-US" sz="1800" b="0" i="0" dirty="0" err="1">
                <a:solidFill>
                  <a:srgbClr val="000000"/>
                </a:solidFill>
                <a:effectLst/>
                <a:latin typeface="Times New Roman" panose="02020603050405020304" pitchFamily="18" charset="0"/>
              </a:rPr>
              <a:t>Veenman</a:t>
            </a:r>
            <a:r>
              <a:rPr lang="en-US" sz="1800" b="0" i="0" dirty="0">
                <a:solidFill>
                  <a:srgbClr val="000000"/>
                </a:solidFill>
                <a:effectLst/>
                <a:latin typeface="Times New Roman" panose="02020603050405020304" pitchFamily="18" charset="0"/>
              </a:rPr>
              <a:t>, van </a:t>
            </a:r>
            <a:r>
              <a:rPr lang="en-US" sz="1800" b="0" i="0" dirty="0" err="1">
                <a:solidFill>
                  <a:srgbClr val="000000"/>
                </a:solidFill>
                <a:effectLst/>
                <a:latin typeface="Times New Roman" panose="02020603050405020304" pitchFamily="18" charset="0"/>
              </a:rPr>
              <a:t>Hout</a:t>
            </a:r>
            <a:r>
              <a:rPr lang="en-US" sz="1800" b="0" i="0" dirty="0">
                <a:solidFill>
                  <a:srgbClr val="000000"/>
                </a:solidFill>
                <a:effectLst/>
                <a:latin typeface="Times New Roman" panose="02020603050405020304" pitchFamily="18" charset="0"/>
              </a:rPr>
              <a:t>-Wolters, &amp; </a:t>
            </a:r>
            <a:r>
              <a:rPr lang="en-US" sz="1800" b="0" i="0" dirty="0" err="1">
                <a:solidFill>
                  <a:srgbClr val="000000"/>
                </a:solidFill>
                <a:effectLst/>
                <a:latin typeface="Times New Roman" panose="02020603050405020304" pitchFamily="18" charset="0"/>
              </a:rPr>
              <a:t>Afflerbach</a:t>
            </a:r>
            <a:r>
              <a:rPr lang="en-US" sz="1800" b="0" i="0" dirty="0">
                <a:solidFill>
                  <a:srgbClr val="000000"/>
                </a:solidFill>
                <a:effectLst/>
                <a:latin typeface="Times New Roman" panose="02020603050405020304" pitchFamily="18" charset="0"/>
              </a:rPr>
              <a:t>, 2006, p. 122)  </a:t>
            </a: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5503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8666-6E05-7877-9500-E67CF70AF7E0}"/>
              </a:ext>
            </a:extLst>
          </p:cNvPr>
          <p:cNvSpPr>
            <a:spLocks noGrp="1"/>
          </p:cNvSpPr>
          <p:nvPr>
            <p:ph type="title"/>
          </p:nvPr>
        </p:nvSpPr>
        <p:spPr/>
        <p:txBody>
          <a:bodyPr/>
          <a:lstStyle/>
          <a:p>
            <a:r>
              <a:rPr lang="en-US" dirty="0"/>
              <a:t>Synthesizing Studies’ findings</a:t>
            </a:r>
          </a:p>
        </p:txBody>
      </p:sp>
      <p:sp>
        <p:nvSpPr>
          <p:cNvPr id="3" name="Content Placeholder 2">
            <a:extLst>
              <a:ext uri="{FF2B5EF4-FFF2-40B4-BE49-F238E27FC236}">
                <a16:creationId xmlns:a16="http://schemas.microsoft.com/office/drawing/2014/main" id="{99876A23-9C59-ECDA-6D21-65CEE6452572}"/>
              </a:ext>
            </a:extLst>
          </p:cNvPr>
          <p:cNvSpPr>
            <a:spLocks noGrp="1"/>
          </p:cNvSpPr>
          <p:nvPr>
            <p:ph idx="1"/>
          </p:nvPr>
        </p:nvSpPr>
        <p:spPr>
          <a:xfrm>
            <a:off x="581192" y="2180496"/>
            <a:ext cx="11029615" cy="4460936"/>
          </a:xfrm>
        </p:spPr>
        <p:txBody>
          <a:bodyPr>
            <a:normAutofit/>
          </a:bodyPr>
          <a:lstStyle/>
          <a:p>
            <a:r>
              <a:rPr lang="en-US" sz="2000" b="0" i="0" dirty="0">
                <a:effectLst/>
                <a:latin typeface="Times New Roman" panose="02020603050405020304" pitchFamily="18" charset="0"/>
                <a:cs typeface="Times New Roman" panose="02020603050405020304" pitchFamily="18" charset="0"/>
              </a:rPr>
              <a:t>To date, various positive effects of interactive e-books on students’L1 and L2 reading performance have been reported with benefits including vocabulary growth (Korat &amp; Shamir, 2007;Smeets &amp; Bus, 2015), improvements in reading comprehension (Kao et al., 2016; </a:t>
            </a:r>
            <a:r>
              <a:rPr lang="en-US" sz="2000" b="0" i="0" dirty="0" err="1">
                <a:effectLst/>
                <a:latin typeface="Times New Roman" panose="02020603050405020304" pitchFamily="18" charset="0"/>
                <a:cs typeface="Times New Roman" panose="02020603050405020304" pitchFamily="18" charset="0"/>
              </a:rPr>
              <a:t>Marzban</a:t>
            </a:r>
            <a:r>
              <a:rPr lang="en-US" sz="2000" b="0" i="0" dirty="0">
                <a:effectLst/>
                <a:latin typeface="Times New Roman" panose="02020603050405020304" pitchFamily="18" charset="0"/>
                <a:cs typeface="Times New Roman" panose="02020603050405020304" pitchFamily="18" charset="0"/>
              </a:rPr>
              <a:t>, 2011a, 2011b; Takacs &amp; Bus, 2016), and the enhancement of phonological awareness (Korat, 2009, 2010). However, negative effects have also been found relating to students reading comprehension as a result of eye fatigue from reading on a screen (Jeong, 2012), and formed habits of skimming and scanning screen content(Lenhard et al., 2017; Singer </a:t>
            </a:r>
            <a:r>
              <a:rPr lang="en-US" sz="2000" b="0" i="0" dirty="0" err="1">
                <a:effectLst/>
                <a:latin typeface="Times New Roman" panose="02020603050405020304" pitchFamily="18" charset="0"/>
                <a:cs typeface="Times New Roman" panose="02020603050405020304" pitchFamily="18" charset="0"/>
              </a:rPr>
              <a:t>Trakhman</a:t>
            </a:r>
            <a:r>
              <a:rPr lang="en-US" sz="2000" b="0" i="0" dirty="0">
                <a:effectLst/>
                <a:latin typeface="Times New Roman" panose="02020603050405020304" pitchFamily="18" charset="0"/>
                <a:cs typeface="Times New Roman" panose="02020603050405020304" pitchFamily="18" charset="0"/>
              </a:rPr>
              <a:t> et al., 2018). As it currently stands, understanding the impacts of interactive e-books onL2 learning is still a work in progress. Furthermore, when comparing the benefits of interactive e-book reading to paper-based reading, it is still unclear whether one form is better than the other, and in what capacity (Jeong, 2012).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039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8C5B-673D-A2B6-BFC7-E0B61C1A24DD}"/>
              </a:ext>
            </a:extLst>
          </p:cNvPr>
          <p:cNvSpPr>
            <a:spLocks noGrp="1"/>
          </p:cNvSpPr>
          <p:nvPr>
            <p:ph type="title"/>
          </p:nvPr>
        </p:nvSpPr>
        <p:spPr/>
        <p:txBody>
          <a:bodyPr/>
          <a:lstStyle/>
          <a:p>
            <a:r>
              <a:rPr lang="en-US" dirty="0"/>
              <a:t>For important studies that you feel need to be presented in full you can use the full summaries</a:t>
            </a:r>
          </a:p>
        </p:txBody>
      </p:sp>
      <p:sp>
        <p:nvSpPr>
          <p:cNvPr id="3" name="Content Placeholder 2">
            <a:extLst>
              <a:ext uri="{FF2B5EF4-FFF2-40B4-BE49-F238E27FC236}">
                <a16:creationId xmlns:a16="http://schemas.microsoft.com/office/drawing/2014/main" id="{A93534E5-3D08-C4F2-FA76-A2C612B4F5D1}"/>
              </a:ext>
            </a:extLst>
          </p:cNvPr>
          <p:cNvSpPr>
            <a:spLocks noGrp="1"/>
          </p:cNvSpPr>
          <p:nvPr>
            <p:ph idx="1"/>
          </p:nvPr>
        </p:nvSpPr>
        <p:spPr/>
        <p:txBody>
          <a:bodyPr/>
          <a:lstStyle/>
          <a:p>
            <a:r>
              <a:rPr lang="en-CA" altLang="ko-KR" sz="1800" dirty="0">
                <a:latin typeface="Arial" panose="020B0604020202020204" pitchFamily="34" charset="0"/>
              </a:rPr>
              <a:t>Yuan and Hu (2017) conducted a study which examined the qualities effective language teacher educators from the perspective of pre- and in-service teachers in China. Data were collected through 18 students divided into three focus groups based on their major. They found that teacher educators being highly knowledgeable, practical but future oriented in their teachings, and having their own effective teaching style were perceived to be important characteristics by the participants. </a:t>
            </a:r>
            <a:r>
              <a:rPr lang="en-CA" altLang="ko-KR" sz="1800">
                <a:latin typeface="Arial" panose="020B0604020202020204" pitchFamily="34" charset="0"/>
              </a:rPr>
              <a:t>Their study provides a framework of reference for teacher educators to reflect on their characteristics and professional practice. </a:t>
            </a:r>
          </a:p>
          <a:p>
            <a:endParaRPr lang="en-US"/>
          </a:p>
        </p:txBody>
      </p:sp>
    </p:spTree>
    <p:extLst>
      <p:ext uri="{BB962C8B-B14F-4D97-AF65-F5344CB8AC3E}">
        <p14:creationId xmlns:p14="http://schemas.microsoft.com/office/powerpoint/2010/main" val="394998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Recipe for a literature review</a:t>
            </a:r>
          </a:p>
        </p:txBody>
      </p:sp>
      <p:sp>
        <p:nvSpPr>
          <p:cNvPr id="4" name="Content Placeholder 2"/>
          <p:cNvSpPr txBox="1">
            <a:spLocks/>
          </p:cNvSpPr>
          <p:nvPr/>
        </p:nvSpPr>
        <p:spPr>
          <a:xfrm>
            <a:off x="1257301" y="2180496"/>
            <a:ext cx="10934700"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CA" dirty="0"/>
              <a:t>TIPS:</a:t>
            </a:r>
          </a:p>
          <a:p>
            <a:r>
              <a:rPr lang="en-CA" dirty="0"/>
              <a:t>It is better to paraphrase or summarize most of the time rather than directly quoting</a:t>
            </a:r>
          </a:p>
          <a:p>
            <a:r>
              <a:rPr lang="en-CA" dirty="0"/>
              <a:t>Use direct quotes cautiously and make sure you reference appropriately</a:t>
            </a:r>
          </a:p>
          <a:p>
            <a:r>
              <a:rPr lang="en-CA" dirty="0"/>
              <a:t>A lit review is not jump dumping quotes on paper. It is critically presenting what others said (kind of like teaching- teacher learns the content- teaches it in their own way)</a:t>
            </a:r>
          </a:p>
          <a:p>
            <a:r>
              <a:rPr lang="en-CA" dirty="0"/>
              <a:t>http://www.phrasebank.manchester.ac.uk/referring-to-sources/</a:t>
            </a:r>
          </a:p>
        </p:txBody>
      </p:sp>
    </p:spTree>
    <p:extLst>
      <p:ext uri="{BB962C8B-B14F-4D97-AF65-F5344CB8AC3E}">
        <p14:creationId xmlns:p14="http://schemas.microsoft.com/office/powerpoint/2010/main" val="428542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E1FE-69F9-47A4-A080-05B82BCCABFD}"/>
              </a:ext>
            </a:extLst>
          </p:cNvPr>
          <p:cNvSpPr>
            <a:spLocks noGrp="1"/>
          </p:cNvSpPr>
          <p:nvPr>
            <p:ph type="title"/>
          </p:nvPr>
        </p:nvSpPr>
        <p:spPr/>
        <p:txBody>
          <a:bodyPr/>
          <a:lstStyle/>
          <a:p>
            <a:r>
              <a:rPr lang="en-CA" dirty="0"/>
              <a:t>Tips</a:t>
            </a:r>
          </a:p>
        </p:txBody>
      </p:sp>
      <p:sp>
        <p:nvSpPr>
          <p:cNvPr id="3" name="Content Placeholder 2">
            <a:extLst>
              <a:ext uri="{FF2B5EF4-FFF2-40B4-BE49-F238E27FC236}">
                <a16:creationId xmlns:a16="http://schemas.microsoft.com/office/drawing/2014/main" id="{163C8267-AC1E-4E01-B5C1-30B226609253}"/>
              </a:ext>
            </a:extLst>
          </p:cNvPr>
          <p:cNvSpPr>
            <a:spLocks noGrp="1"/>
          </p:cNvSpPr>
          <p:nvPr>
            <p:ph idx="1"/>
          </p:nvPr>
        </p:nvSpPr>
        <p:spPr/>
        <p:txBody>
          <a:bodyPr/>
          <a:lstStyle/>
          <a:p>
            <a:r>
              <a:rPr lang="en-CA" dirty="0"/>
              <a:t>Refer to others’ literature reviews ( You should have at least 6 ^^)</a:t>
            </a:r>
          </a:p>
          <a:p>
            <a:r>
              <a:rPr lang="en-CA" dirty="0"/>
              <a:t>Look at their wording</a:t>
            </a:r>
          </a:p>
          <a:p>
            <a:r>
              <a:rPr lang="en-CA" dirty="0"/>
              <a:t>Look at the structure</a:t>
            </a:r>
          </a:p>
          <a:p>
            <a:r>
              <a:rPr lang="en-CA" dirty="0"/>
              <a:t>Organize your writing in a way that will make logical sense to the reader</a:t>
            </a:r>
          </a:p>
          <a:p>
            <a:endParaRPr lang="en-CA" dirty="0"/>
          </a:p>
          <a:p>
            <a:r>
              <a:rPr lang="en-CA" dirty="0"/>
              <a:t>This will challenge your summarizing a paraphrasing skills</a:t>
            </a:r>
          </a:p>
          <a:p>
            <a:r>
              <a:rPr lang="en-CA" dirty="0"/>
              <a:t>This will take quite a bit of time and revision; Don’t try to rush it!</a:t>
            </a:r>
          </a:p>
          <a:p>
            <a:r>
              <a:rPr lang="en-CA" dirty="0"/>
              <a:t>Don’t try to write it all at once</a:t>
            </a:r>
          </a:p>
        </p:txBody>
      </p:sp>
    </p:spTree>
    <p:extLst>
      <p:ext uri="{BB962C8B-B14F-4D97-AF65-F5344CB8AC3E}">
        <p14:creationId xmlns:p14="http://schemas.microsoft.com/office/powerpoint/2010/main" val="2183319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74D1B-59EA-D0B0-469F-6814423BCEF2}"/>
              </a:ext>
            </a:extLst>
          </p:cNvPr>
          <p:cNvSpPr>
            <a:spLocks noGrp="1"/>
          </p:cNvSpPr>
          <p:nvPr>
            <p:ph type="ctrTitle"/>
          </p:nvPr>
        </p:nvSpPr>
        <p:spPr/>
        <p:txBody>
          <a:bodyPr/>
          <a:lstStyle/>
          <a:p>
            <a:r>
              <a:rPr lang="en-US" dirty="0"/>
              <a:t>Referencing confusion?</a:t>
            </a:r>
          </a:p>
        </p:txBody>
      </p:sp>
      <p:sp>
        <p:nvSpPr>
          <p:cNvPr id="5" name="Subtitle 4">
            <a:extLst>
              <a:ext uri="{FF2B5EF4-FFF2-40B4-BE49-F238E27FC236}">
                <a16:creationId xmlns:a16="http://schemas.microsoft.com/office/drawing/2014/main" id="{02751122-7CBF-49A4-FB9F-9671B3E322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06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Paraphrasing  </a:t>
            </a:r>
            <a:r>
              <a:rPr lang="en-US"/>
              <a:t>vS. </a:t>
            </a:r>
            <a:r>
              <a:rPr lang="en-US" dirty="0"/>
              <a:t>direct citing</a:t>
            </a:r>
            <a:br>
              <a:rPr lang="en-US" dirty="0"/>
            </a:br>
            <a:r>
              <a:rPr lang="en-US" sz="1200" dirty="0"/>
              <a:t>Who to cite and when</a:t>
            </a:r>
          </a:p>
        </p:txBody>
      </p:sp>
      <p:sp>
        <p:nvSpPr>
          <p:cNvPr id="3" name="Content Placeholder 2"/>
          <p:cNvSpPr>
            <a:spLocks noGrp="1"/>
          </p:cNvSpPr>
          <p:nvPr>
            <p:ph idx="1"/>
          </p:nvPr>
        </p:nvSpPr>
        <p:spPr/>
        <p:txBody>
          <a:bodyPr/>
          <a:lstStyle/>
          <a:p>
            <a:pPr marL="0" indent="0">
              <a:buNone/>
            </a:pPr>
            <a:r>
              <a:rPr lang="en-US" dirty="0"/>
              <a:t>Whitehead, G. (2017). Teachers’ voices: Obstacles to communicative language teaching in South Korea. Asian EFL Journal, 19 (4).</a:t>
            </a:r>
          </a:p>
          <a:p>
            <a:endParaRPr lang="en-US" dirty="0"/>
          </a:p>
          <a:p>
            <a:r>
              <a:rPr lang="en-US" dirty="0"/>
              <a:t>Since its inception in the late 1960s, Communicative Language Teaching (CLT) has grown in popularity and has had widespread adoption in ESL countries (</a:t>
            </a:r>
            <a:r>
              <a:rPr lang="en-US" dirty="0">
                <a:solidFill>
                  <a:schemeClr val="accent5">
                    <a:lumMod val="75000"/>
                  </a:schemeClr>
                </a:solidFill>
              </a:rPr>
              <a:t>Li, 1998</a:t>
            </a:r>
            <a:r>
              <a:rPr lang="en-US" dirty="0"/>
              <a:t>). However, when policies and curricula have shifted to CLT in EFL contexts researchers have been quick to find a gap between policy and practice (</a:t>
            </a:r>
            <a:r>
              <a:rPr lang="en-US" dirty="0" err="1">
                <a:solidFill>
                  <a:schemeClr val="accent5">
                    <a:lumMod val="75000"/>
                  </a:schemeClr>
                </a:solidFill>
              </a:rPr>
              <a:t>Nunan</a:t>
            </a:r>
            <a:r>
              <a:rPr lang="en-US" dirty="0">
                <a:solidFill>
                  <a:schemeClr val="accent5">
                    <a:lumMod val="75000"/>
                  </a:schemeClr>
                </a:solidFill>
              </a:rPr>
              <a:t>, 2003</a:t>
            </a:r>
            <a:r>
              <a:rPr lang="en-US" dirty="0"/>
              <a:t>). </a:t>
            </a:r>
          </a:p>
          <a:p>
            <a:endParaRPr lang="en-US" dirty="0"/>
          </a:p>
          <a:p>
            <a:r>
              <a:rPr lang="en-US" dirty="0"/>
              <a:t>Who do you cite? Whitehead, Li, </a:t>
            </a:r>
            <a:r>
              <a:rPr lang="en-US" dirty="0" err="1"/>
              <a:t>Nunan</a:t>
            </a:r>
            <a:r>
              <a:rPr lang="en-US" dirty="0"/>
              <a:t>?</a:t>
            </a:r>
          </a:p>
        </p:txBody>
      </p:sp>
    </p:spTree>
    <p:extLst>
      <p:ext uri="{BB962C8B-B14F-4D97-AF65-F5344CB8AC3E}">
        <p14:creationId xmlns:p14="http://schemas.microsoft.com/office/powerpoint/2010/main" val="30722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8BDE2-6129-479F-B70E-C540ABFA5328}"/>
              </a:ext>
            </a:extLst>
          </p:cNvPr>
          <p:cNvSpPr>
            <a:spLocks noGrp="1"/>
          </p:cNvSpPr>
          <p:nvPr>
            <p:ph type="ctrTitle"/>
          </p:nvPr>
        </p:nvSpPr>
        <p:spPr/>
        <p:txBody>
          <a:bodyPr/>
          <a:lstStyle/>
          <a:p>
            <a:r>
              <a:rPr lang="en-CA" dirty="0"/>
              <a:t>Summarizing</a:t>
            </a:r>
          </a:p>
        </p:txBody>
      </p:sp>
      <p:sp>
        <p:nvSpPr>
          <p:cNvPr id="5" name="Subtitle 4">
            <a:extLst>
              <a:ext uri="{FF2B5EF4-FFF2-40B4-BE49-F238E27FC236}">
                <a16:creationId xmlns:a16="http://schemas.microsoft.com/office/drawing/2014/main" id="{2E0D3352-A43B-4C81-835F-247080AD2622}"/>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3556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8A9A-673A-493D-BD71-36039FBA323B}"/>
              </a:ext>
            </a:extLst>
          </p:cNvPr>
          <p:cNvSpPr>
            <a:spLocks noGrp="1"/>
          </p:cNvSpPr>
          <p:nvPr>
            <p:ph type="title"/>
          </p:nvPr>
        </p:nvSpPr>
        <p:spPr/>
        <p:txBody>
          <a:bodyPr/>
          <a:lstStyle/>
          <a:p>
            <a:r>
              <a:rPr lang="en-CA" dirty="0"/>
              <a:t>Summarizing</a:t>
            </a:r>
          </a:p>
        </p:txBody>
      </p:sp>
      <p:sp>
        <p:nvSpPr>
          <p:cNvPr id="3" name="Content Placeholder 2">
            <a:extLst>
              <a:ext uri="{FF2B5EF4-FFF2-40B4-BE49-F238E27FC236}">
                <a16:creationId xmlns:a16="http://schemas.microsoft.com/office/drawing/2014/main" id="{5A9673D2-A0BF-40F2-A1A0-117951FFC55B}"/>
              </a:ext>
            </a:extLst>
          </p:cNvPr>
          <p:cNvSpPr>
            <a:spLocks noGrp="1"/>
          </p:cNvSpPr>
          <p:nvPr>
            <p:ph idx="1"/>
          </p:nvPr>
        </p:nvSpPr>
        <p:spPr/>
        <p:txBody>
          <a:bodyPr/>
          <a:lstStyle/>
          <a:p>
            <a:r>
              <a:rPr lang="en-CA" dirty="0"/>
              <a:t>Highlight the key points ( cut out unnecessary detail)</a:t>
            </a:r>
          </a:p>
          <a:p>
            <a:endParaRPr lang="en-CA" dirty="0"/>
          </a:p>
          <a:p>
            <a:r>
              <a:rPr lang="en-CA" dirty="0"/>
              <a:t>List the key points</a:t>
            </a:r>
          </a:p>
          <a:p>
            <a:endParaRPr lang="en-CA" dirty="0"/>
          </a:p>
          <a:p>
            <a:r>
              <a:rPr lang="en-CA" dirty="0"/>
              <a:t>State the key points</a:t>
            </a:r>
          </a:p>
        </p:txBody>
      </p:sp>
    </p:spTree>
    <p:extLst>
      <p:ext uri="{BB962C8B-B14F-4D97-AF65-F5344CB8AC3E}">
        <p14:creationId xmlns:p14="http://schemas.microsoft.com/office/powerpoint/2010/main" val="188553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a:t>Summarizing studies</a:t>
            </a:r>
            <a:endParaRPr lang="ko-KR" altLang="en-US" dirty="0"/>
          </a:p>
        </p:txBody>
      </p:sp>
      <p:sp>
        <p:nvSpPr>
          <p:cNvPr id="6" name="내용 개체 틀 5"/>
          <p:cNvSpPr>
            <a:spLocks noGrp="1"/>
          </p:cNvSpPr>
          <p:nvPr>
            <p:ph idx="1"/>
          </p:nvPr>
        </p:nvSpPr>
        <p:spPr/>
        <p:txBody>
          <a:bodyPr/>
          <a:lstStyle/>
          <a:p>
            <a:r>
              <a:rPr lang="en-US" altLang="ko-KR" dirty="0"/>
              <a:t>Who ( what researchers?)</a:t>
            </a:r>
          </a:p>
          <a:p>
            <a:r>
              <a:rPr lang="en-US" altLang="ko-KR" dirty="0"/>
              <a:t>Investigated what ( what topic?)</a:t>
            </a:r>
          </a:p>
          <a:p>
            <a:r>
              <a:rPr lang="en-US" altLang="ko-KR" dirty="0"/>
              <a:t>With who ( participants)?</a:t>
            </a:r>
          </a:p>
          <a:p>
            <a:r>
              <a:rPr lang="en-US" altLang="ko-KR" dirty="0"/>
              <a:t>Where ( location?)</a:t>
            </a:r>
          </a:p>
          <a:p>
            <a:r>
              <a:rPr lang="en-US" altLang="ko-KR" dirty="0"/>
              <a:t>How did they collect data? (data collection methods?)</a:t>
            </a:r>
          </a:p>
          <a:p>
            <a:r>
              <a:rPr lang="en-US" altLang="ko-KR" dirty="0"/>
              <a:t>What did they find? (findings?)</a:t>
            </a:r>
          </a:p>
          <a:p>
            <a:r>
              <a:rPr lang="en-US" altLang="ko-KR" dirty="0"/>
              <a:t>How does this relate to your topic? (connection?)</a:t>
            </a:r>
          </a:p>
          <a:p>
            <a:r>
              <a:rPr lang="en-US" altLang="ko-KR" dirty="0"/>
              <a:t>Are there any problems or holes you notice? (gaps?)</a:t>
            </a:r>
            <a:endParaRPr lang="ko-KR" altLang="en-US" dirty="0"/>
          </a:p>
        </p:txBody>
      </p:sp>
    </p:spTree>
    <p:extLst>
      <p:ext uri="{BB962C8B-B14F-4D97-AF65-F5344CB8AC3E}">
        <p14:creationId xmlns:p14="http://schemas.microsoft.com/office/powerpoint/2010/main" val="86727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A30A84-C3CB-41FB-87B8-70733FFCE651}"/>
              </a:ext>
            </a:extLst>
          </p:cNvPr>
          <p:cNvSpPr txBox="1">
            <a:spLocks/>
          </p:cNvSpPr>
          <p:nvPr/>
        </p:nvSpPr>
        <p:spPr>
          <a:xfrm>
            <a:off x="8324850" y="2362201"/>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
        <p:nvSpPr>
          <p:cNvPr id="5" name="Rectangle 4">
            <a:extLst>
              <a:ext uri="{FF2B5EF4-FFF2-40B4-BE49-F238E27FC236}">
                <a16:creationId xmlns:a16="http://schemas.microsoft.com/office/drawing/2014/main" id="{2642F546-AD5E-4049-BEA6-FAD4351B7C15}"/>
              </a:ext>
            </a:extLst>
          </p:cNvPr>
          <p:cNvSpPr/>
          <p:nvPr/>
        </p:nvSpPr>
        <p:spPr>
          <a:xfrm>
            <a:off x="337591" y="1670829"/>
            <a:ext cx="7829550" cy="4524315"/>
          </a:xfrm>
          <a:prstGeom prst="rect">
            <a:avLst/>
          </a:prstGeom>
        </p:spPr>
        <p:txBody>
          <a:bodyPr wrap="square">
            <a:spAutoFit/>
          </a:bodyPr>
          <a:lstStyle/>
          <a:p>
            <a:r>
              <a:rPr lang="en-US" b="0" i="0" dirty="0">
                <a:solidFill>
                  <a:srgbClr val="2E2E2E"/>
                </a:solidFill>
                <a:effectLst/>
                <a:latin typeface="ElsevierGulliver"/>
              </a:rPr>
              <a:t>English-medium education in multilingual university settings (EMEMUS) hosts a complex concoction of emotions amongst stakeholders. English-medium instruction (EMI) dominates higher education in the United Arab Emirates (UAE). For students, EMI creates both affordances and pressures resulting in pride, confidence, anxiety, guilt, shame, and (un)belonging. For university teachers, navigating EMEMUS can be an ‘emotion-laden process’ involving shifting identities, energy-intensive teaching methodologies, intercultural demands and ‘emotional labor’. This article presents findings from a phenomenological case study involving ten transnational university teachers and 110 Emirati undergraduate students at a UAE EMEMUS. Through metalinguistic reflections, participants discussed emotions and levels of belonging. Thematic analysis of the data revealed shifting positionalities which led to complex and entangled emotions. Intersecting identity aspects such as English proficiency, linguistic background, and language ideologies influenced emotional experiences. The article argues for greater recognition of stakeholders’ emotional labor and sociolinguistic lived realities rather than a one-size-fits-all approach to EMI.</a:t>
            </a:r>
            <a:endParaRPr lang="en-CA" b="0" i="0" dirty="0">
              <a:effectLst/>
              <a:latin typeface="Arial" panose="020B0604020202020204" pitchFamily="34" charset="0"/>
            </a:endParaRPr>
          </a:p>
        </p:txBody>
      </p:sp>
      <p:sp>
        <p:nvSpPr>
          <p:cNvPr id="6" name="TextBox 5">
            <a:extLst>
              <a:ext uri="{FF2B5EF4-FFF2-40B4-BE49-F238E27FC236}">
                <a16:creationId xmlns:a16="http://schemas.microsoft.com/office/drawing/2014/main" id="{F160C664-7CB1-47EF-A184-59A66BC9B47A}"/>
              </a:ext>
            </a:extLst>
          </p:cNvPr>
          <p:cNvSpPr txBox="1"/>
          <p:nvPr/>
        </p:nvSpPr>
        <p:spPr>
          <a:xfrm>
            <a:off x="337591" y="766582"/>
            <a:ext cx="10875052" cy="707886"/>
          </a:xfrm>
          <a:prstGeom prst="rect">
            <a:avLst/>
          </a:prstGeom>
          <a:noFill/>
        </p:spPr>
        <p:txBody>
          <a:bodyPr wrap="square" rtlCol="0">
            <a:spAutoFit/>
          </a:bodyPr>
          <a:lstStyle/>
          <a:p>
            <a:pPr algn="ctr"/>
            <a:r>
              <a:rPr lang="en-US" sz="2000" b="0" i="0" dirty="0" err="1">
                <a:solidFill>
                  <a:srgbClr val="222222"/>
                </a:solidFill>
                <a:effectLst/>
                <a:latin typeface="Arial" panose="020B0604020202020204" pitchFamily="34" charset="0"/>
              </a:rPr>
              <a:t>Hopkyns</a:t>
            </a:r>
            <a:r>
              <a:rPr lang="en-US" sz="2000" b="0" i="0" dirty="0">
                <a:solidFill>
                  <a:srgbClr val="222222"/>
                </a:solidFill>
                <a:effectLst/>
                <a:latin typeface="Arial" panose="020B0604020202020204" pitchFamily="34" charset="0"/>
              </a:rPr>
              <a:t>, S., &amp; </a:t>
            </a:r>
            <a:r>
              <a:rPr lang="en-US" sz="2000" b="0" i="0" dirty="0" err="1">
                <a:solidFill>
                  <a:srgbClr val="222222"/>
                </a:solidFill>
                <a:effectLst/>
                <a:latin typeface="Arial" panose="020B0604020202020204" pitchFamily="34" charset="0"/>
              </a:rPr>
              <a:t>Gkonou</a:t>
            </a:r>
            <a:r>
              <a:rPr lang="en-US" sz="2000" b="0" i="0" dirty="0">
                <a:solidFill>
                  <a:srgbClr val="222222"/>
                </a:solidFill>
                <a:effectLst/>
                <a:latin typeface="Arial" panose="020B0604020202020204" pitchFamily="34" charset="0"/>
              </a:rPr>
              <a:t>, C. (2023). Sites of belonging: Fluctuating and entangled emotions at a UAE English-medium university. </a:t>
            </a:r>
            <a:r>
              <a:rPr lang="en-US" sz="2000" b="0" i="1" dirty="0">
                <a:solidFill>
                  <a:srgbClr val="222222"/>
                </a:solidFill>
                <a:effectLst/>
                <a:latin typeface="Arial" panose="020B0604020202020204" pitchFamily="34" charset="0"/>
              </a:rPr>
              <a:t>Linguistics and Education</a:t>
            </a:r>
            <a:r>
              <a:rPr lang="en-US" sz="2000" b="0" i="0" dirty="0">
                <a:solidFill>
                  <a:srgbClr val="222222"/>
                </a:solidFill>
                <a:effectLst/>
                <a:latin typeface="Arial" panose="020B0604020202020204" pitchFamily="34" charset="0"/>
              </a:rPr>
              <a:t>, 101148.</a:t>
            </a:r>
            <a:endParaRPr lang="en-CA" dirty="0"/>
          </a:p>
        </p:txBody>
      </p:sp>
    </p:spTree>
    <p:extLst>
      <p:ext uri="{BB962C8B-B14F-4D97-AF65-F5344CB8AC3E}">
        <p14:creationId xmlns:p14="http://schemas.microsoft.com/office/powerpoint/2010/main" val="73094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AA20-EEE8-4AA8-99D0-7E5F62C50964}"/>
              </a:ext>
            </a:extLst>
          </p:cNvPr>
          <p:cNvSpPr>
            <a:spLocks noGrp="1"/>
          </p:cNvSpPr>
          <p:nvPr>
            <p:ph type="title"/>
          </p:nvPr>
        </p:nvSpPr>
        <p:spPr/>
        <p:txBody>
          <a:bodyPr>
            <a:normAutofit/>
          </a:bodyPr>
          <a:lstStyle/>
          <a:p>
            <a:r>
              <a:rPr lang="en-GB" dirty="0"/>
              <a:t>Useful phrases when presenting other studies</a:t>
            </a:r>
          </a:p>
        </p:txBody>
      </p:sp>
      <p:sp>
        <p:nvSpPr>
          <p:cNvPr id="3" name="Content Placeholder 2">
            <a:extLst>
              <a:ext uri="{FF2B5EF4-FFF2-40B4-BE49-F238E27FC236}">
                <a16:creationId xmlns:a16="http://schemas.microsoft.com/office/drawing/2014/main" id="{95F752D4-FF09-4DD2-9A72-36189B026523}"/>
              </a:ext>
            </a:extLst>
          </p:cNvPr>
          <p:cNvSpPr>
            <a:spLocks noGrp="1"/>
          </p:cNvSpPr>
          <p:nvPr>
            <p:ph idx="1"/>
          </p:nvPr>
        </p:nvSpPr>
        <p:spPr/>
        <p:txBody>
          <a:bodyPr/>
          <a:lstStyle/>
          <a:p>
            <a:r>
              <a:rPr lang="en-GB" dirty="0"/>
              <a:t>Name (year) conducted a study…</a:t>
            </a:r>
          </a:p>
          <a:p>
            <a:r>
              <a:rPr lang="en-GB" dirty="0"/>
              <a:t>A study conducted by Name and Name (year)…</a:t>
            </a:r>
          </a:p>
          <a:p>
            <a:r>
              <a:rPr lang="en-GB" dirty="0"/>
              <a:t>Name (year) examined/ investigated…</a:t>
            </a:r>
          </a:p>
          <a:p>
            <a:r>
              <a:rPr lang="en-GB" dirty="0"/>
              <a:t>In an analysis of X, Name et al. (2012) found …</a:t>
            </a:r>
          </a:p>
          <a:p>
            <a:r>
              <a:rPr lang="en-GB" dirty="0"/>
              <a:t>In a follow-up study, Name et al. (2009) found that …</a:t>
            </a:r>
          </a:p>
          <a:p>
            <a:r>
              <a:rPr lang="en-GB" dirty="0"/>
              <a:t>In an investigation into X, Name et al. (2012) found …</a:t>
            </a:r>
          </a:p>
          <a:p>
            <a:r>
              <a:rPr lang="en-GB" dirty="0"/>
              <a:t>In a study investigating X, name (2004) reported that …</a:t>
            </a:r>
          </a:p>
        </p:txBody>
      </p:sp>
    </p:spTree>
    <p:extLst>
      <p:ext uri="{BB962C8B-B14F-4D97-AF65-F5344CB8AC3E}">
        <p14:creationId xmlns:p14="http://schemas.microsoft.com/office/powerpoint/2010/main" val="57211933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920</TotalTime>
  <Words>2894</Words>
  <Application>Microsoft Office PowerPoint</Application>
  <PresentationFormat>Widescreen</PresentationFormat>
  <Paragraphs>254</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ElsevierGulliver</vt:lpstr>
      <vt:lpstr>Arial</vt:lpstr>
      <vt:lpstr>Berlin Sans FB Demi</vt:lpstr>
      <vt:lpstr>Gill Sans MT</vt:lpstr>
      <vt:lpstr>Merriweather</vt:lpstr>
      <vt:lpstr>Times New Roman</vt:lpstr>
      <vt:lpstr>Wingdings</vt:lpstr>
      <vt:lpstr>Wingdings 2</vt:lpstr>
      <vt:lpstr>Dividend</vt:lpstr>
      <vt:lpstr>Literature review</vt:lpstr>
      <vt:lpstr>Quoting, Paraphrasing, and Summarizing</vt:lpstr>
      <vt:lpstr>When Quoting or paraphrasing things said by others</vt:lpstr>
      <vt:lpstr> Paraphrase the following </vt:lpstr>
      <vt:lpstr>Summarizing</vt:lpstr>
      <vt:lpstr>Summarizing</vt:lpstr>
      <vt:lpstr>Summarizing studies</vt:lpstr>
      <vt:lpstr>PowerPoint Presentation</vt:lpstr>
      <vt:lpstr>Useful phrases when presenting other studies</vt:lpstr>
      <vt:lpstr>Task</vt:lpstr>
      <vt:lpstr>PowerPoint Presentation</vt:lpstr>
      <vt:lpstr>PowerPoint Presentation</vt:lpstr>
      <vt:lpstr>PowerPoint Presentation</vt:lpstr>
      <vt:lpstr>PowerPoint Presentation</vt:lpstr>
      <vt:lpstr>SYnthesizing</vt:lpstr>
      <vt:lpstr>PowerPoint Presentation</vt:lpstr>
      <vt:lpstr>Synthesizing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the literature review</vt:lpstr>
      <vt:lpstr>What is the purpose of a literature review</vt:lpstr>
      <vt:lpstr>A Literature review should answer the following questions</vt:lpstr>
      <vt:lpstr>Tip</vt:lpstr>
      <vt:lpstr>Possible outline</vt:lpstr>
      <vt:lpstr>Literature review</vt:lpstr>
      <vt:lpstr>Purpose of a literature review</vt:lpstr>
      <vt:lpstr>What is a literature review</vt:lpstr>
      <vt:lpstr>Summarizing</vt:lpstr>
      <vt:lpstr>Synthesize</vt:lpstr>
      <vt:lpstr>Critically analyze</vt:lpstr>
      <vt:lpstr>Getting started</vt:lpstr>
      <vt:lpstr>Synthesizing definition and providing your conceptual definition</vt:lpstr>
      <vt:lpstr>Helpful Phrases</vt:lpstr>
      <vt:lpstr>Reporting different conceptualizations</vt:lpstr>
      <vt:lpstr>Synthesizing Studies’ findings</vt:lpstr>
      <vt:lpstr>For important studies that you feel need to be presented in full you can use the full summaries</vt:lpstr>
      <vt:lpstr>Recipe for a literature review</vt:lpstr>
      <vt:lpstr>Tips</vt:lpstr>
      <vt:lpstr>Referencing confusion?</vt:lpstr>
      <vt:lpstr>Paraphrasing  vS. direct citing Who to cite and when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dc:title>
  <dc:creator>Whitehead, George E.K. (Prof.)</dc:creator>
  <cp:lastModifiedBy>Reviewer</cp:lastModifiedBy>
  <cp:revision>74</cp:revision>
  <dcterms:created xsi:type="dcterms:W3CDTF">2017-07-21T05:05:28Z</dcterms:created>
  <dcterms:modified xsi:type="dcterms:W3CDTF">2023-04-24T08:01:35Z</dcterms:modified>
</cp:coreProperties>
</file>