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9"/>
  </p:notesMasterIdLst>
  <p:sldIdLst>
    <p:sldId id="257" r:id="rId5"/>
    <p:sldId id="349" r:id="rId6"/>
    <p:sldId id="266" r:id="rId7"/>
    <p:sldId id="269" r:id="rId8"/>
    <p:sldId id="355" r:id="rId9"/>
    <p:sldId id="352" r:id="rId10"/>
    <p:sldId id="354" r:id="rId11"/>
    <p:sldId id="353" r:id="rId12"/>
    <p:sldId id="357" r:id="rId13"/>
    <p:sldId id="359" r:id="rId14"/>
    <p:sldId id="270" r:id="rId15"/>
    <p:sldId id="272" r:id="rId16"/>
    <p:sldId id="275" r:id="rId17"/>
    <p:sldId id="364" r:id="rId18"/>
    <p:sldId id="362" r:id="rId19"/>
    <p:sldId id="360" r:id="rId20"/>
    <p:sldId id="365" r:id="rId21"/>
    <p:sldId id="366" r:id="rId22"/>
    <p:sldId id="368" r:id="rId23"/>
    <p:sldId id="367" r:id="rId24"/>
    <p:sldId id="279" r:id="rId25"/>
    <p:sldId id="390" r:id="rId26"/>
    <p:sldId id="37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D75304-551D-4F12-B927-DAB1A704422E}">
          <p14:sldIdLst>
            <p14:sldId id="257"/>
            <p14:sldId id="349"/>
            <p14:sldId id="266"/>
            <p14:sldId id="269"/>
            <p14:sldId id="355"/>
            <p14:sldId id="352"/>
            <p14:sldId id="354"/>
            <p14:sldId id="353"/>
            <p14:sldId id="357"/>
            <p14:sldId id="359"/>
            <p14:sldId id="270"/>
            <p14:sldId id="272"/>
            <p14:sldId id="275"/>
            <p14:sldId id="364"/>
            <p14:sldId id="362"/>
            <p14:sldId id="360"/>
            <p14:sldId id="365"/>
            <p14:sldId id="366"/>
            <p14:sldId id="368"/>
            <p14:sldId id="367"/>
            <p14:sldId id="279"/>
            <p14:sldId id="390"/>
            <p14:sldId id="371"/>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E8B1E-BD40-4A08-A654-A21AD7E3C644}" v="3" dt="2021-06-04T04:44:4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19" autoAdjust="0"/>
  </p:normalViewPr>
  <p:slideViewPr>
    <p:cSldViewPr snapToGrid="0">
      <p:cViewPr varScale="1">
        <p:scale>
          <a:sx n="104" d="100"/>
          <a:sy n="104"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ead George" userId="35473e5ee2092c29" providerId="LiveId" clId="{9C0E8B1E-BD40-4A08-A654-A21AD7E3C644}"/>
    <pc:docChg chg="undo custSel modSld">
      <pc:chgData name="Whitehead George" userId="35473e5ee2092c29" providerId="LiveId" clId="{9C0E8B1E-BD40-4A08-A654-A21AD7E3C644}" dt="2021-06-04T04:47:24.339" v="102" actId="113"/>
      <pc:docMkLst>
        <pc:docMk/>
      </pc:docMkLst>
      <pc:sldChg chg="addSp modSp mod">
        <pc:chgData name="Whitehead George" userId="35473e5ee2092c29" providerId="LiveId" clId="{9C0E8B1E-BD40-4A08-A654-A21AD7E3C644}" dt="2021-06-04T04:47:24.339" v="102" actId="113"/>
        <pc:sldMkLst>
          <pc:docMk/>
          <pc:sldMk cId="2584280759" sldId="257"/>
        </pc:sldMkLst>
        <pc:spChg chg="add mod">
          <ac:chgData name="Whitehead George" userId="35473e5ee2092c29" providerId="LiveId" clId="{9C0E8B1E-BD40-4A08-A654-A21AD7E3C644}" dt="2021-06-04T04:47:24.339" v="102" actId="113"/>
          <ac:spMkLst>
            <pc:docMk/>
            <pc:sldMk cId="2584280759" sldId="257"/>
            <ac:spMk id="4" creationId="{FEA17CC9-3D53-4B63-85C8-863DC77FBF0A}"/>
          </ac:spMkLst>
        </pc:spChg>
      </pc:sldChg>
    </pc:docChg>
  </pc:docChgLst>
  <pc:docChgLst>
    <pc:chgData name="George Whitehead" userId="35473e5ee2092c29" providerId="Windows Live" clId="Web-{0B3779B3-0509-451B-8312-B8481CBFC3F2}"/>
    <pc:docChg chg="delSld modSld sldOrd modSection">
      <pc:chgData name="George Whitehead" userId="35473e5ee2092c29" providerId="Windows Live" clId="Web-{0B3779B3-0509-451B-8312-B8481CBFC3F2}" dt="2021-06-03T03:30:20.182" v="115" actId="14100"/>
      <pc:docMkLst>
        <pc:docMk/>
      </pc:docMkLst>
      <pc:sldChg chg="modSp">
        <pc:chgData name="George Whitehead" userId="35473e5ee2092c29" providerId="Windows Live" clId="Web-{0B3779B3-0509-451B-8312-B8481CBFC3F2}" dt="2021-06-03T03:20:21.013" v="1" actId="20577"/>
        <pc:sldMkLst>
          <pc:docMk/>
          <pc:sldMk cId="2584280759" sldId="257"/>
        </pc:sldMkLst>
        <pc:spChg chg="mod">
          <ac:chgData name="George Whitehead" userId="35473e5ee2092c29" providerId="Windows Live" clId="Web-{0B3779B3-0509-451B-8312-B8481CBFC3F2}" dt="2021-06-03T03:20:21.013" v="1" actId="20577"/>
          <ac:spMkLst>
            <pc:docMk/>
            <pc:sldMk cId="2584280759" sldId="257"/>
            <ac:spMk id="3" creationId="{C8722DDC-8EEE-4A06-8DFE-B44871EAA2CF}"/>
          </ac:spMkLst>
        </pc:spChg>
      </pc:sldChg>
      <pc:sldChg chg="modSp">
        <pc:chgData name="George Whitehead" userId="35473e5ee2092c29" providerId="Windows Live" clId="Web-{0B3779B3-0509-451B-8312-B8481CBFC3F2}" dt="2021-06-03T03:30:20.182" v="115" actId="14100"/>
        <pc:sldMkLst>
          <pc:docMk/>
          <pc:sldMk cId="1438592976" sldId="269"/>
        </pc:sldMkLst>
        <pc:spChg chg="mod">
          <ac:chgData name="George Whitehead" userId="35473e5ee2092c29" providerId="Windows Live" clId="Web-{0B3779B3-0509-451B-8312-B8481CBFC3F2}" dt="2021-06-03T03:30:20.182" v="115" actId="14100"/>
          <ac:spMkLst>
            <pc:docMk/>
            <pc:sldMk cId="1438592976" sldId="269"/>
            <ac:spMk id="3" creationId="{17B6484A-05BA-4618-B363-4A095667466D}"/>
          </ac:spMkLst>
        </pc:spChg>
      </pc:sldChg>
      <pc:sldChg chg="del">
        <pc:chgData name="George Whitehead" userId="35473e5ee2092c29" providerId="Windows Live" clId="Web-{0B3779B3-0509-451B-8312-B8481CBFC3F2}" dt="2021-06-03T03:29:48.040" v="114"/>
        <pc:sldMkLst>
          <pc:docMk/>
          <pc:sldMk cId="4129029545" sldId="348"/>
        </pc:sldMkLst>
      </pc:sldChg>
      <pc:sldChg chg="modSp del">
        <pc:chgData name="George Whitehead" userId="35473e5ee2092c29" providerId="Windows Live" clId="Web-{0B3779B3-0509-451B-8312-B8481CBFC3F2}" dt="2021-06-03T03:25:32.410" v="91"/>
        <pc:sldMkLst>
          <pc:docMk/>
          <pc:sldMk cId="136873690" sldId="350"/>
        </pc:sldMkLst>
        <pc:spChg chg="mod">
          <ac:chgData name="George Whitehead" userId="35473e5ee2092c29" providerId="Windows Live" clId="Web-{0B3779B3-0509-451B-8312-B8481CBFC3F2}" dt="2021-06-03T03:25:28.379" v="90" actId="20577"/>
          <ac:spMkLst>
            <pc:docMk/>
            <pc:sldMk cId="136873690" sldId="350"/>
            <ac:spMk id="3" creationId="{CBA922C4-6152-4AEB-AFD3-BA1352CDD53F}"/>
          </ac:spMkLst>
        </pc:spChg>
      </pc:sldChg>
      <pc:sldChg chg="addSp modSp">
        <pc:chgData name="George Whitehead" userId="35473e5ee2092c29" providerId="Windows Live" clId="Web-{0B3779B3-0509-451B-8312-B8481CBFC3F2}" dt="2021-06-03T03:22:43.985" v="17"/>
        <pc:sldMkLst>
          <pc:docMk/>
          <pc:sldMk cId="1028404260" sldId="354"/>
        </pc:sldMkLst>
        <pc:spChg chg="mod">
          <ac:chgData name="George Whitehead" userId="35473e5ee2092c29" providerId="Windows Live" clId="Web-{0B3779B3-0509-451B-8312-B8481CBFC3F2}" dt="2021-06-03T03:21:25.671" v="8" actId="20577"/>
          <ac:spMkLst>
            <pc:docMk/>
            <pc:sldMk cId="1028404260" sldId="354"/>
            <ac:spMk id="2" creationId="{104B3750-0276-4D15-9D63-AE34818A29DE}"/>
          </ac:spMkLst>
        </pc:spChg>
        <pc:spChg chg="mod">
          <ac:chgData name="George Whitehead" userId="35473e5ee2092c29" providerId="Windows Live" clId="Web-{0B3779B3-0509-451B-8312-B8481CBFC3F2}" dt="2021-06-03T03:22:23.547" v="15" actId="20577"/>
          <ac:spMkLst>
            <pc:docMk/>
            <pc:sldMk cId="1028404260" sldId="354"/>
            <ac:spMk id="3" creationId="{9CADC3EE-0605-4488-9A1D-AA7EFAA49A75}"/>
          </ac:spMkLst>
        </pc:spChg>
        <pc:spChg chg="add mod">
          <ac:chgData name="George Whitehead" userId="35473e5ee2092c29" providerId="Windows Live" clId="Web-{0B3779B3-0509-451B-8312-B8481CBFC3F2}" dt="2021-06-03T03:22:43.985" v="17"/>
          <ac:spMkLst>
            <pc:docMk/>
            <pc:sldMk cId="1028404260" sldId="354"/>
            <ac:spMk id="5" creationId="{CD1F7DD3-DB65-44A5-BC65-268C4BC27636}"/>
          </ac:spMkLst>
        </pc:spChg>
      </pc:sldChg>
      <pc:sldChg chg="del ord">
        <pc:chgData name="George Whitehead" userId="35473e5ee2092c29" providerId="Windows Live" clId="Web-{0B3779B3-0509-451B-8312-B8481CBFC3F2}" dt="2021-06-03T03:23:05.829" v="18"/>
        <pc:sldMkLst>
          <pc:docMk/>
          <pc:sldMk cId="4272009694" sldId="361"/>
        </pc:sldMkLst>
      </pc:sldChg>
      <pc:sldChg chg="del">
        <pc:chgData name="George Whitehead" userId="35473e5ee2092c29" providerId="Windows Live" clId="Web-{0B3779B3-0509-451B-8312-B8481CBFC3F2}" dt="2021-06-03T03:28:54.461" v="101"/>
        <pc:sldMkLst>
          <pc:docMk/>
          <pc:sldMk cId="2484806609" sldId="363"/>
        </pc:sldMkLst>
      </pc:sldChg>
      <pc:sldChg chg="modSp">
        <pc:chgData name="George Whitehead" userId="35473e5ee2092c29" providerId="Windows Live" clId="Web-{0B3779B3-0509-451B-8312-B8481CBFC3F2}" dt="2021-06-03T03:28:02.960" v="100" actId="20577"/>
        <pc:sldMkLst>
          <pc:docMk/>
          <pc:sldMk cId="931568943" sldId="364"/>
        </pc:sldMkLst>
        <pc:spChg chg="mod">
          <ac:chgData name="George Whitehead" userId="35473e5ee2092c29" providerId="Windows Live" clId="Web-{0B3779B3-0509-451B-8312-B8481CBFC3F2}" dt="2021-06-03T03:28:02.960" v="100" actId="20577"/>
          <ac:spMkLst>
            <pc:docMk/>
            <pc:sldMk cId="931568943" sldId="364"/>
            <ac:spMk id="3" creationId="{B4848A07-5A4F-4B14-98BA-09D7561B2981}"/>
          </ac:spMkLst>
        </pc:spChg>
      </pc:sldChg>
      <pc:sldChg chg="modSp">
        <pc:chgData name="George Whitehead" userId="35473e5ee2092c29" providerId="Windows Live" clId="Web-{0B3779B3-0509-451B-8312-B8481CBFC3F2}" dt="2021-06-03T03:29:29.384" v="113" actId="20577"/>
        <pc:sldMkLst>
          <pc:docMk/>
          <pc:sldMk cId="1910354249" sldId="367"/>
        </pc:sldMkLst>
        <pc:spChg chg="mod">
          <ac:chgData name="George Whitehead" userId="35473e5ee2092c29" providerId="Windows Live" clId="Web-{0B3779B3-0509-451B-8312-B8481CBFC3F2}" dt="2021-06-03T03:29:29.384" v="113" actId="20577"/>
          <ac:spMkLst>
            <pc:docMk/>
            <pc:sldMk cId="1910354249" sldId="367"/>
            <ac:spMk id="2" creationId="{FFB535E4-95CA-4B4B-9CE9-2DA11BC0450E}"/>
          </ac:spMkLst>
        </pc:spChg>
      </pc:sldChg>
      <pc:sldChg chg="modSp">
        <pc:chgData name="George Whitehead" userId="35473e5ee2092c29" providerId="Windows Live" clId="Web-{0B3779B3-0509-451B-8312-B8481CBFC3F2}" dt="2021-06-03T03:29:16.618" v="106" actId="20577"/>
        <pc:sldMkLst>
          <pc:docMk/>
          <pc:sldMk cId="2191532130" sldId="368"/>
        </pc:sldMkLst>
        <pc:spChg chg="mod">
          <ac:chgData name="George Whitehead" userId="35473e5ee2092c29" providerId="Windows Live" clId="Web-{0B3779B3-0509-451B-8312-B8481CBFC3F2}" dt="2021-06-03T03:29:16.618" v="106" actId="20577"/>
          <ac:spMkLst>
            <pc:docMk/>
            <pc:sldMk cId="2191532130" sldId="368"/>
            <ac:spMk id="4" creationId="{E36BAAFC-654E-4B05-8771-786C99D853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E95FE-AC21-41D4-BF8F-C6C1866020D0}" type="doc">
      <dgm:prSet loTypeId="urn:microsoft.com/office/officeart/2005/8/layout/process1" loCatId="process" qsTypeId="urn:microsoft.com/office/officeart/2005/8/quickstyle/simple1" qsCatId="simple" csTypeId="urn:microsoft.com/office/officeart/2005/8/colors/accent1_2" csCatId="accent1" phldr="1"/>
      <dgm:spPr/>
    </dgm:pt>
    <dgm:pt modelId="{8CA11E92-6AD6-429F-981D-32501D6C20AC}">
      <dgm:prSet phldrT="[Text]" custT="1"/>
      <dgm:spPr/>
      <dgm:t>
        <a:bodyPr/>
        <a:lstStyle/>
        <a:p>
          <a:r>
            <a:rPr lang="en-US" sz="1800" dirty="0"/>
            <a:t>Transcription</a:t>
          </a:r>
        </a:p>
        <a:p>
          <a:endParaRPr lang="en-US" sz="1800" dirty="0"/>
        </a:p>
        <a:p>
          <a:r>
            <a:rPr lang="en-US" sz="1200" dirty="0"/>
            <a:t>data immersion</a:t>
          </a:r>
          <a:endParaRPr lang="en-CA" sz="1800" dirty="0"/>
        </a:p>
      </dgm:t>
    </dgm:pt>
    <dgm:pt modelId="{8F12929E-E721-4A9F-9D57-B574E11E53D6}" type="parTrans" cxnId="{8FF96DDE-C2C9-4233-9B59-B1F2D7CDA056}">
      <dgm:prSet/>
      <dgm:spPr/>
      <dgm:t>
        <a:bodyPr/>
        <a:lstStyle/>
        <a:p>
          <a:endParaRPr lang="en-CA"/>
        </a:p>
      </dgm:t>
    </dgm:pt>
    <dgm:pt modelId="{6CC2FCD2-FA54-47EC-A719-D34EDEC84BB2}" type="sibTrans" cxnId="{8FF96DDE-C2C9-4233-9B59-B1F2D7CDA056}">
      <dgm:prSet/>
      <dgm:spPr/>
      <dgm:t>
        <a:bodyPr/>
        <a:lstStyle/>
        <a:p>
          <a:endParaRPr lang="en-CA"/>
        </a:p>
      </dgm:t>
    </dgm:pt>
    <dgm:pt modelId="{C10D5CC5-DAA2-47D8-894F-DE01A14E0EB5}">
      <dgm:prSet phldrT="[Text]" custT="1"/>
      <dgm:spPr/>
      <dgm:t>
        <a:bodyPr/>
        <a:lstStyle/>
        <a:p>
          <a:r>
            <a:rPr lang="en-US" sz="1800" dirty="0"/>
            <a:t>Primary cycle coding</a:t>
          </a:r>
        </a:p>
        <a:p>
          <a:r>
            <a:rPr lang="en-US" sz="1200" dirty="0"/>
            <a:t> descriptive coding</a:t>
          </a:r>
          <a:endParaRPr lang="en-CA" sz="1200" dirty="0"/>
        </a:p>
      </dgm:t>
    </dgm:pt>
    <dgm:pt modelId="{67C75D74-EDAE-4EFC-B949-D22C22BDBED0}" type="parTrans" cxnId="{26D6A2E4-F2F8-4159-955C-E22B87E5709F}">
      <dgm:prSet/>
      <dgm:spPr/>
      <dgm:t>
        <a:bodyPr/>
        <a:lstStyle/>
        <a:p>
          <a:endParaRPr lang="en-CA"/>
        </a:p>
      </dgm:t>
    </dgm:pt>
    <dgm:pt modelId="{29BA967F-A803-44F3-87C2-BD469ADDBADE}" type="sibTrans" cxnId="{26D6A2E4-F2F8-4159-955C-E22B87E5709F}">
      <dgm:prSet/>
      <dgm:spPr/>
      <dgm:t>
        <a:bodyPr/>
        <a:lstStyle/>
        <a:p>
          <a:endParaRPr lang="en-CA"/>
        </a:p>
      </dgm:t>
    </dgm:pt>
    <dgm:pt modelId="{0B7F6B5B-E49B-4CBA-A8F8-875E340BB687}">
      <dgm:prSet phldrT="[Text]" custT="1"/>
      <dgm:spPr/>
      <dgm:t>
        <a:bodyPr/>
        <a:lstStyle/>
        <a:p>
          <a:r>
            <a:rPr lang="en-US" sz="1800" dirty="0"/>
            <a:t>Secondary cycle coding </a:t>
          </a:r>
        </a:p>
        <a:p>
          <a:r>
            <a:rPr lang="en-US" sz="1200" dirty="0"/>
            <a:t>focused coding</a:t>
          </a:r>
          <a:endParaRPr lang="en-CA" sz="1200" dirty="0"/>
        </a:p>
      </dgm:t>
    </dgm:pt>
    <dgm:pt modelId="{B8A022EE-22FA-4F2F-8397-39934697EF4B}" type="parTrans" cxnId="{01B34793-4062-4B3B-865B-30725F1AED48}">
      <dgm:prSet/>
      <dgm:spPr/>
      <dgm:t>
        <a:bodyPr/>
        <a:lstStyle/>
        <a:p>
          <a:endParaRPr lang="en-CA"/>
        </a:p>
      </dgm:t>
    </dgm:pt>
    <dgm:pt modelId="{ADC8EE84-2491-42D3-A7BF-0AE543C6BFAD}" type="sibTrans" cxnId="{01B34793-4062-4B3B-865B-30725F1AED48}">
      <dgm:prSet/>
      <dgm:spPr/>
      <dgm:t>
        <a:bodyPr/>
        <a:lstStyle/>
        <a:p>
          <a:endParaRPr lang="en-CA"/>
        </a:p>
      </dgm:t>
    </dgm:pt>
    <dgm:pt modelId="{165A18C9-2084-4C73-A6AD-688B732D7B3A}" type="pres">
      <dgm:prSet presAssocID="{9B4E95FE-AC21-41D4-BF8F-C6C1866020D0}" presName="Name0" presStyleCnt="0">
        <dgm:presLayoutVars>
          <dgm:dir/>
          <dgm:resizeHandles val="exact"/>
        </dgm:presLayoutVars>
      </dgm:prSet>
      <dgm:spPr/>
    </dgm:pt>
    <dgm:pt modelId="{B06DB15C-4E8C-4BF7-862F-D7AACCC9A117}" type="pres">
      <dgm:prSet presAssocID="{8CA11E92-6AD6-429F-981D-32501D6C20AC}" presName="node" presStyleLbl="node1" presStyleIdx="0" presStyleCnt="3">
        <dgm:presLayoutVars>
          <dgm:bulletEnabled val="1"/>
        </dgm:presLayoutVars>
      </dgm:prSet>
      <dgm:spPr/>
    </dgm:pt>
    <dgm:pt modelId="{21718ECE-3BF2-4972-B2A3-928903CC39FE}" type="pres">
      <dgm:prSet presAssocID="{6CC2FCD2-FA54-47EC-A719-D34EDEC84BB2}" presName="sibTrans" presStyleLbl="sibTrans2D1" presStyleIdx="0" presStyleCnt="2"/>
      <dgm:spPr/>
    </dgm:pt>
    <dgm:pt modelId="{FD678233-723B-4A4A-8BA4-8EA9461CDE64}" type="pres">
      <dgm:prSet presAssocID="{6CC2FCD2-FA54-47EC-A719-D34EDEC84BB2}" presName="connectorText" presStyleLbl="sibTrans2D1" presStyleIdx="0" presStyleCnt="2"/>
      <dgm:spPr/>
    </dgm:pt>
    <dgm:pt modelId="{5E530FE0-5AB3-4354-9354-745B767557DF}" type="pres">
      <dgm:prSet presAssocID="{C10D5CC5-DAA2-47D8-894F-DE01A14E0EB5}" presName="node" presStyleLbl="node1" presStyleIdx="1" presStyleCnt="3">
        <dgm:presLayoutVars>
          <dgm:bulletEnabled val="1"/>
        </dgm:presLayoutVars>
      </dgm:prSet>
      <dgm:spPr/>
    </dgm:pt>
    <dgm:pt modelId="{52DB5940-5035-4E53-AF92-64B923D96BCF}" type="pres">
      <dgm:prSet presAssocID="{29BA967F-A803-44F3-87C2-BD469ADDBADE}" presName="sibTrans" presStyleLbl="sibTrans2D1" presStyleIdx="1" presStyleCnt="2"/>
      <dgm:spPr/>
    </dgm:pt>
    <dgm:pt modelId="{34552243-3894-4094-AD4C-C85D52A90A61}" type="pres">
      <dgm:prSet presAssocID="{29BA967F-A803-44F3-87C2-BD469ADDBADE}" presName="connectorText" presStyleLbl="sibTrans2D1" presStyleIdx="1" presStyleCnt="2"/>
      <dgm:spPr/>
    </dgm:pt>
    <dgm:pt modelId="{7E48B74F-F757-4CD9-9F62-8B9B417A7E0E}" type="pres">
      <dgm:prSet presAssocID="{0B7F6B5B-E49B-4CBA-A8F8-875E340BB687}" presName="node" presStyleLbl="node1" presStyleIdx="2" presStyleCnt="3">
        <dgm:presLayoutVars>
          <dgm:bulletEnabled val="1"/>
        </dgm:presLayoutVars>
      </dgm:prSet>
      <dgm:spPr/>
    </dgm:pt>
  </dgm:ptLst>
  <dgm:cxnLst>
    <dgm:cxn modelId="{D3A7EE11-A003-49CE-ACAD-F6EF4165155F}" type="presOf" srcId="{6CC2FCD2-FA54-47EC-A719-D34EDEC84BB2}" destId="{21718ECE-3BF2-4972-B2A3-928903CC39FE}" srcOrd="0" destOrd="0" presId="urn:microsoft.com/office/officeart/2005/8/layout/process1"/>
    <dgm:cxn modelId="{FD786554-B6B8-4548-BAB1-B6DBDCB1A5EA}" type="presOf" srcId="{29BA967F-A803-44F3-87C2-BD469ADDBADE}" destId="{52DB5940-5035-4E53-AF92-64B923D96BCF}" srcOrd="0" destOrd="0" presId="urn:microsoft.com/office/officeart/2005/8/layout/process1"/>
    <dgm:cxn modelId="{01B34793-4062-4B3B-865B-30725F1AED48}" srcId="{9B4E95FE-AC21-41D4-BF8F-C6C1866020D0}" destId="{0B7F6B5B-E49B-4CBA-A8F8-875E340BB687}" srcOrd="2" destOrd="0" parTransId="{B8A022EE-22FA-4F2F-8397-39934697EF4B}" sibTransId="{ADC8EE84-2491-42D3-A7BF-0AE543C6BFAD}"/>
    <dgm:cxn modelId="{836B4C96-76DB-4414-B7D1-B0B0EB43CCA2}" type="presOf" srcId="{9B4E95FE-AC21-41D4-BF8F-C6C1866020D0}" destId="{165A18C9-2084-4C73-A6AD-688B732D7B3A}" srcOrd="0" destOrd="0" presId="urn:microsoft.com/office/officeart/2005/8/layout/process1"/>
    <dgm:cxn modelId="{B1B58F9C-78A5-4DF8-AB86-20CF6BBAC2D3}" type="presOf" srcId="{0B7F6B5B-E49B-4CBA-A8F8-875E340BB687}" destId="{7E48B74F-F757-4CD9-9F62-8B9B417A7E0E}" srcOrd="0" destOrd="0" presId="urn:microsoft.com/office/officeart/2005/8/layout/process1"/>
    <dgm:cxn modelId="{E40D87B3-8AB5-4313-99BA-DC5ABDF461AB}" type="presOf" srcId="{C10D5CC5-DAA2-47D8-894F-DE01A14E0EB5}" destId="{5E530FE0-5AB3-4354-9354-745B767557DF}" srcOrd="0" destOrd="0" presId="urn:microsoft.com/office/officeart/2005/8/layout/process1"/>
    <dgm:cxn modelId="{9F39C0B7-865F-463A-A238-AC1B9C5224E3}" type="presOf" srcId="{29BA967F-A803-44F3-87C2-BD469ADDBADE}" destId="{34552243-3894-4094-AD4C-C85D52A90A61}" srcOrd="1" destOrd="0" presId="urn:microsoft.com/office/officeart/2005/8/layout/process1"/>
    <dgm:cxn modelId="{33314DD0-0F83-4B98-955C-9760E655DB20}" type="presOf" srcId="{8CA11E92-6AD6-429F-981D-32501D6C20AC}" destId="{B06DB15C-4E8C-4BF7-862F-D7AACCC9A117}" srcOrd="0" destOrd="0" presId="urn:microsoft.com/office/officeart/2005/8/layout/process1"/>
    <dgm:cxn modelId="{61F313D3-FDAB-4F9B-A8B5-C27F66A78F56}" type="presOf" srcId="{6CC2FCD2-FA54-47EC-A719-D34EDEC84BB2}" destId="{FD678233-723B-4A4A-8BA4-8EA9461CDE64}" srcOrd="1" destOrd="0" presId="urn:microsoft.com/office/officeart/2005/8/layout/process1"/>
    <dgm:cxn modelId="{8FF96DDE-C2C9-4233-9B59-B1F2D7CDA056}" srcId="{9B4E95FE-AC21-41D4-BF8F-C6C1866020D0}" destId="{8CA11E92-6AD6-429F-981D-32501D6C20AC}" srcOrd="0" destOrd="0" parTransId="{8F12929E-E721-4A9F-9D57-B574E11E53D6}" sibTransId="{6CC2FCD2-FA54-47EC-A719-D34EDEC84BB2}"/>
    <dgm:cxn modelId="{26D6A2E4-F2F8-4159-955C-E22B87E5709F}" srcId="{9B4E95FE-AC21-41D4-BF8F-C6C1866020D0}" destId="{C10D5CC5-DAA2-47D8-894F-DE01A14E0EB5}" srcOrd="1" destOrd="0" parTransId="{67C75D74-EDAE-4EFC-B949-D22C22BDBED0}" sibTransId="{29BA967F-A803-44F3-87C2-BD469ADDBADE}"/>
    <dgm:cxn modelId="{898D357A-26AE-4717-BB8D-D5A15933FE17}" type="presParOf" srcId="{165A18C9-2084-4C73-A6AD-688B732D7B3A}" destId="{B06DB15C-4E8C-4BF7-862F-D7AACCC9A117}" srcOrd="0" destOrd="0" presId="urn:microsoft.com/office/officeart/2005/8/layout/process1"/>
    <dgm:cxn modelId="{BBE16B54-5161-4B6A-8EFC-6D1FFEF8F0DA}" type="presParOf" srcId="{165A18C9-2084-4C73-A6AD-688B732D7B3A}" destId="{21718ECE-3BF2-4972-B2A3-928903CC39FE}" srcOrd="1" destOrd="0" presId="urn:microsoft.com/office/officeart/2005/8/layout/process1"/>
    <dgm:cxn modelId="{C571091A-EC3F-4595-B719-C1EB1E2887C6}" type="presParOf" srcId="{21718ECE-3BF2-4972-B2A3-928903CC39FE}" destId="{FD678233-723B-4A4A-8BA4-8EA9461CDE64}" srcOrd="0" destOrd="0" presId="urn:microsoft.com/office/officeart/2005/8/layout/process1"/>
    <dgm:cxn modelId="{DFCBB31F-8F57-4CF0-B3EB-4A049B22D3CE}" type="presParOf" srcId="{165A18C9-2084-4C73-A6AD-688B732D7B3A}" destId="{5E530FE0-5AB3-4354-9354-745B767557DF}" srcOrd="2" destOrd="0" presId="urn:microsoft.com/office/officeart/2005/8/layout/process1"/>
    <dgm:cxn modelId="{8F6A1018-8D00-4D05-82C8-21AAAA9D3555}" type="presParOf" srcId="{165A18C9-2084-4C73-A6AD-688B732D7B3A}" destId="{52DB5940-5035-4E53-AF92-64B923D96BCF}" srcOrd="3" destOrd="0" presId="urn:microsoft.com/office/officeart/2005/8/layout/process1"/>
    <dgm:cxn modelId="{5EE514E8-C075-4944-A2BF-69B5CB204D95}" type="presParOf" srcId="{52DB5940-5035-4E53-AF92-64B923D96BCF}" destId="{34552243-3894-4094-AD4C-C85D52A90A61}" srcOrd="0" destOrd="0" presId="urn:microsoft.com/office/officeart/2005/8/layout/process1"/>
    <dgm:cxn modelId="{37443758-E2DF-4A14-A236-2A287F017AC0}" type="presParOf" srcId="{165A18C9-2084-4C73-A6AD-688B732D7B3A}" destId="{7E48B74F-F757-4CD9-9F62-8B9B417A7E0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B15C-4E8C-4BF7-862F-D7AACCC9A117}">
      <dsp:nvSpPr>
        <dsp:cNvPr id="0" name=""/>
        <dsp:cNvSpPr/>
      </dsp:nvSpPr>
      <dsp:spPr>
        <a:xfrm>
          <a:off x="7143" y="64214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Transcription</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200" kern="1200" dirty="0"/>
            <a:t>data immersion</a:t>
          </a:r>
          <a:endParaRPr lang="en-CA" sz="1800" kern="1200" dirty="0"/>
        </a:p>
      </dsp:txBody>
      <dsp:txXfrm>
        <a:off x="44665" y="679665"/>
        <a:ext cx="2060143" cy="1206068"/>
      </dsp:txXfrm>
    </dsp:sp>
    <dsp:sp modelId="{21718ECE-3BF2-4972-B2A3-928903CC39FE}">
      <dsp:nvSpPr>
        <dsp:cNvPr id="0" name=""/>
        <dsp:cNvSpPr/>
      </dsp:nvSpPr>
      <dsp:spPr>
        <a:xfrm>
          <a:off x="2355850" y="101793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2355850" y="1123841"/>
        <a:ext cx="316861" cy="317716"/>
      </dsp:txXfrm>
    </dsp:sp>
    <dsp:sp modelId="{5E530FE0-5AB3-4354-9354-745B767557DF}">
      <dsp:nvSpPr>
        <dsp:cNvPr id="0" name=""/>
        <dsp:cNvSpPr/>
      </dsp:nvSpPr>
      <dsp:spPr>
        <a:xfrm>
          <a:off x="2996406" y="64214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Primary cycle coding</a:t>
          </a:r>
        </a:p>
        <a:p>
          <a:pPr marL="0" lvl="0" indent="0" algn="ctr" defTabSz="800100">
            <a:lnSpc>
              <a:spcPct val="90000"/>
            </a:lnSpc>
            <a:spcBef>
              <a:spcPct val="0"/>
            </a:spcBef>
            <a:spcAft>
              <a:spcPct val="35000"/>
            </a:spcAft>
            <a:buNone/>
          </a:pPr>
          <a:r>
            <a:rPr lang="en-US" sz="1200" kern="1200" dirty="0"/>
            <a:t> descriptive coding</a:t>
          </a:r>
          <a:endParaRPr lang="en-CA" sz="1200" kern="1200" dirty="0"/>
        </a:p>
      </dsp:txBody>
      <dsp:txXfrm>
        <a:off x="3033928" y="679665"/>
        <a:ext cx="2060143" cy="1206068"/>
      </dsp:txXfrm>
    </dsp:sp>
    <dsp:sp modelId="{52DB5940-5035-4E53-AF92-64B923D96BCF}">
      <dsp:nvSpPr>
        <dsp:cNvPr id="0" name=""/>
        <dsp:cNvSpPr/>
      </dsp:nvSpPr>
      <dsp:spPr>
        <a:xfrm>
          <a:off x="5345112" y="101793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5345112" y="1123841"/>
        <a:ext cx="316861" cy="317716"/>
      </dsp:txXfrm>
    </dsp:sp>
    <dsp:sp modelId="{7E48B74F-F757-4CD9-9F62-8B9B417A7E0E}">
      <dsp:nvSpPr>
        <dsp:cNvPr id="0" name=""/>
        <dsp:cNvSpPr/>
      </dsp:nvSpPr>
      <dsp:spPr>
        <a:xfrm>
          <a:off x="5985668" y="64214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Secondary cycle coding </a:t>
          </a:r>
        </a:p>
        <a:p>
          <a:pPr marL="0" lvl="0" indent="0" algn="ctr" defTabSz="800100">
            <a:lnSpc>
              <a:spcPct val="90000"/>
            </a:lnSpc>
            <a:spcBef>
              <a:spcPct val="0"/>
            </a:spcBef>
            <a:spcAft>
              <a:spcPct val="35000"/>
            </a:spcAft>
            <a:buNone/>
          </a:pPr>
          <a:r>
            <a:rPr lang="en-US" sz="1200" kern="1200" dirty="0"/>
            <a:t>focused coding</a:t>
          </a:r>
          <a:endParaRPr lang="en-CA" sz="1200" kern="1200" dirty="0"/>
        </a:p>
      </dsp:txBody>
      <dsp:txXfrm>
        <a:off x="6023190" y="679665"/>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0FEB2-B3B7-41E7-B627-5B7C9856A1FC}" type="datetimeFigureOut">
              <a:rPr lang="en-CA" smtClean="0"/>
              <a:t>2021-06-05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6ABC6-9446-4A55-9404-46D96BBFA228}" type="slidenum">
              <a:rPr lang="en-CA" smtClean="0"/>
              <a:t>‹#›</a:t>
            </a:fld>
            <a:endParaRPr lang="en-CA"/>
          </a:p>
        </p:txBody>
      </p:sp>
    </p:spTree>
    <p:extLst>
      <p:ext uri="{BB962C8B-B14F-4D97-AF65-F5344CB8AC3E}">
        <p14:creationId xmlns:p14="http://schemas.microsoft.com/office/powerpoint/2010/main" val="142353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1</a:t>
            </a:fld>
            <a:endParaRPr lang="en-CA"/>
          </a:p>
        </p:txBody>
      </p:sp>
    </p:spTree>
    <p:extLst>
      <p:ext uri="{BB962C8B-B14F-4D97-AF65-F5344CB8AC3E}">
        <p14:creationId xmlns:p14="http://schemas.microsoft.com/office/powerpoint/2010/main" val="412948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dirty="0"/>
              <a:t> </a:t>
            </a:r>
            <a:r>
              <a:rPr lang="en-US" b="1" dirty="0"/>
              <a:t>Nowadays English is being predominantly taught by former English language learners </a:t>
            </a:r>
            <a:r>
              <a:rPr lang="en-US" dirty="0"/>
              <a:t>who have learned English in a local context and then transitioned into a language teaching position (Cross, 2020). </a:t>
            </a:r>
          </a:p>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4</a:t>
            </a:fld>
            <a:endParaRPr lang="en-CA"/>
          </a:p>
        </p:txBody>
      </p:sp>
    </p:spTree>
    <p:extLst>
      <p:ext uri="{BB962C8B-B14F-4D97-AF65-F5344CB8AC3E}">
        <p14:creationId xmlns:p14="http://schemas.microsoft.com/office/powerpoint/2010/main" val="109222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9</a:t>
            </a:fld>
            <a:endParaRPr lang="en-CA"/>
          </a:p>
        </p:txBody>
      </p:sp>
    </p:spTree>
    <p:extLst>
      <p:ext uri="{BB962C8B-B14F-4D97-AF65-F5344CB8AC3E}">
        <p14:creationId xmlns:p14="http://schemas.microsoft.com/office/powerpoint/2010/main" val="29181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General pedagogical – related to teaching in general not specific to language teaching</a:t>
            </a:r>
          </a:p>
          <a:p>
            <a:r>
              <a:rPr lang="en-CA" sz="1200" b="0" i="0" kern="1200" dirty="0">
                <a:solidFill>
                  <a:schemeClr val="tx1"/>
                </a:solidFill>
                <a:effectLst/>
                <a:latin typeface="+mn-lt"/>
                <a:ea typeface="+mn-ea"/>
                <a:cs typeface="+mn-cs"/>
              </a:rPr>
              <a:t>Pedagogic content – specifically related to language teaching</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‘Contextual Knowledge’, this subtheme contains data related to teachers’ knowledge of who they are teaching (their students), and where they are teaching (their schools, and classrooms)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Theoretical knowledge - knowledgeable about second language acquisition and language teaching pedagogy (key principles)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Leadership ability refers to a teacher’s ability to positively influence students both inside and outside the classroom.</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 Situationally adaptive ability refers to a teacher’s ability to thoughtfully adapt and react to different environments and situations as they arise.</a:t>
            </a:r>
          </a:p>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13</a:t>
            </a:fld>
            <a:endParaRPr lang="en-CA"/>
          </a:p>
        </p:txBody>
      </p:sp>
    </p:spTree>
    <p:extLst>
      <p:ext uri="{BB962C8B-B14F-4D97-AF65-F5344CB8AC3E}">
        <p14:creationId xmlns:p14="http://schemas.microsoft.com/office/powerpoint/2010/main" val="231818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While many of the competencies presented in this study may be transferable to ESL and EFL contexts around the world, </a:t>
            </a:r>
            <a:r>
              <a:rPr lang="en-CA" b="1" dirty="0"/>
              <a:t>some competencies that emerged are specific to the Korean public secondary school teaching context and specific to Korean English teachers within this context.</a:t>
            </a:r>
          </a:p>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17</a:t>
            </a:fld>
            <a:endParaRPr lang="en-CA"/>
          </a:p>
        </p:txBody>
      </p:sp>
    </p:spTree>
    <p:extLst>
      <p:ext uri="{BB962C8B-B14F-4D97-AF65-F5344CB8AC3E}">
        <p14:creationId xmlns:p14="http://schemas.microsoft.com/office/powerpoint/2010/main" val="1416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Pre- and in-service teacher public school education program developers and teacher educators in South Korea can use this framework to </a:t>
            </a:r>
            <a:r>
              <a:rPr lang="en-CA" b="1" dirty="0"/>
              <a:t>better design curricula and courses that cater to the real-life needs of current or aspiring in-service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 provides them with a </a:t>
            </a:r>
            <a:r>
              <a:rPr lang="en-CA" b="1" dirty="0"/>
              <a:t>working progress report </a:t>
            </a:r>
            <a:r>
              <a:rPr lang="en-CA" dirty="0"/>
              <a:t>which they can refer to when considering which core competencies, they need to focus on developing or refining before entering the profession.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endParaRPr lang="en-CA" dirty="0"/>
          </a:p>
        </p:txBody>
      </p:sp>
      <p:sp>
        <p:nvSpPr>
          <p:cNvPr id="4" name="Slide Number Placeholder 3"/>
          <p:cNvSpPr>
            <a:spLocks noGrp="1"/>
          </p:cNvSpPr>
          <p:nvPr>
            <p:ph type="sldNum" sz="quarter" idx="5"/>
          </p:nvPr>
        </p:nvSpPr>
        <p:spPr/>
        <p:txBody>
          <a:bodyPr/>
          <a:lstStyle/>
          <a:p>
            <a:fld id="{52D6ABC6-9446-4A55-9404-46D96BBFA228}" type="slidenum">
              <a:rPr lang="en-CA" smtClean="0"/>
              <a:t>18</a:t>
            </a:fld>
            <a:endParaRPr lang="en-CA"/>
          </a:p>
        </p:txBody>
      </p:sp>
    </p:spTree>
    <p:extLst>
      <p:ext uri="{BB962C8B-B14F-4D97-AF65-F5344CB8AC3E}">
        <p14:creationId xmlns:p14="http://schemas.microsoft.com/office/powerpoint/2010/main" val="37847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gate.net/profile/George-Whitehead-3" TargetMode="External"/><Relationship Id="rId2" Type="http://schemas.openxmlformats.org/officeDocument/2006/relationships/hyperlink" Target="mailto:gekw@hufs.ac.kr"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2094514"/>
            <a:ext cx="4775075" cy="1534995"/>
          </a:xfrm>
        </p:spPr>
        <p:txBody>
          <a:bodyPr>
            <a:normAutofit/>
          </a:bodyPr>
          <a:lstStyle/>
          <a:p>
            <a:r>
              <a:rPr lang="en-CA" sz="3600" b="1" dirty="0"/>
              <a:t>A focus on core competencies</a:t>
            </a:r>
            <a:endParaRPr lang="en-CA" sz="36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629508"/>
            <a:ext cx="4775075" cy="926135"/>
          </a:xfrm>
        </p:spPr>
        <p:txBody>
          <a:bodyPr vert="horz" lIns="91440" tIns="45720" rIns="91440" bIns="45720" rtlCol="0" anchor="t">
            <a:normAutofit/>
          </a:bodyPr>
          <a:lstStyle/>
          <a:p>
            <a:pPr>
              <a:spcAft>
                <a:spcPts val="600"/>
              </a:spcAft>
            </a:pPr>
            <a:r>
              <a:rPr lang="en-CA" sz="1200" b="1" dirty="0"/>
              <a:t>Examining what knowledge, skills, and abilities Korean public in-service secondary school English teachers need in their professional role</a:t>
            </a:r>
            <a:endParaRPr lang="en-US" sz="1200" dirty="0">
              <a:solidFill>
                <a:schemeClr val="tx1"/>
              </a:solidFill>
            </a:endParaRPr>
          </a:p>
        </p:txBody>
      </p:sp>
      <p:pic>
        <p:nvPicPr>
          <p:cNvPr id="1026" name="Picture 2">
            <a:extLst>
              <a:ext uri="{FF2B5EF4-FFF2-40B4-BE49-F238E27FC236}">
                <a16:creationId xmlns:a16="http://schemas.microsoft.com/office/drawing/2014/main" id="{3A818106-B064-4F2F-8F69-F711FB101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6" y="6258986"/>
            <a:ext cx="1907395" cy="539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A146A19-67AF-4F08-8500-A0DB410B3B58}"/>
              </a:ext>
            </a:extLst>
          </p:cNvPr>
          <p:cNvPicPr>
            <a:picLocks noChangeAspect="1"/>
          </p:cNvPicPr>
          <p:nvPr/>
        </p:nvPicPr>
        <p:blipFill rotWithShape="1">
          <a:blip r:embed="rId5"/>
          <a:srcRect l="6788" t="7965" r="9188" b="10696"/>
          <a:stretch/>
        </p:blipFill>
        <p:spPr>
          <a:xfrm>
            <a:off x="11420475" y="6104709"/>
            <a:ext cx="690564" cy="674710"/>
          </a:xfrm>
          <a:prstGeom prst="ellipse">
            <a:avLst/>
          </a:prstGeom>
        </p:spPr>
      </p:pic>
      <p:sp>
        <p:nvSpPr>
          <p:cNvPr id="4" name="TextBox 3">
            <a:extLst>
              <a:ext uri="{FF2B5EF4-FFF2-40B4-BE49-F238E27FC236}">
                <a16:creationId xmlns:a16="http://schemas.microsoft.com/office/drawing/2014/main" id="{FEA17CC9-3D53-4B63-85C8-863DC77FBF0A}"/>
              </a:ext>
            </a:extLst>
          </p:cNvPr>
          <p:cNvSpPr txBox="1"/>
          <p:nvPr/>
        </p:nvSpPr>
        <p:spPr>
          <a:xfrm>
            <a:off x="9283916" y="6163866"/>
            <a:ext cx="2136559" cy="615553"/>
          </a:xfrm>
          <a:prstGeom prst="rect">
            <a:avLst/>
          </a:prstGeom>
          <a:noFill/>
        </p:spPr>
        <p:txBody>
          <a:bodyPr wrap="square" rtlCol="0">
            <a:spAutoFit/>
          </a:bodyPr>
          <a:lstStyle/>
          <a:p>
            <a:pPr algn="ctr"/>
            <a:r>
              <a:rPr lang="en-US" sz="1200" b="1" dirty="0">
                <a:solidFill>
                  <a:schemeClr val="bg1"/>
                </a:solidFill>
              </a:rPr>
              <a:t>George E.K. Whitehead</a:t>
            </a:r>
          </a:p>
          <a:p>
            <a:pPr algn="ctr"/>
            <a:r>
              <a:rPr lang="en-US" sz="1200" dirty="0">
                <a:solidFill>
                  <a:schemeClr val="bg1"/>
                </a:solidFill>
              </a:rPr>
              <a:t>HUFS GS TESOL</a:t>
            </a:r>
          </a:p>
          <a:p>
            <a:pPr algn="ctr"/>
            <a:r>
              <a:rPr lang="en-US" sz="1000" dirty="0">
                <a:solidFill>
                  <a:schemeClr val="bg1"/>
                </a:solidFill>
              </a:rPr>
              <a:t>Email: gekw@hufs.ac.kr</a:t>
            </a:r>
            <a:endParaRPr lang="en-CA" sz="1000" dirty="0">
              <a:solidFill>
                <a:schemeClr val="bg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8E7B-DCF6-43A8-96BF-06B2E023C53A}"/>
              </a:ext>
            </a:extLst>
          </p:cNvPr>
          <p:cNvSpPr>
            <a:spLocks noGrp="1"/>
          </p:cNvSpPr>
          <p:nvPr>
            <p:ph type="title"/>
          </p:nvPr>
        </p:nvSpPr>
        <p:spPr/>
        <p:txBody>
          <a:bodyPr/>
          <a:lstStyle/>
          <a:p>
            <a:pPr algn="ctr"/>
            <a:r>
              <a:rPr lang="en-US" dirty="0"/>
              <a:t>Data analysis</a:t>
            </a:r>
            <a:endParaRPr lang="en-CA" dirty="0"/>
          </a:p>
        </p:txBody>
      </p:sp>
      <p:sp>
        <p:nvSpPr>
          <p:cNvPr id="3" name="Content Placeholder 2">
            <a:extLst>
              <a:ext uri="{FF2B5EF4-FFF2-40B4-BE49-F238E27FC236}">
                <a16:creationId xmlns:a16="http://schemas.microsoft.com/office/drawing/2014/main" id="{F2FF18A5-9260-4AC7-B5DF-C32D03364A56}"/>
              </a:ext>
            </a:extLst>
          </p:cNvPr>
          <p:cNvSpPr>
            <a:spLocks noGrp="1"/>
          </p:cNvSpPr>
          <p:nvPr>
            <p:ph idx="1"/>
          </p:nvPr>
        </p:nvSpPr>
        <p:spPr/>
        <p:txBody>
          <a:bodyPr/>
          <a:lstStyle/>
          <a:p>
            <a:endParaRPr lang="en-US" dirty="0"/>
          </a:p>
          <a:p>
            <a:r>
              <a:rPr lang="en-CA" dirty="0"/>
              <a:t>Semi-structured interview were transcribed verbatim with the assistance of otter.ai</a:t>
            </a:r>
          </a:p>
          <a:p>
            <a:r>
              <a:rPr lang="en-CA" dirty="0"/>
              <a:t>Data was then formally coded using NVIVO software following procedures outlined by </a:t>
            </a:r>
            <a:r>
              <a:rPr lang="en-CA" dirty="0" err="1"/>
              <a:t>Saldaña</a:t>
            </a:r>
            <a:r>
              <a:rPr lang="en-CA" dirty="0"/>
              <a:t> (2021) and Tracy (2013)</a:t>
            </a:r>
          </a:p>
          <a:p>
            <a:endParaRPr lang="en-CA" dirty="0"/>
          </a:p>
        </p:txBody>
      </p:sp>
      <p:graphicFrame>
        <p:nvGraphicFramePr>
          <p:cNvPr id="4" name="Diagram 3">
            <a:extLst>
              <a:ext uri="{FF2B5EF4-FFF2-40B4-BE49-F238E27FC236}">
                <a16:creationId xmlns:a16="http://schemas.microsoft.com/office/drawing/2014/main" id="{F44B7522-8F8A-4244-B363-8CFE2A271347}"/>
              </a:ext>
            </a:extLst>
          </p:cNvPr>
          <p:cNvGraphicFramePr/>
          <p:nvPr>
            <p:extLst>
              <p:ext uri="{D42A27DB-BD31-4B8C-83A1-F6EECF244321}">
                <p14:modId xmlns:p14="http://schemas.microsoft.com/office/powerpoint/2010/main" val="4283991983"/>
              </p:ext>
            </p:extLst>
          </p:nvPr>
        </p:nvGraphicFramePr>
        <p:xfrm>
          <a:off x="1676400" y="3217333"/>
          <a:ext cx="8128000" cy="256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80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BAAFC-654E-4B05-8771-786C99D85398}"/>
              </a:ext>
            </a:extLst>
          </p:cNvPr>
          <p:cNvSpPr>
            <a:spLocks noGrp="1"/>
          </p:cNvSpPr>
          <p:nvPr>
            <p:ph type="ctrTitle"/>
          </p:nvPr>
        </p:nvSpPr>
        <p:spPr/>
        <p:txBody>
          <a:bodyPr>
            <a:normAutofit/>
          </a:bodyPr>
          <a:lstStyle/>
          <a:p>
            <a:r>
              <a:rPr lang="en-US" sz="2400" dirty="0"/>
              <a:t>Findings</a:t>
            </a:r>
            <a:endParaRPr lang="en-CA" sz="2400" dirty="0"/>
          </a:p>
        </p:txBody>
      </p:sp>
      <p:sp>
        <p:nvSpPr>
          <p:cNvPr id="6" name="Subtitle 5">
            <a:extLst>
              <a:ext uri="{FF2B5EF4-FFF2-40B4-BE49-F238E27FC236}">
                <a16:creationId xmlns:a16="http://schemas.microsoft.com/office/drawing/2014/main" id="{79F7D077-5464-42DA-AECC-14D59FB3406A}"/>
              </a:ext>
            </a:extLst>
          </p:cNvPr>
          <p:cNvSpPr>
            <a:spLocks noGrp="1"/>
          </p:cNvSpPr>
          <p:nvPr>
            <p:ph type="subTitle" idx="1"/>
          </p:nvPr>
        </p:nvSpPr>
        <p:spPr/>
        <p:txBody>
          <a:bodyPr>
            <a:normAutofit fontScale="92500"/>
          </a:bodyPr>
          <a:lstStyle/>
          <a:p>
            <a:r>
              <a:rPr lang="en-US" dirty="0"/>
              <a:t>Korean in-service secondary school English teachers’ core competencies</a:t>
            </a:r>
            <a:endParaRPr lang="en-CA" dirty="0"/>
          </a:p>
        </p:txBody>
      </p:sp>
    </p:spTree>
    <p:extLst>
      <p:ext uri="{BB962C8B-B14F-4D97-AF65-F5344CB8AC3E}">
        <p14:creationId xmlns:p14="http://schemas.microsoft.com/office/powerpoint/2010/main" val="247693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846-AA21-4E23-8E9C-BECBFFAD2ED4}"/>
              </a:ext>
            </a:extLst>
          </p:cNvPr>
          <p:cNvSpPr>
            <a:spLocks noGrp="1"/>
          </p:cNvSpPr>
          <p:nvPr>
            <p:ph type="title"/>
          </p:nvPr>
        </p:nvSpPr>
        <p:spPr/>
        <p:txBody>
          <a:bodyPr/>
          <a:lstStyle/>
          <a:p>
            <a:r>
              <a:rPr lang="en-US" dirty="0"/>
              <a:t>Emergent themes</a:t>
            </a:r>
            <a:endParaRPr lang="en-CA" dirty="0"/>
          </a:p>
        </p:txBody>
      </p:sp>
      <p:sp>
        <p:nvSpPr>
          <p:cNvPr id="3" name="Content Placeholder 2">
            <a:extLst>
              <a:ext uri="{FF2B5EF4-FFF2-40B4-BE49-F238E27FC236}">
                <a16:creationId xmlns:a16="http://schemas.microsoft.com/office/drawing/2014/main" id="{E1450CE9-DA69-4BF5-A663-78AB187D98EC}"/>
              </a:ext>
            </a:extLst>
          </p:cNvPr>
          <p:cNvSpPr>
            <a:spLocks noGrp="1"/>
          </p:cNvSpPr>
          <p:nvPr>
            <p:ph idx="1"/>
          </p:nvPr>
        </p:nvSpPr>
        <p:spPr/>
        <p:txBody>
          <a:bodyPr/>
          <a:lstStyle/>
          <a:p>
            <a:endParaRPr lang="en-US" dirty="0"/>
          </a:p>
          <a:p>
            <a:r>
              <a:rPr lang="en-CA" b="1" dirty="0"/>
              <a:t>Pedagogical</a:t>
            </a:r>
          </a:p>
          <a:p>
            <a:pPr lvl="1"/>
            <a:r>
              <a:rPr lang="en-CA" dirty="0"/>
              <a:t>knowledge</a:t>
            </a:r>
          </a:p>
          <a:p>
            <a:pPr lvl="1"/>
            <a:r>
              <a:rPr lang="en-CA" dirty="0"/>
              <a:t>Skills</a:t>
            </a:r>
          </a:p>
          <a:p>
            <a:pPr lvl="1"/>
            <a:r>
              <a:rPr lang="en-CA" dirty="0"/>
              <a:t>Abilities</a:t>
            </a:r>
          </a:p>
          <a:p>
            <a:r>
              <a:rPr lang="en-CA" b="1" dirty="0"/>
              <a:t>Self</a:t>
            </a:r>
          </a:p>
          <a:p>
            <a:pPr lvl="1"/>
            <a:r>
              <a:rPr lang="en-CA" dirty="0"/>
              <a:t>Knowledge</a:t>
            </a:r>
          </a:p>
          <a:p>
            <a:pPr lvl="1"/>
            <a:r>
              <a:rPr lang="en-CA" dirty="0"/>
              <a:t>Skills</a:t>
            </a:r>
          </a:p>
          <a:p>
            <a:pPr lvl="1"/>
            <a:r>
              <a:rPr lang="en-CA" dirty="0"/>
              <a:t>Abilities</a:t>
            </a:r>
          </a:p>
          <a:p>
            <a:r>
              <a:rPr lang="en-CA" b="1" dirty="0"/>
              <a:t>Administrative </a:t>
            </a:r>
          </a:p>
          <a:p>
            <a:pPr lvl="1"/>
            <a:r>
              <a:rPr lang="en-CA" dirty="0"/>
              <a:t>Knowledge</a:t>
            </a:r>
          </a:p>
          <a:p>
            <a:pPr lvl="1"/>
            <a:r>
              <a:rPr lang="en-CA" dirty="0"/>
              <a:t>Skills</a:t>
            </a:r>
          </a:p>
          <a:p>
            <a:pPr lvl="1"/>
            <a:r>
              <a:rPr lang="en-CA" dirty="0"/>
              <a:t>Abilities</a:t>
            </a:r>
          </a:p>
          <a:p>
            <a:pPr lvl="1"/>
            <a:endParaRPr lang="en-CA" dirty="0"/>
          </a:p>
        </p:txBody>
      </p:sp>
      <p:pic>
        <p:nvPicPr>
          <p:cNvPr id="4" name="Picture 3">
            <a:extLst>
              <a:ext uri="{FF2B5EF4-FFF2-40B4-BE49-F238E27FC236}">
                <a16:creationId xmlns:a16="http://schemas.microsoft.com/office/drawing/2014/main" id="{A095E3C0-D55D-4881-BDFD-A0CBAD716CAA}"/>
              </a:ext>
            </a:extLst>
          </p:cNvPr>
          <p:cNvPicPr>
            <a:picLocks noChangeAspect="1"/>
          </p:cNvPicPr>
          <p:nvPr/>
        </p:nvPicPr>
        <p:blipFill rotWithShape="1">
          <a:blip r:embed="rId2">
            <a:clrChange>
              <a:clrFrom>
                <a:srgbClr val="FFFFFF"/>
              </a:clrFrom>
              <a:clrTo>
                <a:srgbClr val="FFFFFF">
                  <a:alpha val="0"/>
                </a:srgbClr>
              </a:clrTo>
            </a:clrChange>
          </a:blip>
          <a:srcRect l="8750" t="20425" r="36011" b="16171"/>
          <a:stretch/>
        </p:blipFill>
        <p:spPr>
          <a:xfrm>
            <a:off x="3638504" y="905256"/>
            <a:ext cx="7672963" cy="4953995"/>
          </a:xfrm>
          <a:prstGeom prst="rect">
            <a:avLst/>
          </a:prstGeom>
        </p:spPr>
      </p:pic>
    </p:spTree>
    <p:extLst>
      <p:ext uri="{BB962C8B-B14F-4D97-AF65-F5344CB8AC3E}">
        <p14:creationId xmlns:p14="http://schemas.microsoft.com/office/powerpoint/2010/main" val="195798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C40CCDC-6701-48C7-BF9E-D77AB4F64141}"/>
              </a:ext>
            </a:extLst>
          </p:cNvPr>
          <p:cNvGraphicFramePr>
            <a:graphicFrameLocks noGrp="1"/>
          </p:cNvGraphicFramePr>
          <p:nvPr>
            <p:ph idx="4294967295"/>
            <p:extLst>
              <p:ext uri="{D42A27DB-BD31-4B8C-83A1-F6EECF244321}">
                <p14:modId xmlns:p14="http://schemas.microsoft.com/office/powerpoint/2010/main" val="4277611267"/>
              </p:ext>
            </p:extLst>
          </p:nvPr>
        </p:nvGraphicFramePr>
        <p:xfrm>
          <a:off x="0" y="6879"/>
          <a:ext cx="12192000" cy="6601386"/>
        </p:xfrm>
        <a:graphic>
          <a:graphicData uri="http://schemas.openxmlformats.org/drawingml/2006/table">
            <a:tbl>
              <a:tblPr firstRow="1" firstCol="1" bandRow="1">
                <a:tableStyleId>{6E25E649-3F16-4E02-A733-19D2CDBF48F0}</a:tableStyleId>
              </a:tblPr>
              <a:tblGrid>
                <a:gridCol w="1536977">
                  <a:extLst>
                    <a:ext uri="{9D8B030D-6E8A-4147-A177-3AD203B41FA5}">
                      <a16:colId xmlns:a16="http://schemas.microsoft.com/office/drawing/2014/main" val="1663108142"/>
                    </a:ext>
                  </a:extLst>
                </a:gridCol>
                <a:gridCol w="2781023">
                  <a:extLst>
                    <a:ext uri="{9D8B030D-6E8A-4147-A177-3AD203B41FA5}">
                      <a16:colId xmlns:a16="http://schemas.microsoft.com/office/drawing/2014/main" val="752606712"/>
                    </a:ext>
                  </a:extLst>
                </a:gridCol>
                <a:gridCol w="2692400">
                  <a:extLst>
                    <a:ext uri="{9D8B030D-6E8A-4147-A177-3AD203B41FA5}">
                      <a16:colId xmlns:a16="http://schemas.microsoft.com/office/drawing/2014/main" val="3954861382"/>
                    </a:ext>
                  </a:extLst>
                </a:gridCol>
                <a:gridCol w="2204074">
                  <a:extLst>
                    <a:ext uri="{9D8B030D-6E8A-4147-A177-3AD203B41FA5}">
                      <a16:colId xmlns:a16="http://schemas.microsoft.com/office/drawing/2014/main" val="3580522658"/>
                    </a:ext>
                  </a:extLst>
                </a:gridCol>
                <a:gridCol w="2977526">
                  <a:extLst>
                    <a:ext uri="{9D8B030D-6E8A-4147-A177-3AD203B41FA5}">
                      <a16:colId xmlns:a16="http://schemas.microsoft.com/office/drawing/2014/main" val="239180331"/>
                    </a:ext>
                  </a:extLst>
                </a:gridCol>
              </a:tblGrid>
              <a:tr h="415254">
                <a:tc rowSpan="2">
                  <a:txBody>
                    <a:bodyPr/>
                    <a:lstStyle/>
                    <a:p>
                      <a:pPr marL="0" marR="0" algn="just">
                        <a:lnSpc>
                          <a:spcPct val="200000"/>
                        </a:lnSpc>
                        <a:spcBef>
                          <a:spcPts val="0"/>
                        </a:spcBef>
                        <a:spcAft>
                          <a:spcPts val="0"/>
                        </a:spcAft>
                      </a:pPr>
                      <a:r>
                        <a:rPr lang="en-CA" sz="1200" dirty="0">
                          <a:effectLst/>
                        </a:rPr>
                        <a:t> </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gridSpan="2">
                  <a:txBody>
                    <a:bodyPr/>
                    <a:lstStyle/>
                    <a:p>
                      <a:pPr marL="0" marR="0" algn="ctr">
                        <a:lnSpc>
                          <a:spcPct val="200000"/>
                        </a:lnSpc>
                        <a:spcBef>
                          <a:spcPts val="0"/>
                        </a:spcBef>
                        <a:spcAft>
                          <a:spcPts val="0"/>
                        </a:spcAft>
                      </a:pPr>
                      <a:r>
                        <a:rPr lang="en-CA" sz="1600" dirty="0">
                          <a:effectLst/>
                        </a:rPr>
                        <a:t>Pedagogic</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hMerge="1">
                  <a:txBody>
                    <a:bodyPr/>
                    <a:lstStyle/>
                    <a:p>
                      <a:endParaRPr lang="en-CA"/>
                    </a:p>
                  </a:txBody>
                  <a:tcPr/>
                </a:tc>
                <a:tc rowSpan="2">
                  <a:txBody>
                    <a:bodyPr/>
                    <a:lstStyle/>
                    <a:p>
                      <a:pPr marL="0" marR="0" algn="ctr">
                        <a:lnSpc>
                          <a:spcPct val="200000"/>
                        </a:lnSpc>
                        <a:spcBef>
                          <a:spcPts val="0"/>
                        </a:spcBef>
                        <a:spcAft>
                          <a:spcPts val="0"/>
                        </a:spcAft>
                      </a:pPr>
                      <a:r>
                        <a:rPr lang="en-CA" sz="1600" dirty="0">
                          <a:effectLst/>
                        </a:rPr>
                        <a:t>Self</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rowSpan="2">
                  <a:txBody>
                    <a:bodyPr/>
                    <a:lstStyle/>
                    <a:p>
                      <a:pPr marL="0" marR="0" algn="ctr">
                        <a:lnSpc>
                          <a:spcPct val="200000"/>
                        </a:lnSpc>
                        <a:spcBef>
                          <a:spcPts val="0"/>
                        </a:spcBef>
                        <a:spcAft>
                          <a:spcPts val="0"/>
                        </a:spcAft>
                      </a:pPr>
                      <a:r>
                        <a:rPr lang="en-CA" sz="1600" dirty="0">
                          <a:effectLst/>
                        </a:rPr>
                        <a:t>Administrative</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2338069257"/>
                  </a:ext>
                </a:extLst>
              </a:tr>
              <a:tr h="415254">
                <a:tc vMerge="1">
                  <a:txBody>
                    <a:bodyPr/>
                    <a:lstStyle/>
                    <a:p>
                      <a:endParaRPr lang="en-CA"/>
                    </a:p>
                  </a:txBody>
                  <a:tcPr/>
                </a:tc>
                <a:tc>
                  <a:txBody>
                    <a:bodyPr/>
                    <a:lstStyle/>
                    <a:p>
                      <a:pPr marL="0" marR="0">
                        <a:lnSpc>
                          <a:spcPct val="200000"/>
                        </a:lnSpc>
                        <a:spcBef>
                          <a:spcPts val="0"/>
                        </a:spcBef>
                        <a:spcAft>
                          <a:spcPts val="0"/>
                        </a:spcAft>
                      </a:pPr>
                      <a:r>
                        <a:rPr lang="en-CA" sz="1600" b="1" dirty="0">
                          <a:effectLst/>
                        </a:rPr>
                        <a:t>General pedagogic</a:t>
                      </a:r>
                      <a:endParaRPr lang="en-CA" sz="1600" b="1"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0" marR="0">
                        <a:lnSpc>
                          <a:spcPct val="200000"/>
                        </a:lnSpc>
                        <a:spcBef>
                          <a:spcPts val="0"/>
                        </a:spcBef>
                        <a:spcAft>
                          <a:spcPts val="0"/>
                        </a:spcAft>
                      </a:pPr>
                      <a:r>
                        <a:rPr lang="en-CA" sz="1600" b="1" dirty="0">
                          <a:effectLst/>
                        </a:rPr>
                        <a:t>Pedagogic content</a:t>
                      </a:r>
                      <a:endParaRPr lang="en-CA" sz="1600" b="1"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85784151"/>
                  </a:ext>
                </a:extLst>
              </a:tr>
              <a:tr h="1388505">
                <a:tc>
                  <a:txBody>
                    <a:bodyPr/>
                    <a:lstStyle/>
                    <a:p>
                      <a:pPr marL="0" marR="0" algn="ctr">
                        <a:lnSpc>
                          <a:spcPct val="150000"/>
                        </a:lnSpc>
                        <a:spcBef>
                          <a:spcPts val="0"/>
                        </a:spcBef>
                        <a:spcAft>
                          <a:spcPts val="0"/>
                        </a:spcAft>
                      </a:pPr>
                      <a:r>
                        <a:rPr lang="en-CA" sz="1600" dirty="0">
                          <a:effectLst/>
                        </a:rPr>
                        <a:t>Knowledge</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Contextual</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Linguistic</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Theoretical</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Practical activity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University entrance test</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Personal language teaching philosophy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What works best for oneself</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Coping strategies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a:effectLst/>
                        </a:rPr>
                        <a:t>Administrative policies and procedures</a:t>
                      </a:r>
                      <a:endParaRPr lang="en-CA" sz="120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708751079"/>
                  </a:ext>
                </a:extLst>
              </a:tr>
              <a:tr h="2426769">
                <a:tc>
                  <a:txBody>
                    <a:bodyPr/>
                    <a:lstStyle/>
                    <a:p>
                      <a:pPr marL="0" marR="0" algn="ctr">
                        <a:lnSpc>
                          <a:spcPct val="150000"/>
                        </a:lnSpc>
                        <a:spcBef>
                          <a:spcPts val="0"/>
                        </a:spcBef>
                        <a:spcAft>
                          <a:spcPts val="0"/>
                        </a:spcAft>
                      </a:pPr>
                      <a:r>
                        <a:rPr lang="en-CA" sz="1600" dirty="0">
                          <a:effectLst/>
                        </a:rPr>
                        <a:t>Skills</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Behavioral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Interpersonal</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Positive classroom learning environment set-up and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Engaging delivery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Learning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Technology</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Lesson planning</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Lesson delivery</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Self study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Critical thinking</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NEIS system skills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948341664"/>
                  </a:ext>
                </a:extLst>
              </a:tr>
              <a:tr h="1951340">
                <a:tc>
                  <a:txBody>
                    <a:bodyPr/>
                    <a:lstStyle/>
                    <a:p>
                      <a:pPr marL="0" marR="0" algn="ctr">
                        <a:lnSpc>
                          <a:spcPct val="150000"/>
                        </a:lnSpc>
                        <a:spcBef>
                          <a:spcPts val="0"/>
                        </a:spcBef>
                        <a:spcAft>
                          <a:spcPts val="0"/>
                        </a:spcAft>
                      </a:pPr>
                      <a:r>
                        <a:rPr lang="en-CA" sz="1600" dirty="0">
                          <a:effectLst/>
                        </a:rPr>
                        <a:t>Abilities</a:t>
                      </a:r>
                      <a:endParaRPr lang="en-CA" sz="16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Leadership</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Situationally adaptive</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Language</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Implementation of research-informed practices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Learner assessment and test development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Agentic</a:t>
                      </a:r>
                    </a:p>
                    <a:p>
                      <a:pPr marL="342900" marR="0" lvl="0" indent="-342900">
                        <a:lnSpc>
                          <a:spcPct val="150000"/>
                        </a:lnSpc>
                        <a:spcBef>
                          <a:spcPts val="0"/>
                        </a:spcBef>
                        <a:spcAft>
                          <a:spcPts val="0"/>
                        </a:spcAft>
                        <a:buFont typeface="Symbol" panose="05050102010706020507" pitchFamily="18" charset="2"/>
                        <a:buChar char=""/>
                      </a:pP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Deal with the stress of the job</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Collaboration/ cooperation</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Managing homeroom duties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Organization and management of daily duties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Accurately complete official documents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1879755282"/>
                  </a:ext>
                </a:extLst>
              </a:tr>
            </a:tbl>
          </a:graphicData>
        </a:graphic>
      </p:graphicFrame>
      <p:sp>
        <p:nvSpPr>
          <p:cNvPr id="2" name="Rectangle 1">
            <a:extLst>
              <a:ext uri="{FF2B5EF4-FFF2-40B4-BE49-F238E27FC236}">
                <a16:creationId xmlns:a16="http://schemas.microsoft.com/office/drawing/2014/main" id="{28E72A16-64BE-4BAD-9457-FBDDB36A94DB}"/>
              </a:ext>
            </a:extLst>
          </p:cNvPr>
          <p:cNvSpPr/>
          <p:nvPr/>
        </p:nvSpPr>
        <p:spPr>
          <a:xfrm>
            <a:off x="1523999" y="831273"/>
            <a:ext cx="2660073" cy="144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1C104D9-1066-49E6-8CDD-15C1E48E05AA}"/>
              </a:ext>
            </a:extLst>
          </p:cNvPr>
          <p:cNvSpPr/>
          <p:nvPr/>
        </p:nvSpPr>
        <p:spPr>
          <a:xfrm>
            <a:off x="1523999" y="2278896"/>
            <a:ext cx="2660073" cy="230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1BB17BE1-0F5D-4F03-9956-09D91FDBA17A}"/>
              </a:ext>
            </a:extLst>
          </p:cNvPr>
          <p:cNvSpPr/>
          <p:nvPr/>
        </p:nvSpPr>
        <p:spPr>
          <a:xfrm>
            <a:off x="1527914" y="4592981"/>
            <a:ext cx="2660073" cy="2015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2A2BEA2-4804-4233-9932-19FAA56C2D05}"/>
              </a:ext>
            </a:extLst>
          </p:cNvPr>
          <p:cNvSpPr/>
          <p:nvPr/>
        </p:nvSpPr>
        <p:spPr>
          <a:xfrm>
            <a:off x="4184072" y="838024"/>
            <a:ext cx="2660073" cy="144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en-CA" dirty="0"/>
          </a:p>
        </p:txBody>
      </p:sp>
      <p:sp>
        <p:nvSpPr>
          <p:cNvPr id="8" name="Rectangle 7">
            <a:extLst>
              <a:ext uri="{FF2B5EF4-FFF2-40B4-BE49-F238E27FC236}">
                <a16:creationId xmlns:a16="http://schemas.microsoft.com/office/drawing/2014/main" id="{66D70203-764E-4F19-966D-0CF6525AF579}"/>
              </a:ext>
            </a:extLst>
          </p:cNvPr>
          <p:cNvSpPr/>
          <p:nvPr/>
        </p:nvSpPr>
        <p:spPr>
          <a:xfrm>
            <a:off x="6857999" y="838024"/>
            <a:ext cx="2660073" cy="144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en-CA" dirty="0"/>
          </a:p>
        </p:txBody>
      </p:sp>
      <p:sp>
        <p:nvSpPr>
          <p:cNvPr id="9" name="Rectangle 8">
            <a:extLst>
              <a:ext uri="{FF2B5EF4-FFF2-40B4-BE49-F238E27FC236}">
                <a16:creationId xmlns:a16="http://schemas.microsoft.com/office/drawing/2014/main" id="{A8187C66-A578-445E-AD6F-24936491A292}"/>
              </a:ext>
            </a:extLst>
          </p:cNvPr>
          <p:cNvSpPr/>
          <p:nvPr/>
        </p:nvSpPr>
        <p:spPr>
          <a:xfrm>
            <a:off x="9504218" y="838024"/>
            <a:ext cx="2660073" cy="144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en-CA" dirty="0"/>
          </a:p>
        </p:txBody>
      </p:sp>
      <p:sp>
        <p:nvSpPr>
          <p:cNvPr id="10" name="Rectangle 9">
            <a:extLst>
              <a:ext uri="{FF2B5EF4-FFF2-40B4-BE49-F238E27FC236}">
                <a16:creationId xmlns:a16="http://schemas.microsoft.com/office/drawing/2014/main" id="{3FBB1121-B77B-4978-B8B8-E6F5315185E7}"/>
              </a:ext>
            </a:extLst>
          </p:cNvPr>
          <p:cNvSpPr/>
          <p:nvPr/>
        </p:nvSpPr>
        <p:spPr>
          <a:xfrm>
            <a:off x="4185226" y="2285647"/>
            <a:ext cx="2660073" cy="230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F00CBE7E-0DE4-4F2E-A7EF-4F612EC70C7A}"/>
              </a:ext>
            </a:extLst>
          </p:cNvPr>
          <p:cNvSpPr/>
          <p:nvPr/>
        </p:nvSpPr>
        <p:spPr>
          <a:xfrm>
            <a:off x="6844145" y="2285647"/>
            <a:ext cx="2660073" cy="230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14486A97-9293-45CA-8EB8-27F7C14AF6C5}"/>
              </a:ext>
            </a:extLst>
          </p:cNvPr>
          <p:cNvSpPr/>
          <p:nvPr/>
        </p:nvSpPr>
        <p:spPr>
          <a:xfrm>
            <a:off x="9508133" y="2285647"/>
            <a:ext cx="2660073" cy="230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156887B4-C0D7-4C58-BF78-95BB9D288FB6}"/>
              </a:ext>
            </a:extLst>
          </p:cNvPr>
          <p:cNvSpPr/>
          <p:nvPr/>
        </p:nvSpPr>
        <p:spPr>
          <a:xfrm>
            <a:off x="4184071" y="4599357"/>
            <a:ext cx="2660073" cy="2015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6C7C0161-2B8B-4BB7-AFC1-57C251B7AC27}"/>
              </a:ext>
            </a:extLst>
          </p:cNvPr>
          <p:cNvSpPr/>
          <p:nvPr/>
        </p:nvSpPr>
        <p:spPr>
          <a:xfrm>
            <a:off x="6844144" y="4599357"/>
            <a:ext cx="2660073" cy="2015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E7F0A71-E237-4920-9E8B-B5F727C59FB1}"/>
              </a:ext>
            </a:extLst>
          </p:cNvPr>
          <p:cNvSpPr/>
          <p:nvPr/>
        </p:nvSpPr>
        <p:spPr>
          <a:xfrm>
            <a:off x="9510894" y="4602920"/>
            <a:ext cx="2660073" cy="2015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6774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F927-E452-40E2-9665-24D4C1FE7AC4}"/>
              </a:ext>
            </a:extLst>
          </p:cNvPr>
          <p:cNvSpPr>
            <a:spLocks noGrp="1"/>
          </p:cNvSpPr>
          <p:nvPr>
            <p:ph type="title"/>
          </p:nvPr>
        </p:nvSpPr>
        <p:spPr/>
        <p:txBody>
          <a:bodyPr/>
          <a:lstStyle/>
          <a:p>
            <a:r>
              <a:rPr lang="en-US" dirty="0"/>
              <a:t>Summary</a:t>
            </a:r>
            <a:endParaRPr lang="en-CA" dirty="0"/>
          </a:p>
        </p:txBody>
      </p:sp>
      <p:sp>
        <p:nvSpPr>
          <p:cNvPr id="3" name="Content Placeholder 2">
            <a:extLst>
              <a:ext uri="{FF2B5EF4-FFF2-40B4-BE49-F238E27FC236}">
                <a16:creationId xmlns:a16="http://schemas.microsoft.com/office/drawing/2014/main" id="{B4848A07-5A4F-4B14-98BA-09D7561B2981}"/>
              </a:ext>
            </a:extLst>
          </p:cNvPr>
          <p:cNvSpPr>
            <a:spLocks noGrp="1"/>
          </p:cNvSpPr>
          <p:nvPr>
            <p:ph idx="1"/>
          </p:nvPr>
        </p:nvSpPr>
        <p:spPr/>
        <p:txBody>
          <a:bodyPr vert="horz" lIns="91440" tIns="45720" rIns="91440" bIns="45720" rtlCol="0" anchor="t">
            <a:normAutofit/>
          </a:bodyPr>
          <a:lstStyle/>
          <a:p>
            <a:endParaRPr lang="en-CA" dirty="0"/>
          </a:p>
          <a:p>
            <a:endParaRPr lang="en-CA" dirty="0"/>
          </a:p>
          <a:p>
            <a:pPr marL="0" indent="0">
              <a:buNone/>
            </a:pPr>
            <a:endParaRPr lang="en-CA" dirty="0"/>
          </a:p>
          <a:p>
            <a:pPr lvl="1"/>
            <a:r>
              <a:rPr lang="en-CA" dirty="0"/>
              <a:t>Korean in-service secondary English teachers’ core competency base seems to consist of an </a:t>
            </a:r>
            <a:r>
              <a:rPr lang="en-CA" b="1" dirty="0"/>
              <a:t>integrative ensemble of knowledge, skills, and abilities within and across pedagogical, self, and administrative themes. </a:t>
            </a:r>
          </a:p>
          <a:p>
            <a:pPr lvl="1"/>
            <a:endParaRPr lang="en-CA" b="1" dirty="0"/>
          </a:p>
          <a:p>
            <a:pPr lvl="1"/>
            <a:endParaRPr lang="en-CA" b="1" dirty="0"/>
          </a:p>
          <a:p>
            <a:pPr lvl="1"/>
            <a:r>
              <a:rPr lang="en-CA" dirty="0"/>
              <a:t>A different collective arrangement of competencies may be required at different times to respond to the </a:t>
            </a:r>
            <a:r>
              <a:rPr lang="en-CA" b="1" dirty="0"/>
              <a:t>situated and dynamic nature of teacher’s job both inside and outside of the classroom.</a:t>
            </a:r>
          </a:p>
          <a:p>
            <a:pPr lvl="1"/>
            <a:endParaRPr lang="en-CA" b="1" dirty="0"/>
          </a:p>
          <a:p>
            <a:pPr>
              <a:buClr>
                <a:srgbClr val="262626"/>
              </a:buClr>
            </a:pPr>
            <a:endParaRPr lang="en-CA" b="1" dirty="0"/>
          </a:p>
          <a:p>
            <a:pPr lvl="1">
              <a:buClr>
                <a:srgbClr val="262626"/>
              </a:buClr>
            </a:pPr>
            <a:r>
              <a:rPr lang="en-CA" i="1" dirty="0">
                <a:ea typeface="+mn-lt"/>
                <a:cs typeface="+mn-lt"/>
              </a:rPr>
              <a:t>NOTE: Although the findings of this study are presented in a categorical manner it is important to note that the </a:t>
            </a:r>
            <a:r>
              <a:rPr lang="en-CA" b="1" i="1" dirty="0">
                <a:ea typeface="+mn-lt"/>
                <a:cs typeface="+mn-lt"/>
              </a:rPr>
              <a:t>categories presented should be viewed as interrelated components which coexist with one another.</a:t>
            </a:r>
            <a:endParaRPr lang="en-CA" i="1" dirty="0"/>
          </a:p>
          <a:p>
            <a:pPr lvl="1">
              <a:buClr>
                <a:srgbClr val="262626"/>
              </a:buClr>
            </a:pPr>
            <a:endParaRPr lang="en-CA" b="1" dirty="0"/>
          </a:p>
          <a:p>
            <a:endParaRPr lang="en-CA" dirty="0"/>
          </a:p>
          <a:p>
            <a:endParaRPr lang="en-CA" dirty="0"/>
          </a:p>
        </p:txBody>
      </p:sp>
    </p:spTree>
    <p:extLst>
      <p:ext uri="{BB962C8B-B14F-4D97-AF65-F5344CB8AC3E}">
        <p14:creationId xmlns:p14="http://schemas.microsoft.com/office/powerpoint/2010/main" val="9315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BAAFC-654E-4B05-8771-786C99D85398}"/>
              </a:ext>
            </a:extLst>
          </p:cNvPr>
          <p:cNvSpPr>
            <a:spLocks noGrp="1"/>
          </p:cNvSpPr>
          <p:nvPr>
            <p:ph type="ctrTitle"/>
          </p:nvPr>
        </p:nvSpPr>
        <p:spPr/>
        <p:txBody>
          <a:bodyPr>
            <a:normAutofit/>
          </a:bodyPr>
          <a:lstStyle/>
          <a:p>
            <a:r>
              <a:rPr lang="en-US" sz="2400" dirty="0"/>
              <a:t>Discussion and Implications</a:t>
            </a:r>
            <a:endParaRPr lang="en-CA" sz="2400" dirty="0"/>
          </a:p>
        </p:txBody>
      </p:sp>
      <p:sp>
        <p:nvSpPr>
          <p:cNvPr id="3" name="Subtitle 2">
            <a:extLst>
              <a:ext uri="{FF2B5EF4-FFF2-40B4-BE49-F238E27FC236}">
                <a16:creationId xmlns:a16="http://schemas.microsoft.com/office/drawing/2014/main" id="{B028457D-1E83-4E59-9A6E-7FCBEB1BAA5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47966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D9D8-FC45-4CB6-97C3-BFD2AC8D491A}"/>
              </a:ext>
            </a:extLst>
          </p:cNvPr>
          <p:cNvSpPr>
            <a:spLocks noGrp="1"/>
          </p:cNvSpPr>
          <p:nvPr>
            <p:ph type="title"/>
          </p:nvPr>
        </p:nvSpPr>
        <p:spPr/>
        <p:txBody>
          <a:bodyPr/>
          <a:lstStyle/>
          <a:p>
            <a:r>
              <a:rPr lang="en-US" dirty="0"/>
              <a:t>Key discussion points</a:t>
            </a:r>
            <a:endParaRPr lang="en-CA" dirty="0"/>
          </a:p>
        </p:txBody>
      </p:sp>
      <p:sp>
        <p:nvSpPr>
          <p:cNvPr id="3" name="Content Placeholder 2">
            <a:extLst>
              <a:ext uri="{FF2B5EF4-FFF2-40B4-BE49-F238E27FC236}">
                <a16:creationId xmlns:a16="http://schemas.microsoft.com/office/drawing/2014/main" id="{9B8BA5BE-FB71-4C34-A6EB-C73D55D2EB24}"/>
              </a:ext>
            </a:extLst>
          </p:cNvPr>
          <p:cNvSpPr>
            <a:spLocks noGrp="1"/>
          </p:cNvSpPr>
          <p:nvPr>
            <p:ph idx="1"/>
          </p:nvPr>
        </p:nvSpPr>
        <p:spPr/>
        <p:txBody>
          <a:bodyPr/>
          <a:lstStyle/>
          <a:p>
            <a:endParaRPr lang="en-CA" dirty="0"/>
          </a:p>
          <a:p>
            <a:r>
              <a:rPr lang="en-CA" dirty="0"/>
              <a:t>To date, most of the literature in the field of language teacher education has tended to have a pedagogical focus and </a:t>
            </a:r>
            <a:r>
              <a:rPr lang="en-CA" b="1" dirty="0"/>
              <a:t>only recently have self competencies </a:t>
            </a:r>
            <a:r>
              <a:rPr lang="en-CA" dirty="0"/>
              <a:t>such as teacher wellbeing </a:t>
            </a:r>
            <a:r>
              <a:rPr lang="en-CA" b="1" dirty="0"/>
              <a:t>gained traction </a:t>
            </a:r>
            <a:r>
              <a:rPr lang="en-CA" dirty="0"/>
              <a:t>(see </a:t>
            </a:r>
            <a:r>
              <a:rPr lang="en-CA" dirty="0" err="1"/>
              <a:t>Gkonou</a:t>
            </a:r>
            <a:r>
              <a:rPr lang="en-CA" dirty="0"/>
              <a:t> et al., 2018; </a:t>
            </a:r>
            <a:r>
              <a:rPr lang="en-CA" dirty="0" err="1"/>
              <a:t>MacIntyre</a:t>
            </a:r>
            <a:r>
              <a:rPr lang="en-CA" dirty="0"/>
              <a:t> et al., 2019; Mercer, S., &amp; </a:t>
            </a:r>
            <a:r>
              <a:rPr lang="en-CA" dirty="0" err="1"/>
              <a:t>Gregersen</a:t>
            </a:r>
            <a:r>
              <a:rPr lang="en-CA" dirty="0"/>
              <a:t>, T., 2020). </a:t>
            </a:r>
          </a:p>
          <a:p>
            <a:endParaRPr lang="en-CA" dirty="0"/>
          </a:p>
          <a:p>
            <a:endParaRPr lang="en-CA" dirty="0"/>
          </a:p>
          <a:p>
            <a:r>
              <a:rPr lang="en-CA" dirty="0"/>
              <a:t>Furthermore, </a:t>
            </a:r>
            <a:r>
              <a:rPr lang="en-CA" b="1" dirty="0"/>
              <a:t>reference to administrative competencies </a:t>
            </a:r>
            <a:r>
              <a:rPr lang="en-CA" dirty="0"/>
              <a:t>that teachers need to fulfill obligations of their job in addition to teaching </a:t>
            </a:r>
            <a:r>
              <a:rPr lang="en-CA" b="1" dirty="0"/>
              <a:t>have been ignored completely </a:t>
            </a:r>
            <a:r>
              <a:rPr lang="en-CA" dirty="0"/>
              <a:t>(Winterton, Deist, and </a:t>
            </a:r>
            <a:r>
              <a:rPr lang="en-CA" dirty="0" err="1"/>
              <a:t>Stringfellow</a:t>
            </a:r>
            <a:r>
              <a:rPr lang="en-CA" dirty="0"/>
              <a:t>, 2006).</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3243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D9D8-FC45-4CB6-97C3-BFD2AC8D491A}"/>
              </a:ext>
            </a:extLst>
          </p:cNvPr>
          <p:cNvSpPr>
            <a:spLocks noGrp="1"/>
          </p:cNvSpPr>
          <p:nvPr>
            <p:ph type="title"/>
          </p:nvPr>
        </p:nvSpPr>
        <p:spPr/>
        <p:txBody>
          <a:bodyPr/>
          <a:lstStyle/>
          <a:p>
            <a:r>
              <a:rPr lang="en-US" dirty="0"/>
              <a:t>Key discussion points</a:t>
            </a:r>
            <a:endParaRPr lang="en-CA" dirty="0"/>
          </a:p>
        </p:txBody>
      </p:sp>
      <p:sp>
        <p:nvSpPr>
          <p:cNvPr id="3" name="Content Placeholder 2">
            <a:extLst>
              <a:ext uri="{FF2B5EF4-FFF2-40B4-BE49-F238E27FC236}">
                <a16:creationId xmlns:a16="http://schemas.microsoft.com/office/drawing/2014/main" id="{9B8BA5BE-FB71-4C34-A6EB-C73D55D2EB24}"/>
              </a:ext>
            </a:extLst>
          </p:cNvPr>
          <p:cNvSpPr>
            <a:spLocks noGrp="1"/>
          </p:cNvSpPr>
          <p:nvPr>
            <p:ph idx="1"/>
          </p:nvPr>
        </p:nvSpPr>
        <p:spPr>
          <a:xfrm>
            <a:off x="1066800" y="1574800"/>
            <a:ext cx="10058400" cy="4377944"/>
          </a:xfrm>
        </p:spPr>
        <p:txBody>
          <a:bodyPr>
            <a:normAutofit/>
          </a:bodyPr>
          <a:lstStyle/>
          <a:p>
            <a:endParaRPr lang="en-CA" dirty="0"/>
          </a:p>
          <a:p>
            <a:endParaRPr lang="en-CA" dirty="0"/>
          </a:p>
          <a:p>
            <a:endParaRPr lang="en-CA" dirty="0"/>
          </a:p>
          <a:p>
            <a:r>
              <a:rPr lang="en-CA" dirty="0"/>
              <a:t>The </a:t>
            </a:r>
            <a:r>
              <a:rPr lang="en-CA" b="1" dirty="0"/>
              <a:t>contextual specificity </a:t>
            </a:r>
            <a:r>
              <a:rPr lang="en-CA" dirty="0"/>
              <a:t>of some of the core competencies that emerged was apparent.</a:t>
            </a:r>
          </a:p>
          <a:p>
            <a:pPr marL="0" indent="0">
              <a:buNone/>
            </a:pPr>
            <a:endParaRPr lang="en-CA" b="1" dirty="0"/>
          </a:p>
          <a:p>
            <a:r>
              <a:rPr lang="en-CA" dirty="0"/>
              <a:t>This points to the need to </a:t>
            </a:r>
            <a:r>
              <a:rPr lang="en-CA" b="1" dirty="0"/>
              <a:t>move away from prescriptive competency focus</a:t>
            </a:r>
            <a:r>
              <a:rPr lang="en-CA" dirty="0"/>
              <a:t>, </a:t>
            </a:r>
            <a:r>
              <a:rPr lang="en-CA" b="1" dirty="0"/>
              <a:t>one-size-fits-all descriptions, or golden standards </a:t>
            </a:r>
            <a:r>
              <a:rPr lang="en-CA" dirty="0"/>
              <a:t>towards developing descriptive profiles of core competencies for</a:t>
            </a:r>
            <a:r>
              <a:rPr lang="en-CA" b="1" dirty="0"/>
              <a:t> specific kinds of teachers </a:t>
            </a:r>
            <a:r>
              <a:rPr lang="en-CA" dirty="0"/>
              <a:t>relating to their </a:t>
            </a:r>
            <a:r>
              <a:rPr lang="en-CA" b="1" dirty="0"/>
              <a:t>specific teaching contexts. </a:t>
            </a:r>
          </a:p>
          <a:p>
            <a:endParaRPr lang="en-CA" dirty="0"/>
          </a:p>
          <a:p>
            <a:r>
              <a:rPr lang="en-CA" dirty="0"/>
              <a:t>The findings highlight the need to </a:t>
            </a:r>
            <a:r>
              <a:rPr lang="en-CA" b="1" dirty="0"/>
              <a:t>examine core competencies on a local scale </a:t>
            </a:r>
            <a:r>
              <a:rPr lang="en-CA" dirty="0"/>
              <a:t>rather than a global scale. </a:t>
            </a:r>
          </a:p>
          <a:p>
            <a:endParaRPr lang="en-CA" dirty="0"/>
          </a:p>
          <a:p>
            <a:endParaRPr lang="en-CA" dirty="0"/>
          </a:p>
        </p:txBody>
      </p:sp>
    </p:spTree>
    <p:extLst>
      <p:ext uri="{BB962C8B-B14F-4D97-AF65-F5344CB8AC3E}">
        <p14:creationId xmlns:p14="http://schemas.microsoft.com/office/powerpoint/2010/main" val="49576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8AFC-7A3D-4EC4-9BB1-43812D262BE1}"/>
              </a:ext>
            </a:extLst>
          </p:cNvPr>
          <p:cNvSpPr>
            <a:spLocks noGrp="1"/>
          </p:cNvSpPr>
          <p:nvPr>
            <p:ph type="title"/>
          </p:nvPr>
        </p:nvSpPr>
        <p:spPr/>
        <p:txBody>
          <a:bodyPr/>
          <a:lstStyle/>
          <a:p>
            <a:r>
              <a:rPr lang="en-US" dirty="0"/>
              <a:t>Implications</a:t>
            </a:r>
            <a:endParaRPr lang="en-CA" dirty="0"/>
          </a:p>
        </p:txBody>
      </p:sp>
      <p:sp>
        <p:nvSpPr>
          <p:cNvPr id="3" name="Content Placeholder 2">
            <a:extLst>
              <a:ext uri="{FF2B5EF4-FFF2-40B4-BE49-F238E27FC236}">
                <a16:creationId xmlns:a16="http://schemas.microsoft.com/office/drawing/2014/main" id="{EF0E8035-DC4F-4397-AF1D-4B38B7A132B1}"/>
              </a:ext>
            </a:extLst>
          </p:cNvPr>
          <p:cNvSpPr>
            <a:spLocks noGrp="1"/>
          </p:cNvSpPr>
          <p:nvPr>
            <p:ph idx="1"/>
          </p:nvPr>
        </p:nvSpPr>
        <p:spPr>
          <a:xfrm>
            <a:off x="876300" y="1612900"/>
            <a:ext cx="10058400" cy="4800600"/>
          </a:xfrm>
        </p:spPr>
        <p:txBody>
          <a:bodyPr>
            <a:normAutofit/>
          </a:bodyPr>
          <a:lstStyle/>
          <a:p>
            <a:endParaRPr lang="en-US" dirty="0"/>
          </a:p>
          <a:p>
            <a:endParaRPr lang="en-CA" dirty="0"/>
          </a:p>
          <a:p>
            <a:r>
              <a:rPr lang="en-CA" dirty="0"/>
              <a:t>The core competency descriptive profile which emerged in this study provides </a:t>
            </a:r>
            <a:r>
              <a:rPr lang="en-CA" b="1" dirty="0"/>
              <a:t>a starting point </a:t>
            </a:r>
            <a:r>
              <a:rPr lang="en-CA" dirty="0"/>
              <a:t>from </a:t>
            </a:r>
            <a:r>
              <a:rPr lang="en-CA" b="1" dirty="0"/>
              <a:t>which local pre and in-service teacher education programs </a:t>
            </a:r>
            <a:r>
              <a:rPr lang="en-CA" dirty="0"/>
              <a:t>for Korean public secondary school English teachers </a:t>
            </a:r>
            <a:r>
              <a:rPr lang="en-CA" b="1" dirty="0"/>
              <a:t>may be developed.</a:t>
            </a:r>
          </a:p>
          <a:p>
            <a:endParaRPr lang="en-CA" b="1" dirty="0"/>
          </a:p>
          <a:p>
            <a:r>
              <a:rPr lang="en-CA" dirty="0"/>
              <a:t>Important to </a:t>
            </a:r>
            <a:r>
              <a:rPr lang="en-CA" b="1" dirty="0"/>
              <a:t>consider other competency areas </a:t>
            </a:r>
            <a:r>
              <a:rPr lang="en-CA" dirty="0"/>
              <a:t>(i.e., self, administrative) in addition to pedagogical competencies to properly prepare teachers for their job. </a:t>
            </a:r>
          </a:p>
          <a:p>
            <a:pPr marL="0" indent="0">
              <a:buNone/>
            </a:pPr>
            <a:endParaRPr lang="en-CA" dirty="0"/>
          </a:p>
          <a:p>
            <a:r>
              <a:rPr lang="en-CA" dirty="0"/>
              <a:t>Teacher educators as well as pre-service teachers can </a:t>
            </a:r>
            <a:r>
              <a:rPr lang="en-CA" b="1" dirty="0"/>
              <a:t>track readiness progress during the duration of pre-service education</a:t>
            </a:r>
            <a:r>
              <a:rPr lang="en-CA" dirty="0"/>
              <a:t>. </a:t>
            </a:r>
          </a:p>
          <a:p>
            <a:endParaRPr lang="en-CA" dirty="0"/>
          </a:p>
          <a:p>
            <a:r>
              <a:rPr lang="en-CA" dirty="0"/>
              <a:t>In-service teachers may also use the core competency profile to </a:t>
            </a:r>
            <a:r>
              <a:rPr lang="en-CA" b="1" dirty="0"/>
              <a:t>track areas of strength and weakness </a:t>
            </a:r>
            <a:r>
              <a:rPr lang="en-CA" dirty="0"/>
              <a:t>and select </a:t>
            </a:r>
            <a:r>
              <a:rPr lang="en-CA" b="1" dirty="0"/>
              <a:t>areas of focus for their professional development</a:t>
            </a:r>
            <a:r>
              <a:rPr lang="en-CA" dirty="0"/>
              <a:t>. </a:t>
            </a:r>
          </a:p>
          <a:p>
            <a:endParaRPr lang="en-CA" dirty="0"/>
          </a:p>
        </p:txBody>
      </p:sp>
    </p:spTree>
    <p:extLst>
      <p:ext uri="{BB962C8B-B14F-4D97-AF65-F5344CB8AC3E}">
        <p14:creationId xmlns:p14="http://schemas.microsoft.com/office/powerpoint/2010/main" val="14308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BAAFC-654E-4B05-8771-786C99D85398}"/>
              </a:ext>
            </a:extLst>
          </p:cNvPr>
          <p:cNvSpPr>
            <a:spLocks noGrp="1"/>
          </p:cNvSpPr>
          <p:nvPr>
            <p:ph type="ctrTitle"/>
          </p:nvPr>
        </p:nvSpPr>
        <p:spPr/>
        <p:txBody>
          <a:bodyPr>
            <a:normAutofit/>
          </a:bodyPr>
          <a:lstStyle/>
          <a:p>
            <a:r>
              <a:rPr lang="en-US" sz="2400"/>
              <a:t>Final REmarks</a:t>
            </a:r>
            <a:endParaRPr lang="en-CA" sz="2400" dirty="0"/>
          </a:p>
        </p:txBody>
      </p:sp>
      <p:sp>
        <p:nvSpPr>
          <p:cNvPr id="3" name="Subtitle 2">
            <a:extLst>
              <a:ext uri="{FF2B5EF4-FFF2-40B4-BE49-F238E27FC236}">
                <a16:creationId xmlns:a16="http://schemas.microsoft.com/office/drawing/2014/main" id="{B028457D-1E83-4E59-9A6E-7FCBEB1BAA5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9153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B2D6-57FF-4CFB-BE88-135FBE4AE0BA}"/>
              </a:ext>
            </a:extLst>
          </p:cNvPr>
          <p:cNvSpPr>
            <a:spLocks noGrp="1"/>
          </p:cNvSpPr>
          <p:nvPr>
            <p:ph type="title"/>
          </p:nvPr>
        </p:nvSpPr>
        <p:spPr/>
        <p:txBody>
          <a:bodyPr/>
          <a:lstStyle/>
          <a:p>
            <a:r>
              <a:rPr lang="en-US" dirty="0">
                <a:solidFill>
                  <a:schemeClr val="tx1"/>
                </a:solidFill>
              </a:rPr>
              <a:t>Overview</a:t>
            </a:r>
            <a:endParaRPr lang="en-CA" dirty="0">
              <a:solidFill>
                <a:schemeClr val="tx1"/>
              </a:solidFill>
            </a:endParaRPr>
          </a:p>
        </p:txBody>
      </p:sp>
      <p:sp>
        <p:nvSpPr>
          <p:cNvPr id="3" name="Content Placeholder 2">
            <a:extLst>
              <a:ext uri="{FF2B5EF4-FFF2-40B4-BE49-F238E27FC236}">
                <a16:creationId xmlns:a16="http://schemas.microsoft.com/office/drawing/2014/main" id="{C227702A-6FBF-4919-8D8E-99551C35A646}"/>
              </a:ext>
            </a:extLst>
          </p:cNvPr>
          <p:cNvSpPr>
            <a:spLocks noGrp="1"/>
          </p:cNvSpPr>
          <p:nvPr>
            <p:ph idx="1"/>
          </p:nvPr>
        </p:nvSpPr>
        <p:spPr/>
        <p:txBody>
          <a:bodyPr/>
          <a:lstStyle/>
          <a:p>
            <a:endParaRPr lang="en-US" dirty="0"/>
          </a:p>
          <a:p>
            <a:endParaRPr lang="en-US" dirty="0"/>
          </a:p>
          <a:p>
            <a:endParaRPr lang="en-US" dirty="0"/>
          </a:p>
          <a:p>
            <a:r>
              <a:rPr lang="en-US" dirty="0"/>
              <a:t> In this presentation I discuss the </a:t>
            </a:r>
            <a:r>
              <a:rPr lang="en-US" b="1" dirty="0"/>
              <a:t>first stage </a:t>
            </a:r>
            <a:r>
              <a:rPr lang="en-US" dirty="0"/>
              <a:t>of my </a:t>
            </a:r>
            <a:r>
              <a:rPr lang="en-US" b="1" dirty="0"/>
              <a:t>two-stage doctoral research project </a:t>
            </a:r>
            <a:r>
              <a:rPr lang="en-US" dirty="0"/>
              <a:t>which examined the </a:t>
            </a:r>
            <a:r>
              <a:rPr lang="en-US" b="1" dirty="0"/>
              <a:t>core competencies</a:t>
            </a:r>
            <a:r>
              <a:rPr lang="en-US" dirty="0"/>
              <a:t> Korean in-service secondary school English teachers require in their professional role.</a:t>
            </a:r>
          </a:p>
          <a:p>
            <a:endParaRPr lang="en-US" dirty="0"/>
          </a:p>
          <a:p>
            <a:endParaRPr lang="en-US" dirty="0"/>
          </a:p>
        </p:txBody>
      </p:sp>
    </p:spTree>
    <p:extLst>
      <p:ext uri="{BB962C8B-B14F-4D97-AF65-F5344CB8AC3E}">
        <p14:creationId xmlns:p14="http://schemas.microsoft.com/office/powerpoint/2010/main" val="262963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35E4-95CA-4B4B-9CE9-2DA11BC0450E}"/>
              </a:ext>
            </a:extLst>
          </p:cNvPr>
          <p:cNvSpPr>
            <a:spLocks noGrp="1"/>
          </p:cNvSpPr>
          <p:nvPr>
            <p:ph type="title"/>
          </p:nvPr>
        </p:nvSpPr>
        <p:spPr/>
        <p:txBody>
          <a:bodyPr/>
          <a:lstStyle/>
          <a:p>
            <a:r>
              <a:rPr lang="en-US"/>
              <a:t>Final remarks</a:t>
            </a:r>
          </a:p>
        </p:txBody>
      </p:sp>
      <p:sp>
        <p:nvSpPr>
          <p:cNvPr id="3" name="Content Placeholder 2">
            <a:extLst>
              <a:ext uri="{FF2B5EF4-FFF2-40B4-BE49-F238E27FC236}">
                <a16:creationId xmlns:a16="http://schemas.microsoft.com/office/drawing/2014/main" id="{B45791BF-A2FC-402C-A5E8-F14EE3A61FE0}"/>
              </a:ext>
            </a:extLst>
          </p:cNvPr>
          <p:cNvSpPr>
            <a:spLocks noGrp="1"/>
          </p:cNvSpPr>
          <p:nvPr>
            <p:ph idx="1"/>
          </p:nvPr>
        </p:nvSpPr>
        <p:spPr>
          <a:xfrm>
            <a:off x="1066800" y="1841500"/>
            <a:ext cx="10058400" cy="4111244"/>
          </a:xfrm>
        </p:spPr>
        <p:txBody>
          <a:bodyPr>
            <a:normAutofit fontScale="92500" lnSpcReduction="10000"/>
          </a:bodyPr>
          <a:lstStyle/>
          <a:p>
            <a:r>
              <a:rPr lang="en-US" dirty="0"/>
              <a:t>Not an </a:t>
            </a:r>
            <a:r>
              <a:rPr lang="en-US" b="1" dirty="0"/>
              <a:t>exhaustive list of competencies </a:t>
            </a:r>
            <a:r>
              <a:rPr lang="en-US" dirty="0"/>
              <a:t>but rather an </a:t>
            </a:r>
            <a:r>
              <a:rPr lang="en-US" b="1" dirty="0"/>
              <a:t>initial descriptive profile of competencies </a:t>
            </a:r>
            <a:r>
              <a:rPr lang="en-US" dirty="0"/>
              <a:t>required by Korean public in-service secondary school English teachers. </a:t>
            </a:r>
          </a:p>
          <a:p>
            <a:endParaRPr lang="en-US" dirty="0"/>
          </a:p>
          <a:p>
            <a:r>
              <a:rPr lang="en-US" dirty="0"/>
              <a:t>Attainment of </a:t>
            </a:r>
            <a:r>
              <a:rPr lang="en-US" b="1" dirty="0"/>
              <a:t>competencies should not be seen or treated as final goals but rather as dynamic constructs </a:t>
            </a:r>
            <a:r>
              <a:rPr lang="en-US" dirty="0"/>
              <a:t>that are framed by one’s teaching context which are </a:t>
            </a:r>
            <a:r>
              <a:rPr lang="en-US" b="1" dirty="0"/>
              <a:t>constantly evolving throughout one’s career.</a:t>
            </a:r>
          </a:p>
          <a:p>
            <a:endParaRPr lang="en-US" dirty="0"/>
          </a:p>
          <a:p>
            <a:r>
              <a:rPr lang="en-CA" dirty="0"/>
              <a:t>To</a:t>
            </a:r>
            <a:r>
              <a:rPr lang="en-CA" b="1" dirty="0"/>
              <a:t> properly prepare teachers, </a:t>
            </a:r>
            <a:r>
              <a:rPr lang="en-CA" dirty="0"/>
              <a:t>approaches are needed that cater to the </a:t>
            </a:r>
            <a:r>
              <a:rPr lang="en-CA" b="1" dirty="0"/>
              <a:t>knowledge, skills, and abilities required </a:t>
            </a:r>
            <a:r>
              <a:rPr lang="en-CA" dirty="0"/>
              <a:t>by teachers within their </a:t>
            </a:r>
            <a:r>
              <a:rPr lang="en-CA" b="1" dirty="0"/>
              <a:t>own specific teaching setting </a:t>
            </a:r>
            <a:r>
              <a:rPr lang="en-CA" dirty="0"/>
              <a:t>(</a:t>
            </a:r>
            <a:r>
              <a:rPr lang="en-CA" dirty="0" err="1"/>
              <a:t>Kumarivedivelu</a:t>
            </a:r>
            <a:r>
              <a:rPr lang="en-CA" dirty="0"/>
              <a:t>, 2012). </a:t>
            </a:r>
          </a:p>
          <a:p>
            <a:endParaRPr lang="en-CA" dirty="0"/>
          </a:p>
          <a:p>
            <a:pPr lvl="1"/>
            <a:r>
              <a:rPr lang="en-CA" dirty="0"/>
              <a:t>Although some of the competencies are specific to</a:t>
            </a:r>
            <a:r>
              <a:rPr lang="en-US" dirty="0"/>
              <a:t> Korean public in-service secondary school English teachers</a:t>
            </a:r>
            <a:r>
              <a:rPr lang="en-CA" dirty="0"/>
              <a:t>, many of these competencies may be </a:t>
            </a:r>
            <a:r>
              <a:rPr lang="en-CA" b="1" dirty="0"/>
              <a:t>transferable</a:t>
            </a:r>
            <a:r>
              <a:rPr lang="en-CA" dirty="0"/>
              <a:t> to other teachers and teaching contexts in the country. </a:t>
            </a:r>
          </a:p>
          <a:p>
            <a:endParaRPr lang="en-CA" dirty="0"/>
          </a:p>
          <a:p>
            <a:pPr lvl="1"/>
            <a:r>
              <a:rPr lang="en-CA" dirty="0"/>
              <a:t>To properly prepare teachers it would be beneficial for pre and in-service teacher programs and courses around the country at various levels (BA, MA, professional development programs, etc.)to </a:t>
            </a:r>
            <a:r>
              <a:rPr lang="en-CA" b="1" dirty="0"/>
              <a:t>draw from the core competencies that emerged in this study </a:t>
            </a:r>
            <a:r>
              <a:rPr lang="en-CA" dirty="0"/>
              <a:t>rather than be built around “golden global standards”</a:t>
            </a:r>
            <a:r>
              <a:rPr lang="en-CA" b="1" dirty="0"/>
              <a:t>.</a:t>
            </a:r>
            <a:r>
              <a:rPr lang="en-CA" dirty="0"/>
              <a:t>  </a:t>
            </a:r>
          </a:p>
        </p:txBody>
      </p:sp>
    </p:spTree>
    <p:extLst>
      <p:ext uri="{BB962C8B-B14F-4D97-AF65-F5344CB8AC3E}">
        <p14:creationId xmlns:p14="http://schemas.microsoft.com/office/powerpoint/2010/main" val="19103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B18D-B80B-45FD-A05B-10CED6769101}"/>
              </a:ext>
            </a:extLst>
          </p:cNvPr>
          <p:cNvSpPr>
            <a:spLocks noGrp="1"/>
          </p:cNvSpPr>
          <p:nvPr>
            <p:ph type="title"/>
          </p:nvPr>
        </p:nvSpPr>
        <p:spPr/>
        <p:txBody>
          <a:bodyPr/>
          <a:lstStyle/>
          <a:p>
            <a:r>
              <a:rPr lang="en-US" dirty="0"/>
              <a:t>Future research</a:t>
            </a:r>
            <a:endParaRPr lang="en-CA" dirty="0"/>
          </a:p>
        </p:txBody>
      </p:sp>
      <p:sp>
        <p:nvSpPr>
          <p:cNvPr id="3" name="Content Placeholder 2">
            <a:extLst>
              <a:ext uri="{FF2B5EF4-FFF2-40B4-BE49-F238E27FC236}">
                <a16:creationId xmlns:a16="http://schemas.microsoft.com/office/drawing/2014/main" id="{2595439D-4B2D-468B-A766-E8C9A70AFD26}"/>
              </a:ext>
            </a:extLst>
          </p:cNvPr>
          <p:cNvSpPr>
            <a:spLocks noGrp="1"/>
          </p:cNvSpPr>
          <p:nvPr>
            <p:ph idx="1"/>
          </p:nvPr>
        </p:nvSpPr>
        <p:spPr>
          <a:xfrm>
            <a:off x="1066800" y="1460500"/>
            <a:ext cx="10058400" cy="4754906"/>
          </a:xfrm>
        </p:spPr>
        <p:txBody>
          <a:bodyPr>
            <a:normAutofit/>
          </a:bodyPr>
          <a:lstStyle/>
          <a:p>
            <a:endParaRPr lang="en-US" dirty="0"/>
          </a:p>
          <a:p>
            <a:r>
              <a:rPr lang="en-CA" dirty="0"/>
              <a:t>Further research which investigates these teachers’ core competencies </a:t>
            </a:r>
            <a:r>
              <a:rPr lang="en-CA" b="1" dirty="0"/>
              <a:t>from additional stakeholders’ perspectives (i.e., administrators, students, novice in-service teachers) </a:t>
            </a:r>
            <a:r>
              <a:rPr lang="en-CA" dirty="0"/>
              <a:t>may elicit additional competencies or contribute to the refinement of the descriptions of the core competencies that emerged.</a:t>
            </a:r>
          </a:p>
          <a:p>
            <a:endParaRPr lang="en-CA" dirty="0"/>
          </a:p>
          <a:p>
            <a:r>
              <a:rPr lang="en-CA" dirty="0"/>
              <a:t>Future research which repeatedly observes a larger </a:t>
            </a:r>
            <a:r>
              <a:rPr lang="en-CA" b="1" dirty="0"/>
              <a:t>number of teachers in action both inside and outside of the classroom over an extended period of time </a:t>
            </a:r>
            <a:r>
              <a:rPr lang="en-CA" dirty="0"/>
              <a:t>would be beneficial in furthering the understanding of the core competencies they require. </a:t>
            </a:r>
          </a:p>
          <a:p>
            <a:endParaRPr lang="en-CA" dirty="0"/>
          </a:p>
          <a:p>
            <a:r>
              <a:rPr lang="en-CA" dirty="0"/>
              <a:t>It is crucial for </a:t>
            </a:r>
            <a:r>
              <a:rPr lang="en-CA" b="1" dirty="0"/>
              <a:t>researchers in other settings around the world </a:t>
            </a:r>
            <a:r>
              <a:rPr lang="en-CA" dirty="0"/>
              <a:t>to </a:t>
            </a:r>
            <a:r>
              <a:rPr lang="en-CA" b="1" dirty="0"/>
              <a:t>conduct similar studies </a:t>
            </a:r>
            <a:r>
              <a:rPr lang="en-CA" dirty="0"/>
              <a:t>which investigate these issues in relation to a particular set of teachers who work in a particular role. </a:t>
            </a:r>
          </a:p>
          <a:p>
            <a:endParaRPr lang="en-CA" dirty="0"/>
          </a:p>
          <a:p>
            <a:pPr lvl="1"/>
            <a:r>
              <a:rPr lang="en-CA" dirty="0"/>
              <a:t> By focusing on </a:t>
            </a:r>
            <a:r>
              <a:rPr lang="en-CA" b="1" dirty="0"/>
              <a:t>conducting local research</a:t>
            </a:r>
            <a:r>
              <a:rPr lang="en-CA" dirty="0"/>
              <a:t> into core competencies needed by specific teachers in different teaching roles around the world we can better cater to their specific needs and foster teachers who are better ready and able to perform in their profession.  </a:t>
            </a:r>
            <a:endParaRPr lang="en-US" dirty="0"/>
          </a:p>
        </p:txBody>
      </p:sp>
    </p:spTree>
    <p:extLst>
      <p:ext uri="{BB962C8B-B14F-4D97-AF65-F5344CB8AC3E}">
        <p14:creationId xmlns:p14="http://schemas.microsoft.com/office/powerpoint/2010/main" val="26904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9760-CEF2-47BD-B777-476A7517DD9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74D8829-92EB-4941-8906-2394BB59D076}"/>
              </a:ext>
            </a:extLst>
          </p:cNvPr>
          <p:cNvSpPr>
            <a:spLocks noGrp="1"/>
          </p:cNvSpPr>
          <p:nvPr>
            <p:ph idx="1"/>
          </p:nvPr>
        </p:nvSpPr>
        <p:spPr/>
        <p:txBody>
          <a:bodyPr/>
          <a:lstStyle/>
          <a:p>
            <a:endParaRPr lang="en-CA"/>
          </a:p>
        </p:txBody>
      </p:sp>
      <p:pic>
        <p:nvPicPr>
          <p:cNvPr id="3076" name="Picture 4" descr="The Anatomy of a &quot;Thank You&quot;">
            <a:extLst>
              <a:ext uri="{FF2B5EF4-FFF2-40B4-BE49-F238E27FC236}">
                <a16:creationId xmlns:a16="http://schemas.microsoft.com/office/drawing/2014/main" id="{35343A20-0E0F-43B7-9CD5-9A4277DCF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482599"/>
            <a:ext cx="11245850" cy="58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26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E4B744-96FC-492D-BFC8-9E6C1BDB5F2A}"/>
              </a:ext>
            </a:extLst>
          </p:cNvPr>
          <p:cNvSpPr>
            <a:spLocks noGrp="1"/>
          </p:cNvSpPr>
          <p:nvPr>
            <p:ph type="title"/>
          </p:nvPr>
        </p:nvSpPr>
        <p:spPr>
          <a:xfrm>
            <a:off x="601660" y="1357171"/>
            <a:ext cx="3508521" cy="3002363"/>
          </a:xfrm>
        </p:spPr>
        <p:txBody>
          <a:bodyPr>
            <a:normAutofit fontScale="90000"/>
          </a:bodyPr>
          <a:lstStyle/>
          <a:p>
            <a:pPr algn="ctr"/>
            <a:br>
              <a:rPr lang="en-CA" sz="4600" dirty="0">
                <a:latin typeface="Times New Roman" panose="02020603050405020304" pitchFamily="18" charset="0"/>
                <a:cs typeface="Times New Roman" panose="02020603050405020304" pitchFamily="18" charset="0"/>
              </a:rPr>
            </a:br>
            <a:r>
              <a:rPr lang="en-CA" sz="4600" dirty="0">
                <a:latin typeface="Times New Roman" panose="02020603050405020304" pitchFamily="18" charset="0"/>
                <a:cs typeface="Times New Roman" panose="02020603050405020304" pitchFamily="18" charset="0"/>
              </a:rPr>
              <a:t>Contact Information</a:t>
            </a:r>
            <a:br>
              <a:rPr lang="en-CA" sz="4600" dirty="0">
                <a:latin typeface="Times New Roman" panose="02020603050405020304" pitchFamily="18" charset="0"/>
                <a:cs typeface="Times New Roman" panose="02020603050405020304" pitchFamily="18" charset="0"/>
              </a:rPr>
            </a:br>
            <a:br>
              <a:rPr lang="en-CA" sz="4600" dirty="0">
                <a:latin typeface="Times New Roman" panose="02020603050405020304" pitchFamily="18" charset="0"/>
                <a:cs typeface="Times New Roman" panose="02020603050405020304" pitchFamily="18" charset="0"/>
              </a:rPr>
            </a:br>
            <a:r>
              <a:rPr lang="en-US" altLang="ko-KR" sz="1300" b="1" dirty="0"/>
              <a:t>George E.K. Whitehead</a:t>
            </a:r>
            <a:br>
              <a:rPr lang="en-US" altLang="ko-KR" sz="1300" b="1" dirty="0"/>
            </a:br>
            <a:r>
              <a:rPr lang="en-US" altLang="ko-KR" sz="1300" i="1" dirty="0"/>
              <a:t>Assistant Professor/ ELT Department Chair</a:t>
            </a:r>
            <a:br>
              <a:rPr lang="en-US" altLang="ko-KR" sz="1300" i="1" dirty="0"/>
            </a:br>
            <a:r>
              <a:rPr lang="en-US" altLang="ko-KR" sz="1300" dirty="0" err="1"/>
              <a:t>Hankuk</a:t>
            </a:r>
            <a:r>
              <a:rPr lang="en-US" altLang="ko-KR" sz="1300" dirty="0"/>
              <a:t> University of Foreign Studies </a:t>
            </a:r>
            <a:br>
              <a:rPr lang="en-US" altLang="ko-KR" sz="1300" dirty="0"/>
            </a:br>
            <a:r>
              <a:rPr lang="en-US" altLang="ko-KR" sz="1300" dirty="0"/>
              <a:t>Graduate School of TESOL</a:t>
            </a:r>
            <a:br>
              <a:rPr lang="en-US" altLang="ko-KR" sz="4800" dirty="0"/>
            </a:br>
            <a:r>
              <a:rPr lang="en-CA" sz="4600" dirty="0">
                <a:latin typeface="Times New Roman" panose="02020603050405020304" pitchFamily="18" charset="0"/>
                <a:cs typeface="Times New Roman" panose="02020603050405020304" pitchFamily="18" charset="0"/>
              </a:rPr>
              <a:t> </a:t>
            </a:r>
            <a:br>
              <a:rPr lang="en-CA" sz="4600" dirty="0">
                <a:latin typeface="Times New Roman" panose="02020603050405020304" pitchFamily="18" charset="0"/>
                <a:cs typeface="Times New Roman" panose="02020603050405020304" pitchFamily="18" charset="0"/>
              </a:rPr>
            </a:br>
            <a:br>
              <a:rPr lang="en-CA" sz="4600" dirty="0">
                <a:latin typeface="Times New Roman" panose="02020603050405020304" pitchFamily="18" charset="0"/>
                <a:cs typeface="Times New Roman" panose="02020603050405020304" pitchFamily="18" charset="0"/>
              </a:rPr>
            </a:br>
            <a:endParaRPr lang="en-NZ" sz="4600" dirty="0"/>
          </a:p>
        </p:txBody>
      </p:sp>
      <p:sp>
        <p:nvSpPr>
          <p:cNvPr id="3" name="내용 개체 틀 2">
            <a:extLst>
              <a:ext uri="{FF2B5EF4-FFF2-40B4-BE49-F238E27FC236}">
                <a16:creationId xmlns:a16="http://schemas.microsoft.com/office/drawing/2014/main" id="{BC75665B-988F-4EBC-860D-03A092A4A0CF}"/>
              </a:ext>
            </a:extLst>
          </p:cNvPr>
          <p:cNvSpPr>
            <a:spLocks noGrp="1"/>
          </p:cNvSpPr>
          <p:nvPr>
            <p:ph idx="1"/>
          </p:nvPr>
        </p:nvSpPr>
        <p:spPr>
          <a:xfrm>
            <a:off x="4318000" y="1726475"/>
            <a:ext cx="6932422" cy="3658325"/>
          </a:xfrm>
        </p:spPr>
        <p:txBody>
          <a:bodyPr anchor="ctr">
            <a:normAutofit fontScale="70000" lnSpcReduction="20000"/>
          </a:bodyPr>
          <a:lstStyle/>
          <a:p>
            <a:endParaRPr lang="en-US" altLang="ko-KR" sz="2400" dirty="0"/>
          </a:p>
          <a:p>
            <a:r>
              <a:rPr lang="en-US" altLang="ko-KR" sz="2400" dirty="0"/>
              <a:t>Email: </a:t>
            </a:r>
            <a:r>
              <a:rPr lang="en-US" altLang="ko-KR" sz="2400" dirty="0">
                <a:hlinkClick r:id="rId2"/>
              </a:rPr>
              <a:t>gekw@hufs.ac.kr</a:t>
            </a:r>
            <a:endParaRPr lang="en-US" altLang="ko-KR" sz="2400" dirty="0"/>
          </a:p>
          <a:p>
            <a:endParaRPr lang="en-US" altLang="ko-KR" sz="2400" dirty="0"/>
          </a:p>
          <a:p>
            <a:r>
              <a:rPr lang="en-US" altLang="ko-KR" sz="2400" dirty="0"/>
              <a:t>Website: profgwhitehead.weebly.com</a:t>
            </a:r>
          </a:p>
          <a:p>
            <a:endParaRPr lang="en-US" altLang="ko-KR" sz="2400" dirty="0"/>
          </a:p>
          <a:p>
            <a:r>
              <a:rPr lang="en-US" altLang="ko-KR" sz="2400" dirty="0" err="1"/>
              <a:t>Researchgate</a:t>
            </a:r>
            <a:r>
              <a:rPr lang="en-US" altLang="ko-KR" sz="2400" dirty="0"/>
              <a:t>: </a:t>
            </a:r>
            <a:r>
              <a:rPr lang="en-US" altLang="ko-KR" sz="2400" dirty="0">
                <a:hlinkClick r:id="rId3"/>
              </a:rPr>
              <a:t>https://www.researchgate.net/profile/George-Whitehead-3</a:t>
            </a:r>
            <a:endParaRPr lang="en-US" altLang="ko-KR" sz="2400" dirty="0"/>
          </a:p>
          <a:p>
            <a:endParaRPr lang="en-US" altLang="ko-KR" sz="2400" dirty="0"/>
          </a:p>
          <a:p>
            <a:r>
              <a:rPr lang="en-US" altLang="ko-KR" sz="2400" dirty="0"/>
              <a:t>Facebook group: English language education in South Korea</a:t>
            </a:r>
          </a:p>
          <a:p>
            <a:endParaRPr lang="ko-KR" altLang="en-US" sz="2400" dirty="0"/>
          </a:p>
        </p:txBody>
      </p:sp>
      <p:pic>
        <p:nvPicPr>
          <p:cNvPr id="9" name="Picture 6" descr="Image may contain: text">
            <a:extLst>
              <a:ext uri="{FF2B5EF4-FFF2-40B4-BE49-F238E27FC236}">
                <a16:creationId xmlns:a16="http://schemas.microsoft.com/office/drawing/2014/main" id="{55BA6466-1535-4783-B566-AAE4A75BF139}"/>
              </a:ext>
            </a:extLst>
          </p:cNvPr>
          <p:cNvPicPr>
            <a:picLocks noChangeAspect="1" noChangeArrowheads="1"/>
          </p:cNvPicPr>
          <p:nvPr/>
        </p:nvPicPr>
        <p:blipFill>
          <a:blip r:embed="rId4">
            <a:clrChange>
              <a:clrFrom>
                <a:srgbClr val="F4FEF5"/>
              </a:clrFrom>
              <a:clrTo>
                <a:srgbClr val="F4FEF5">
                  <a:alpha val="0"/>
                </a:srgbClr>
              </a:clrTo>
            </a:clrChange>
            <a:extLst>
              <a:ext uri="{28A0092B-C50C-407E-A947-70E740481C1C}">
                <a14:useLocalDpi xmlns:a14="http://schemas.microsoft.com/office/drawing/2010/main" val="0"/>
              </a:ext>
            </a:extLst>
          </a:blip>
          <a:srcRect/>
          <a:stretch>
            <a:fillRect/>
          </a:stretch>
        </p:blipFill>
        <p:spPr bwMode="auto">
          <a:xfrm>
            <a:off x="9867900" y="5818294"/>
            <a:ext cx="1964517" cy="651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7F3506-B450-4563-AE26-7CEFC56B5600}"/>
              </a:ext>
            </a:extLst>
          </p:cNvPr>
          <p:cNvPicPr>
            <a:picLocks noChangeAspect="1"/>
          </p:cNvPicPr>
          <p:nvPr/>
        </p:nvPicPr>
        <p:blipFill rotWithShape="1">
          <a:blip r:embed="rId5"/>
          <a:srcRect l="6788" t="7965" r="9188" b="10696"/>
          <a:stretch/>
        </p:blipFill>
        <p:spPr>
          <a:xfrm>
            <a:off x="10899775" y="682461"/>
            <a:ext cx="690564" cy="674710"/>
          </a:xfrm>
          <a:prstGeom prst="ellipse">
            <a:avLst/>
          </a:prstGeom>
        </p:spPr>
      </p:pic>
      <p:pic>
        <p:nvPicPr>
          <p:cNvPr id="4" name="Picture 3">
            <a:extLst>
              <a:ext uri="{FF2B5EF4-FFF2-40B4-BE49-F238E27FC236}">
                <a16:creationId xmlns:a16="http://schemas.microsoft.com/office/drawing/2014/main" id="{337D6499-7C0D-41B2-8687-DD3E0A784E4B}"/>
              </a:ext>
            </a:extLst>
          </p:cNvPr>
          <p:cNvPicPr>
            <a:picLocks noChangeAspect="1"/>
          </p:cNvPicPr>
          <p:nvPr/>
        </p:nvPicPr>
        <p:blipFill rotWithShape="1">
          <a:blip r:embed="rId6"/>
          <a:srcRect l="46771" t="16482" r="34791" b="50000"/>
          <a:stretch/>
        </p:blipFill>
        <p:spPr>
          <a:xfrm>
            <a:off x="1691485" y="4141929"/>
            <a:ext cx="1328869" cy="1358900"/>
          </a:xfrm>
          <a:prstGeom prst="rect">
            <a:avLst/>
          </a:prstGeom>
        </p:spPr>
      </p:pic>
    </p:spTree>
    <p:extLst>
      <p:ext uri="{BB962C8B-B14F-4D97-AF65-F5344CB8AC3E}">
        <p14:creationId xmlns:p14="http://schemas.microsoft.com/office/powerpoint/2010/main" val="311007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6493-2827-4B15-83EE-DDEDC4D3D7E7}"/>
              </a:ext>
            </a:extLst>
          </p:cNvPr>
          <p:cNvSpPr>
            <a:spLocks noGrp="1"/>
          </p:cNvSpPr>
          <p:nvPr>
            <p:ph type="title"/>
          </p:nvPr>
        </p:nvSpPr>
        <p:spPr>
          <a:xfrm>
            <a:off x="657225" y="438531"/>
            <a:ext cx="10877550" cy="1371600"/>
          </a:xfrm>
        </p:spPr>
        <p:txBody>
          <a:bodyPr/>
          <a:lstStyle/>
          <a:p>
            <a:pPr algn="ctr"/>
            <a:r>
              <a:rPr lang="en-US" dirty="0"/>
              <a:t>References</a:t>
            </a:r>
            <a:endParaRPr lang="en-CA" dirty="0"/>
          </a:p>
        </p:txBody>
      </p:sp>
      <p:sp>
        <p:nvSpPr>
          <p:cNvPr id="3" name="Content Placeholder 2">
            <a:extLst>
              <a:ext uri="{FF2B5EF4-FFF2-40B4-BE49-F238E27FC236}">
                <a16:creationId xmlns:a16="http://schemas.microsoft.com/office/drawing/2014/main" id="{9AD64960-94A1-4CE7-A201-D7C14C29570E}"/>
              </a:ext>
            </a:extLst>
          </p:cNvPr>
          <p:cNvSpPr>
            <a:spLocks noGrp="1"/>
          </p:cNvSpPr>
          <p:nvPr>
            <p:ph idx="1"/>
          </p:nvPr>
        </p:nvSpPr>
        <p:spPr>
          <a:xfrm>
            <a:off x="997527" y="1571625"/>
            <a:ext cx="10289598" cy="4162044"/>
          </a:xfrm>
        </p:spPr>
        <p:txBody>
          <a:bodyPr>
            <a:noAutofit/>
          </a:bodyPr>
          <a:lstStyle/>
          <a:p>
            <a:pPr marL="457200" indent="-457200">
              <a:buNone/>
            </a:pPr>
            <a:r>
              <a:rPr lang="en-CA" sz="800" dirty="0" err="1"/>
              <a:t>Canagarajah</a:t>
            </a:r>
            <a:r>
              <a:rPr lang="en-CA" sz="800" dirty="0"/>
              <a:t>, A. S. (Ed.). (2005). </a:t>
            </a:r>
            <a:r>
              <a:rPr lang="en-CA" sz="800" i="1" dirty="0"/>
              <a:t>Reclaiming the local in language policy and practice</a:t>
            </a:r>
            <a:r>
              <a:rPr lang="en-CA" sz="800" dirty="0"/>
              <a:t>. Routledge.</a:t>
            </a:r>
          </a:p>
          <a:p>
            <a:pPr marL="457200" indent="-457200">
              <a:buNone/>
            </a:pPr>
            <a:r>
              <a:rPr lang="en-CA" sz="800" dirty="0"/>
              <a:t>Cross, R. (2020). The ‘subject’ of Freeman &amp; Johnson’s reconceived knowledge base of second language teacher education. </a:t>
            </a:r>
            <a:r>
              <a:rPr lang="en-CA" sz="800" i="1" dirty="0"/>
              <a:t>Language Teaching Research, 24</a:t>
            </a:r>
            <a:r>
              <a:rPr lang="en-CA" sz="800" dirty="0"/>
              <a:t>(1), 37–48. https://doi.org/10.1177/1362168818777521 </a:t>
            </a:r>
          </a:p>
          <a:p>
            <a:pPr marL="457200" indent="-457200">
              <a:buNone/>
            </a:pPr>
            <a:r>
              <a:rPr lang="en-CA" sz="800" dirty="0"/>
              <a:t>Clark, E. R., &amp; Flores, B. B. (2001). Who am I? The social construction of ethnic identity and self-perceptions in Latino preservice teachers. </a:t>
            </a:r>
            <a:r>
              <a:rPr lang="en-CA" sz="800" i="1" dirty="0"/>
              <a:t>The Urban Review</a:t>
            </a:r>
            <a:r>
              <a:rPr lang="en-CA" sz="800" dirty="0"/>
              <a:t>, </a:t>
            </a:r>
            <a:r>
              <a:rPr lang="en-CA" sz="800" i="1" dirty="0"/>
              <a:t>33</a:t>
            </a:r>
            <a:r>
              <a:rPr lang="en-CA" sz="800" dirty="0"/>
              <a:t>(2), 69-86.</a:t>
            </a:r>
          </a:p>
          <a:p>
            <a:pPr marL="457200" indent="-457200">
              <a:buNone/>
            </a:pPr>
            <a:r>
              <a:rPr lang="en-CA" sz="800" dirty="0"/>
              <a:t>Cohen, L., Manion, L., &amp; Morrison, K. (2013). </a:t>
            </a:r>
            <a:r>
              <a:rPr lang="en-CA" sz="800" i="1" dirty="0"/>
              <a:t>Research methods in education</a:t>
            </a:r>
            <a:r>
              <a:rPr lang="en-CA" sz="800" dirty="0"/>
              <a:t>. Routledge.  </a:t>
            </a:r>
          </a:p>
          <a:p>
            <a:pPr marL="457200" indent="-457200">
              <a:buNone/>
            </a:pPr>
            <a:r>
              <a:rPr lang="en-CA" sz="800" dirty="0"/>
              <a:t>Ellis, R. (2007). Forty years of language teaching.</a:t>
            </a:r>
            <a:r>
              <a:rPr lang="en-CA" sz="800" i="1" dirty="0"/>
              <a:t> Language Teaching, 40</a:t>
            </a:r>
            <a:r>
              <a:rPr lang="en-CA" sz="800" dirty="0"/>
              <a:t>(1), 1-15. doi:10.1017/S0261444806003934 </a:t>
            </a:r>
          </a:p>
          <a:p>
            <a:pPr marL="457200" indent="-457200">
              <a:buNone/>
            </a:pPr>
            <a:r>
              <a:rPr lang="en-CA" sz="800" dirty="0" err="1"/>
              <a:t>Faez</a:t>
            </a:r>
            <a:r>
              <a:rPr lang="en-CA" sz="800" dirty="0"/>
              <a:t>, F., &amp; </a:t>
            </a:r>
            <a:r>
              <a:rPr lang="en-CA" sz="800" dirty="0" err="1"/>
              <a:t>Valeo</a:t>
            </a:r>
            <a:r>
              <a:rPr lang="en-CA" sz="800" dirty="0"/>
              <a:t>, A. (2012). TESOL teacher education: Novice teachers' perceptions of their preparedness and efficacy in the classroom. </a:t>
            </a:r>
            <a:r>
              <a:rPr lang="en-CA" sz="800" i="1" dirty="0"/>
              <a:t>TESOL Quarterly</a:t>
            </a:r>
            <a:r>
              <a:rPr lang="en-CA" sz="800" dirty="0"/>
              <a:t>, </a:t>
            </a:r>
            <a:r>
              <a:rPr lang="en-CA" sz="800" i="1" dirty="0"/>
              <a:t>46</a:t>
            </a:r>
            <a:r>
              <a:rPr lang="en-CA" sz="800" dirty="0"/>
              <a:t>(3), 450-471.</a:t>
            </a:r>
          </a:p>
          <a:p>
            <a:pPr marL="457200" indent="-457200">
              <a:buNone/>
            </a:pPr>
            <a:r>
              <a:rPr lang="en-CA" sz="800" dirty="0"/>
              <a:t>Farrell, T.S.C. (2015) Second language teacher education: A reality check. In T. S. C. Farrell (Ed.) </a:t>
            </a:r>
            <a:r>
              <a:rPr lang="en-CA" sz="800" i="1" dirty="0"/>
              <a:t>International perspectives on English language teacher education: Innovations from the field </a:t>
            </a:r>
            <a:r>
              <a:rPr lang="en-CA" sz="800" dirty="0"/>
              <a:t>(pp. 1-16). London, UK: Palgrave Macmillan.</a:t>
            </a:r>
          </a:p>
          <a:p>
            <a:pPr marL="457200" indent="-457200">
              <a:buNone/>
            </a:pPr>
            <a:r>
              <a:rPr lang="en-CA" sz="800" dirty="0"/>
              <a:t>Freeman, D. (2016). </a:t>
            </a:r>
            <a:r>
              <a:rPr lang="en-CA" sz="800" i="1" dirty="0"/>
              <a:t>Educating second language teachers</a:t>
            </a:r>
            <a:r>
              <a:rPr lang="en-CA" sz="800" dirty="0"/>
              <a:t>. Oxford University Press.</a:t>
            </a:r>
          </a:p>
          <a:p>
            <a:pPr marL="457200" indent="-457200">
              <a:buNone/>
            </a:pPr>
            <a:r>
              <a:rPr lang="en-CA" sz="800" dirty="0"/>
              <a:t>Holliday, A. R. (1994). </a:t>
            </a:r>
            <a:r>
              <a:rPr lang="en-CA" sz="800" i="1" dirty="0"/>
              <a:t>Appropriate methodology and social context. </a:t>
            </a:r>
            <a:r>
              <a:rPr lang="en-CA" sz="800" dirty="0"/>
              <a:t>Cambridge University Press. </a:t>
            </a:r>
          </a:p>
          <a:p>
            <a:pPr marL="457200" indent="-457200">
              <a:buNone/>
            </a:pPr>
            <a:r>
              <a:rPr lang="en-CA" sz="800" dirty="0" err="1"/>
              <a:t>Howatt</a:t>
            </a:r>
            <a:r>
              <a:rPr lang="en-CA" sz="800" dirty="0"/>
              <a:t>, A. P., &amp; Widdowson, H. G. (2004). </a:t>
            </a:r>
            <a:r>
              <a:rPr lang="en-CA" sz="800" i="1" dirty="0"/>
              <a:t>A history of English language teaching </a:t>
            </a:r>
            <a:r>
              <a:rPr lang="en-CA" sz="800" dirty="0"/>
              <a:t>(2nd ed.). Oxford University Press. </a:t>
            </a:r>
          </a:p>
          <a:p>
            <a:pPr marL="457200" indent="-457200">
              <a:buNone/>
            </a:pPr>
            <a:r>
              <a:rPr lang="en-CA" sz="800" dirty="0"/>
              <a:t>Johnson, K. E. (2009). </a:t>
            </a:r>
            <a:r>
              <a:rPr lang="en-CA" sz="800" i="1" dirty="0"/>
              <a:t>Second language teacher education: A sociocultural perspective</a:t>
            </a:r>
            <a:r>
              <a:rPr lang="en-CA" sz="800" dirty="0"/>
              <a:t>. New York, NY: Routledge.  </a:t>
            </a:r>
          </a:p>
          <a:p>
            <a:pPr marL="457200" indent="-457200">
              <a:buNone/>
            </a:pPr>
            <a:r>
              <a:rPr lang="en-CA" sz="800" dirty="0" err="1"/>
              <a:t>MacIntyre</a:t>
            </a:r>
            <a:r>
              <a:rPr lang="en-CA" sz="800" dirty="0"/>
              <a:t>, P. D., Ross, J., Talbot, K., Mercer, S., </a:t>
            </a:r>
            <a:r>
              <a:rPr lang="en-CA" sz="800" dirty="0" err="1"/>
              <a:t>Gregersen</a:t>
            </a:r>
            <a:r>
              <a:rPr lang="en-CA" sz="800" dirty="0"/>
              <a:t>, T., &amp; Banga, C. A. (2019). Stressors, personality and wellbeing among language teachers. </a:t>
            </a:r>
            <a:r>
              <a:rPr lang="en-CA" sz="800" i="1" dirty="0"/>
              <a:t>System</a:t>
            </a:r>
            <a:r>
              <a:rPr lang="en-CA" sz="800" dirty="0"/>
              <a:t>, </a:t>
            </a:r>
            <a:r>
              <a:rPr lang="en-CA" sz="800" i="1" dirty="0"/>
              <a:t>82</a:t>
            </a:r>
            <a:r>
              <a:rPr lang="en-CA" sz="800" dirty="0"/>
              <a:t>, 26-38.</a:t>
            </a:r>
          </a:p>
          <a:p>
            <a:pPr marL="457200" indent="-457200">
              <a:buNone/>
            </a:pPr>
            <a:r>
              <a:rPr lang="en-CA" sz="800" dirty="0"/>
              <a:t>Mercer, S., &amp; </a:t>
            </a:r>
            <a:r>
              <a:rPr lang="en-CA" sz="800" dirty="0" err="1"/>
              <a:t>Gregersen</a:t>
            </a:r>
            <a:r>
              <a:rPr lang="en-CA" sz="800" dirty="0"/>
              <a:t>, T. (2020). </a:t>
            </a:r>
            <a:r>
              <a:rPr lang="en-CA" sz="800" i="1" dirty="0"/>
              <a:t>Teacher wellbeing</a:t>
            </a:r>
            <a:r>
              <a:rPr lang="en-CA" sz="800" dirty="0"/>
              <a:t>. Oxford University Press.</a:t>
            </a:r>
          </a:p>
          <a:p>
            <a:pPr marL="457200" indent="-457200">
              <a:buNone/>
            </a:pPr>
            <a:r>
              <a:rPr lang="en-CA" sz="800" dirty="0"/>
              <a:t>Kachru, B. B. (1985) Standards, codification and sociolinguistic realism: the English language in the outer circle. In R. Quirk and H.G. Widdowson (Eds), </a:t>
            </a:r>
            <a:r>
              <a:rPr lang="en-CA" sz="800" i="1" dirty="0"/>
              <a:t>English in the world: Teaching and learning the language and literatures </a:t>
            </a:r>
            <a:r>
              <a:rPr lang="en-CA" sz="800" dirty="0"/>
              <a:t>(pp. 11-30). Cambridge University Press. </a:t>
            </a:r>
          </a:p>
          <a:p>
            <a:pPr marL="457200" indent="-457200">
              <a:buNone/>
            </a:pPr>
            <a:r>
              <a:rPr lang="en-CA" sz="800" dirty="0" err="1"/>
              <a:t>Saldaña</a:t>
            </a:r>
            <a:r>
              <a:rPr lang="en-CA" sz="800" dirty="0"/>
              <a:t>, J. (2021). </a:t>
            </a:r>
            <a:r>
              <a:rPr lang="en-CA" sz="800" i="1" dirty="0"/>
              <a:t>The coding manual for qualitative researchers</a:t>
            </a:r>
            <a:r>
              <a:rPr lang="en-CA" sz="800" dirty="0"/>
              <a:t>. sage.</a:t>
            </a:r>
          </a:p>
          <a:p>
            <a:pPr marL="457200" indent="-457200">
              <a:buNone/>
            </a:pPr>
            <a:r>
              <a:rPr lang="en-CA" sz="800" dirty="0"/>
              <a:t>Tracy, S. J. (2013). </a:t>
            </a:r>
            <a:r>
              <a:rPr lang="en-CA" sz="800" i="1" dirty="0"/>
              <a:t>Qualitative research methods</a:t>
            </a:r>
            <a:r>
              <a:rPr lang="en-CA" sz="800" dirty="0"/>
              <a:t>. Wiley-Blackwell.</a:t>
            </a:r>
          </a:p>
          <a:p>
            <a:pPr marL="457200" indent="-457200">
              <a:buNone/>
            </a:pPr>
            <a:r>
              <a:rPr lang="en-CA" sz="800" dirty="0"/>
              <a:t>Winterton, J., Delamare-Le Deist, F., &amp; </a:t>
            </a:r>
            <a:r>
              <a:rPr lang="en-CA" sz="800" dirty="0" err="1"/>
              <a:t>Stringfellow</a:t>
            </a:r>
            <a:r>
              <a:rPr lang="en-CA" sz="800" dirty="0"/>
              <a:t>, E. (2006). </a:t>
            </a:r>
            <a:r>
              <a:rPr lang="en-CA" sz="800" i="1" dirty="0"/>
              <a:t>Typology of knowledge, skills and competences: clarification of the concept and prototype</a:t>
            </a:r>
            <a:r>
              <a:rPr lang="en-CA" sz="800" dirty="0"/>
              <a:t> (pp. 13-16). Luxembourg: Office for Official Publications of the European Communities.</a:t>
            </a:r>
          </a:p>
        </p:txBody>
      </p:sp>
    </p:spTree>
    <p:extLst>
      <p:ext uri="{BB962C8B-B14F-4D97-AF65-F5344CB8AC3E}">
        <p14:creationId xmlns:p14="http://schemas.microsoft.com/office/powerpoint/2010/main" val="193125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1EB5-E139-42F2-8960-8D2873AF4FA0}"/>
              </a:ext>
            </a:extLst>
          </p:cNvPr>
          <p:cNvSpPr>
            <a:spLocks noGrp="1"/>
          </p:cNvSpPr>
          <p:nvPr>
            <p:ph type="title"/>
          </p:nvPr>
        </p:nvSpPr>
        <p:spPr/>
        <p:txBody>
          <a:bodyPr/>
          <a:lstStyle/>
          <a:p>
            <a:r>
              <a:rPr lang="en-US" dirty="0">
                <a:solidFill>
                  <a:schemeClr val="tx1"/>
                </a:solidFill>
              </a:rPr>
              <a:t>Background</a:t>
            </a:r>
            <a:endParaRPr lang="en-CA" dirty="0">
              <a:solidFill>
                <a:schemeClr val="tx1"/>
              </a:solidFill>
            </a:endParaRPr>
          </a:p>
        </p:txBody>
      </p:sp>
      <p:sp>
        <p:nvSpPr>
          <p:cNvPr id="3" name="Content Placeholder 2">
            <a:extLst>
              <a:ext uri="{FF2B5EF4-FFF2-40B4-BE49-F238E27FC236}">
                <a16:creationId xmlns:a16="http://schemas.microsoft.com/office/drawing/2014/main" id="{C5325148-4822-40A8-A3DB-5FA770276A6C}"/>
              </a:ext>
            </a:extLst>
          </p:cNvPr>
          <p:cNvSpPr>
            <a:spLocks noGrp="1"/>
          </p:cNvSpPr>
          <p:nvPr>
            <p:ph idx="1"/>
          </p:nvPr>
        </p:nvSpPr>
        <p:spPr/>
        <p:txBody>
          <a:bodyPr>
            <a:normAutofit/>
          </a:bodyPr>
          <a:lstStyle/>
          <a:p>
            <a:pPr marL="0" indent="0">
              <a:buNone/>
            </a:pPr>
            <a:endParaRPr lang="en-CA" dirty="0"/>
          </a:p>
          <a:p>
            <a:r>
              <a:rPr lang="en-CA" dirty="0"/>
              <a:t>A key issue in language teacher education has been and continues to be understanding </a:t>
            </a:r>
            <a:r>
              <a:rPr lang="en-CA" b="1" dirty="0"/>
              <a:t>what teachers need to learn and develop in order to succeed </a:t>
            </a:r>
            <a:r>
              <a:rPr lang="en-CA" dirty="0"/>
              <a:t>in their profession</a:t>
            </a:r>
            <a:r>
              <a:rPr lang="en-CA" b="1" dirty="0"/>
              <a:t>; language teachers’ knowledge base </a:t>
            </a:r>
            <a:r>
              <a:rPr lang="en-CA" dirty="0"/>
              <a:t>(</a:t>
            </a:r>
            <a:r>
              <a:rPr lang="en-CA" dirty="0" err="1"/>
              <a:t>Faez</a:t>
            </a:r>
            <a:r>
              <a:rPr lang="en-CA" dirty="0"/>
              <a:t> &amp; </a:t>
            </a:r>
            <a:r>
              <a:rPr lang="en-CA" dirty="0" err="1"/>
              <a:t>Valeo</a:t>
            </a:r>
            <a:r>
              <a:rPr lang="en-CA" dirty="0"/>
              <a:t>, 2012).</a:t>
            </a:r>
          </a:p>
          <a:p>
            <a:pPr marL="0" indent="0">
              <a:buNone/>
            </a:pPr>
            <a:endParaRPr lang="en-CA" dirty="0"/>
          </a:p>
          <a:p>
            <a:pPr marL="0" indent="0">
              <a:buNone/>
            </a:pPr>
            <a:endParaRPr lang="en-CA" dirty="0"/>
          </a:p>
          <a:p>
            <a:r>
              <a:rPr lang="en-CA" dirty="0"/>
              <a:t> Work in this area is of great importance in helping to </a:t>
            </a:r>
            <a:r>
              <a:rPr lang="en-CA" b="1" dirty="0"/>
              <a:t>differentiate between </a:t>
            </a:r>
            <a:r>
              <a:rPr lang="en-CA" dirty="0"/>
              <a:t>those who are </a:t>
            </a:r>
            <a:r>
              <a:rPr lang="en-CA" b="1" dirty="0"/>
              <a:t>qualified</a:t>
            </a:r>
            <a:r>
              <a:rPr lang="en-CA" dirty="0"/>
              <a:t> for a language teaching position and those who are </a:t>
            </a:r>
            <a:r>
              <a:rPr lang="en-CA" b="1" dirty="0"/>
              <a:t>not qualified </a:t>
            </a:r>
            <a:r>
              <a:rPr lang="en-CA" dirty="0"/>
              <a:t>(Johnson, 2009).</a:t>
            </a:r>
          </a:p>
          <a:p>
            <a:endParaRPr lang="en-CA" dirty="0"/>
          </a:p>
          <a:p>
            <a:pPr marL="0" indent="0">
              <a:buNone/>
            </a:pPr>
            <a:endParaRPr lang="en-CA" dirty="0"/>
          </a:p>
        </p:txBody>
      </p:sp>
    </p:spTree>
    <p:extLst>
      <p:ext uri="{BB962C8B-B14F-4D97-AF65-F5344CB8AC3E}">
        <p14:creationId xmlns:p14="http://schemas.microsoft.com/office/powerpoint/2010/main" val="31312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E7C3-8E98-46FA-B39D-9ED675706891}"/>
              </a:ext>
            </a:extLst>
          </p:cNvPr>
          <p:cNvSpPr>
            <a:spLocks noGrp="1"/>
          </p:cNvSpPr>
          <p:nvPr>
            <p:ph type="title"/>
          </p:nvPr>
        </p:nvSpPr>
        <p:spPr>
          <a:xfrm>
            <a:off x="695325" y="330200"/>
            <a:ext cx="10058400" cy="1371600"/>
          </a:xfrm>
        </p:spPr>
        <p:txBody>
          <a:bodyPr/>
          <a:lstStyle/>
          <a:p>
            <a:r>
              <a:rPr lang="en-US" dirty="0"/>
              <a:t>Problems</a:t>
            </a:r>
            <a:endParaRPr lang="en-CA" dirty="0"/>
          </a:p>
        </p:txBody>
      </p:sp>
      <p:sp>
        <p:nvSpPr>
          <p:cNvPr id="3" name="Content Placeholder 2">
            <a:extLst>
              <a:ext uri="{FF2B5EF4-FFF2-40B4-BE49-F238E27FC236}">
                <a16:creationId xmlns:a16="http://schemas.microsoft.com/office/drawing/2014/main" id="{17B6484A-05BA-4618-B363-4A095667466D}"/>
              </a:ext>
            </a:extLst>
          </p:cNvPr>
          <p:cNvSpPr>
            <a:spLocks noGrp="1"/>
          </p:cNvSpPr>
          <p:nvPr>
            <p:ph idx="1"/>
          </p:nvPr>
        </p:nvSpPr>
        <p:spPr>
          <a:xfrm>
            <a:off x="879475" y="1371600"/>
            <a:ext cx="10817225" cy="4889500"/>
          </a:xfrm>
        </p:spPr>
        <p:txBody>
          <a:bodyPr>
            <a:normAutofit/>
          </a:bodyPr>
          <a:lstStyle/>
          <a:p>
            <a:pPr marL="0" indent="0">
              <a:buNone/>
            </a:pPr>
            <a:endParaRPr lang="en-US" dirty="0"/>
          </a:p>
          <a:p>
            <a:r>
              <a:rPr lang="en-US" dirty="0"/>
              <a:t> </a:t>
            </a:r>
            <a:r>
              <a:rPr lang="en-US" b="1" dirty="0"/>
              <a:t>Predominant focus </a:t>
            </a:r>
            <a:r>
              <a:rPr lang="en-US" dirty="0"/>
              <a:t>on what teachers </a:t>
            </a:r>
            <a:r>
              <a:rPr lang="en-US" b="1" dirty="0"/>
              <a:t>need to know </a:t>
            </a:r>
            <a:r>
              <a:rPr lang="en-US" dirty="0"/>
              <a:t>rather than </a:t>
            </a:r>
            <a:r>
              <a:rPr lang="en-US" b="1" dirty="0"/>
              <a:t>do </a:t>
            </a:r>
            <a:r>
              <a:rPr lang="en-US" dirty="0"/>
              <a:t>(Freeman, 2016).</a:t>
            </a:r>
          </a:p>
          <a:p>
            <a:pPr lvl="1"/>
            <a:endParaRPr lang="en-US" dirty="0"/>
          </a:p>
          <a:p>
            <a:r>
              <a:rPr lang="en-US" dirty="0"/>
              <a:t>Conceptualizations of a </a:t>
            </a:r>
            <a:r>
              <a:rPr lang="en-US" b="1" dirty="0"/>
              <a:t>language teacher’s knowledge base</a:t>
            </a:r>
            <a:r>
              <a:rPr lang="en-US" dirty="0"/>
              <a:t>, are </a:t>
            </a:r>
            <a:r>
              <a:rPr lang="en-US" b="1" dirty="0"/>
              <a:t>largely based on teacher-learners from ‘inner circle’ countries</a:t>
            </a:r>
            <a:r>
              <a:rPr lang="en-US" dirty="0"/>
              <a:t> where English served as their mother tongue (Holliday, 1994; </a:t>
            </a:r>
            <a:r>
              <a:rPr lang="en-US" dirty="0" err="1"/>
              <a:t>Howatt</a:t>
            </a:r>
            <a:r>
              <a:rPr lang="en-US" dirty="0"/>
              <a:t> &amp; Widdowson, 2004). </a:t>
            </a:r>
          </a:p>
          <a:p>
            <a:endParaRPr lang="en-US" dirty="0"/>
          </a:p>
          <a:p>
            <a:r>
              <a:rPr lang="en-US" dirty="0"/>
              <a:t>Knowledge base viewed on a </a:t>
            </a:r>
            <a:r>
              <a:rPr lang="en-US" b="1" dirty="0"/>
              <a:t>global scale rather than a local scale </a:t>
            </a:r>
            <a:r>
              <a:rPr lang="en-US" dirty="0"/>
              <a:t>(one-size-fits-all, golden global standards). </a:t>
            </a:r>
          </a:p>
          <a:p>
            <a:endParaRPr lang="en-US" dirty="0"/>
          </a:p>
          <a:p>
            <a:pPr lvl="1"/>
            <a:r>
              <a:rPr lang="en-US" b="1" dirty="0"/>
              <a:t>“Golden global standards” </a:t>
            </a:r>
            <a:r>
              <a:rPr lang="en-US" dirty="0"/>
              <a:t>do not acknowledge the different needs of different teachers in different settings (</a:t>
            </a:r>
            <a:r>
              <a:rPr lang="en-CA" dirty="0" err="1"/>
              <a:t>Canagarajah</a:t>
            </a:r>
            <a:r>
              <a:rPr lang="en-CA" dirty="0"/>
              <a:t>, 2005)</a:t>
            </a:r>
            <a:r>
              <a:rPr lang="en-US" dirty="0"/>
              <a:t>.</a:t>
            </a:r>
          </a:p>
          <a:p>
            <a:endParaRPr lang="en-US" b="1" dirty="0"/>
          </a:p>
          <a:p>
            <a:pPr lvl="1"/>
            <a:r>
              <a:rPr lang="en-US" b="1" dirty="0"/>
              <a:t>EFL teachers are focused on meeting standards set by native speakers for native speaking teachers. </a:t>
            </a:r>
            <a:r>
              <a:rPr lang="en-US" dirty="0"/>
              <a:t>(i.e., CELTA, DELTA, Trinity, TESOL Certificates, many University programs worldwide).</a:t>
            </a:r>
          </a:p>
          <a:p>
            <a:pPr marL="274320" lvl="1" indent="0">
              <a:buNone/>
            </a:pPr>
            <a:endParaRPr lang="en-US" dirty="0"/>
          </a:p>
          <a:p>
            <a:r>
              <a:rPr lang="en-US" dirty="0"/>
              <a:t>Novice teachers often enter the field </a:t>
            </a:r>
            <a:r>
              <a:rPr lang="en-US" b="1" dirty="0"/>
              <a:t>unprepared</a:t>
            </a:r>
            <a:r>
              <a:rPr lang="en-US" dirty="0"/>
              <a:t> for their role and duties (Farrell, 2015).</a:t>
            </a:r>
          </a:p>
        </p:txBody>
      </p:sp>
    </p:spTree>
    <p:extLst>
      <p:ext uri="{BB962C8B-B14F-4D97-AF65-F5344CB8AC3E}">
        <p14:creationId xmlns:p14="http://schemas.microsoft.com/office/powerpoint/2010/main" val="14385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6821-5ACC-440A-9E21-4AAD63720CF1}"/>
              </a:ext>
            </a:extLst>
          </p:cNvPr>
          <p:cNvSpPr>
            <a:spLocks noGrp="1"/>
          </p:cNvSpPr>
          <p:nvPr>
            <p:ph type="title"/>
          </p:nvPr>
        </p:nvSpPr>
        <p:spPr/>
        <p:txBody>
          <a:bodyPr/>
          <a:lstStyle/>
          <a:p>
            <a:r>
              <a:rPr lang="en-US" dirty="0"/>
              <a:t>The way forward</a:t>
            </a:r>
            <a:endParaRPr lang="en-CA" dirty="0"/>
          </a:p>
        </p:txBody>
      </p:sp>
      <p:sp>
        <p:nvSpPr>
          <p:cNvPr id="3" name="Content Placeholder 2">
            <a:extLst>
              <a:ext uri="{FF2B5EF4-FFF2-40B4-BE49-F238E27FC236}">
                <a16:creationId xmlns:a16="http://schemas.microsoft.com/office/drawing/2014/main" id="{D3FA7B0A-288E-4370-A30C-54971716E6A7}"/>
              </a:ext>
            </a:extLst>
          </p:cNvPr>
          <p:cNvSpPr>
            <a:spLocks noGrp="1"/>
          </p:cNvSpPr>
          <p:nvPr>
            <p:ph idx="1"/>
          </p:nvPr>
        </p:nvSpPr>
        <p:spPr>
          <a:xfrm>
            <a:off x="1066800" y="2121593"/>
            <a:ext cx="10058400" cy="3849624"/>
          </a:xfrm>
        </p:spPr>
        <p:txBody>
          <a:bodyPr/>
          <a:lstStyle/>
          <a:p>
            <a:endParaRPr lang="en-CA" dirty="0"/>
          </a:p>
          <a:p>
            <a:endParaRPr lang="en-CA" dirty="0"/>
          </a:p>
          <a:p>
            <a:endParaRPr lang="en-CA" dirty="0"/>
          </a:p>
          <a:p>
            <a:r>
              <a:rPr lang="en-CA" dirty="0"/>
              <a:t>a more </a:t>
            </a:r>
            <a:r>
              <a:rPr lang="en-CA" b="1" dirty="0"/>
              <a:t>contextualized, nuanced understanding </a:t>
            </a:r>
            <a:r>
              <a:rPr lang="en-CA" dirty="0"/>
              <a:t>of what language teachers need to learn and develop to succeed  in their</a:t>
            </a:r>
            <a:r>
              <a:rPr lang="en-CA" b="1" dirty="0"/>
              <a:t> specific teaching context</a:t>
            </a:r>
            <a:r>
              <a:rPr lang="en-CA" dirty="0"/>
              <a:t>. </a:t>
            </a:r>
          </a:p>
          <a:p>
            <a:endParaRPr lang="en-CA" dirty="0"/>
          </a:p>
          <a:p>
            <a:pPr lvl="1"/>
            <a:r>
              <a:rPr lang="en-CA" dirty="0"/>
              <a:t>The focus needs to </a:t>
            </a:r>
            <a:r>
              <a:rPr lang="en-CA" b="1" dirty="0"/>
              <a:t>change from global </a:t>
            </a:r>
            <a:r>
              <a:rPr lang="en-CA" dirty="0"/>
              <a:t>to</a:t>
            </a:r>
            <a:r>
              <a:rPr lang="en-CA" b="1" dirty="0"/>
              <a:t> local </a:t>
            </a:r>
            <a:r>
              <a:rPr lang="en-CA" dirty="0"/>
              <a:t>and from </a:t>
            </a:r>
            <a:r>
              <a:rPr lang="en-CA" b="1" dirty="0"/>
              <a:t>knowledge focused </a:t>
            </a:r>
            <a:r>
              <a:rPr lang="en-CA" dirty="0"/>
              <a:t>to </a:t>
            </a:r>
            <a:r>
              <a:rPr lang="en-CA" b="1" dirty="0"/>
              <a:t>knowledge and action focused</a:t>
            </a:r>
            <a:r>
              <a:rPr lang="en-CA" dirty="0"/>
              <a:t>. </a:t>
            </a:r>
          </a:p>
          <a:p>
            <a:pPr lvl="1"/>
            <a:endParaRPr lang="en-CA" dirty="0"/>
          </a:p>
          <a:p>
            <a:pPr lvl="1"/>
            <a:r>
              <a:rPr lang="en-CA" dirty="0"/>
              <a:t>Important to draw from the </a:t>
            </a:r>
            <a:r>
              <a:rPr lang="en-CA" b="1" dirty="0"/>
              <a:t>situated work and duties </a:t>
            </a:r>
            <a:r>
              <a:rPr lang="en-CA" dirty="0"/>
              <a:t>of teachers in their professional setting. </a:t>
            </a:r>
          </a:p>
          <a:p>
            <a:endParaRPr lang="en-CA" dirty="0"/>
          </a:p>
        </p:txBody>
      </p:sp>
    </p:spTree>
    <p:extLst>
      <p:ext uri="{BB962C8B-B14F-4D97-AF65-F5344CB8AC3E}">
        <p14:creationId xmlns:p14="http://schemas.microsoft.com/office/powerpoint/2010/main" val="342298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A769-D4EC-4DB8-9DF5-D71B78779D83}"/>
              </a:ext>
            </a:extLst>
          </p:cNvPr>
          <p:cNvSpPr>
            <a:spLocks noGrp="1"/>
          </p:cNvSpPr>
          <p:nvPr>
            <p:ph type="title"/>
          </p:nvPr>
        </p:nvSpPr>
        <p:spPr>
          <a:xfrm>
            <a:off x="1066800" y="642594"/>
            <a:ext cx="10299700" cy="1371600"/>
          </a:xfrm>
        </p:spPr>
        <p:txBody>
          <a:bodyPr/>
          <a:lstStyle/>
          <a:p>
            <a:r>
              <a:rPr lang="en-US" dirty="0"/>
              <a:t>Knowledge-base     Core competencies</a:t>
            </a:r>
            <a:endParaRPr lang="en-CA" dirty="0"/>
          </a:p>
        </p:txBody>
      </p:sp>
      <p:sp>
        <p:nvSpPr>
          <p:cNvPr id="3" name="Content Placeholder 2">
            <a:extLst>
              <a:ext uri="{FF2B5EF4-FFF2-40B4-BE49-F238E27FC236}">
                <a16:creationId xmlns:a16="http://schemas.microsoft.com/office/drawing/2014/main" id="{11AB0B3A-404B-4769-A7B9-5A3C233F9F59}"/>
              </a:ext>
            </a:extLst>
          </p:cNvPr>
          <p:cNvSpPr>
            <a:spLocks noGrp="1"/>
          </p:cNvSpPr>
          <p:nvPr>
            <p:ph idx="1"/>
          </p:nvPr>
        </p:nvSpPr>
        <p:spPr>
          <a:xfrm>
            <a:off x="457199" y="1704977"/>
            <a:ext cx="8486776" cy="4657719"/>
          </a:xfrm>
        </p:spPr>
        <p:txBody>
          <a:bodyPr>
            <a:normAutofit/>
          </a:bodyPr>
          <a:lstStyle/>
          <a:p>
            <a:endParaRPr lang="en-CA" dirty="0"/>
          </a:p>
          <a:p>
            <a:r>
              <a:rPr lang="en-CA" dirty="0"/>
              <a:t>the term </a:t>
            </a:r>
            <a:r>
              <a:rPr lang="en-CA" b="1" dirty="0"/>
              <a:t>competencies was chosen </a:t>
            </a:r>
            <a:r>
              <a:rPr lang="en-CA" dirty="0"/>
              <a:t>in lieu of knowledge </a:t>
            </a:r>
            <a:r>
              <a:rPr lang="en-CA" b="1" dirty="0"/>
              <a:t>to</a:t>
            </a:r>
            <a:r>
              <a:rPr lang="en-CA" dirty="0"/>
              <a:t> </a:t>
            </a:r>
            <a:r>
              <a:rPr lang="en-CA" b="1" dirty="0"/>
              <a:t>allow for knowledge as well as core competencies that go beyond knowing </a:t>
            </a:r>
            <a:r>
              <a:rPr lang="en-CA" dirty="0"/>
              <a:t>(skills and abilities) </a:t>
            </a:r>
            <a:r>
              <a:rPr lang="en-CA" b="1" dirty="0"/>
              <a:t>to be represented. </a:t>
            </a:r>
          </a:p>
          <a:p>
            <a:pPr marL="0" indent="0">
              <a:buNone/>
            </a:pPr>
            <a:endParaRPr lang="en-CA" dirty="0"/>
          </a:p>
          <a:p>
            <a:pPr lvl="1"/>
            <a:r>
              <a:rPr lang="en-CA" b="1" dirty="0"/>
              <a:t>Knowledge - </a:t>
            </a:r>
            <a:r>
              <a:rPr lang="en-CA" dirty="0"/>
              <a:t>awareness and understanding of </a:t>
            </a:r>
            <a:r>
              <a:rPr lang="en-CA" b="1" dirty="0"/>
              <a:t>facts and information</a:t>
            </a:r>
          </a:p>
          <a:p>
            <a:pPr lvl="1"/>
            <a:r>
              <a:rPr lang="en-CA" b="1" dirty="0"/>
              <a:t>Skills</a:t>
            </a:r>
            <a:r>
              <a:rPr lang="en-CA" dirty="0"/>
              <a:t> - aptitude to competently </a:t>
            </a:r>
            <a:r>
              <a:rPr lang="en-CA" b="1" dirty="0"/>
              <a:t>perform an action </a:t>
            </a:r>
            <a:r>
              <a:rPr lang="en-CA" dirty="0"/>
              <a:t>at a </a:t>
            </a:r>
            <a:r>
              <a:rPr lang="en-CA" b="1" dirty="0"/>
              <a:t>high level of expertise </a:t>
            </a:r>
            <a:r>
              <a:rPr lang="en-CA" dirty="0"/>
              <a:t>on an ongoing basis</a:t>
            </a:r>
          </a:p>
          <a:p>
            <a:pPr lvl="1"/>
            <a:r>
              <a:rPr lang="en-CA" b="1" dirty="0"/>
              <a:t>Abilities </a:t>
            </a:r>
            <a:r>
              <a:rPr lang="en-CA" dirty="0"/>
              <a:t>- aptitude to competently perform an action at a </a:t>
            </a:r>
            <a:r>
              <a:rPr lang="en-CA" b="1" dirty="0"/>
              <a:t>basic level of expertise</a:t>
            </a:r>
          </a:p>
          <a:p>
            <a:pPr marL="0" indent="0">
              <a:buNone/>
            </a:pPr>
            <a:endParaRPr lang="en-CA" dirty="0"/>
          </a:p>
          <a:p>
            <a:r>
              <a:rPr lang="en-CA" dirty="0"/>
              <a:t>All of these competencies are conceptualized as </a:t>
            </a:r>
            <a:r>
              <a:rPr lang="en-CA" b="1" dirty="0"/>
              <a:t>interrelated</a:t>
            </a:r>
            <a:r>
              <a:rPr lang="en-CA" dirty="0"/>
              <a:t>, </a:t>
            </a:r>
            <a:r>
              <a:rPr lang="en-CA" b="1" dirty="0"/>
              <a:t>fluid, dynamic constructs</a:t>
            </a:r>
            <a:r>
              <a:rPr lang="en-CA" dirty="0"/>
              <a:t>.</a:t>
            </a:r>
          </a:p>
          <a:p>
            <a:endParaRPr lang="en-CA" dirty="0"/>
          </a:p>
          <a:p>
            <a:r>
              <a:rPr lang="en-CA" dirty="0"/>
              <a:t> They are theorized as </a:t>
            </a:r>
            <a:r>
              <a:rPr lang="en-CA" b="1" dirty="0"/>
              <a:t>constantly changing and developing </a:t>
            </a:r>
            <a:r>
              <a:rPr lang="en-CA" dirty="0"/>
              <a:t>and going through refinement throughout a teachers’ career to </a:t>
            </a:r>
            <a:r>
              <a:rPr lang="en-CA" b="1" dirty="0"/>
              <a:t>respond to the dynamic and situated nature of teaching.</a:t>
            </a:r>
          </a:p>
          <a:p>
            <a:endParaRPr lang="en-CA" dirty="0"/>
          </a:p>
        </p:txBody>
      </p:sp>
      <p:pic>
        <p:nvPicPr>
          <p:cNvPr id="3074" name="Picture 2">
            <a:extLst>
              <a:ext uri="{FF2B5EF4-FFF2-40B4-BE49-F238E27FC236}">
                <a16:creationId xmlns:a16="http://schemas.microsoft.com/office/drawing/2014/main" id="{1881B846-3C27-4432-AB90-D7A954D9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2699994"/>
            <a:ext cx="3657600" cy="23642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A406692-6B19-49F2-8319-5DB3759D67F0}"/>
              </a:ext>
            </a:extLst>
          </p:cNvPr>
          <p:cNvCxnSpPr>
            <a:cxnSpLocks/>
          </p:cNvCxnSpPr>
          <p:nvPr/>
        </p:nvCxnSpPr>
        <p:spPr>
          <a:xfrm>
            <a:off x="5543550" y="1330325"/>
            <a:ext cx="381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353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3750-0276-4D15-9D63-AE34818A29DE}"/>
              </a:ext>
            </a:extLst>
          </p:cNvPr>
          <p:cNvSpPr>
            <a:spLocks noGrp="1"/>
          </p:cNvSpPr>
          <p:nvPr>
            <p:ph type="title"/>
          </p:nvPr>
        </p:nvSpPr>
        <p:spPr/>
        <p:txBody>
          <a:bodyPr/>
          <a:lstStyle/>
          <a:p>
            <a:r>
              <a:rPr lang="en-US"/>
              <a:t>Aims &amp; Research question </a:t>
            </a:r>
            <a:r>
              <a:rPr lang="en-US" sz="1200" dirty="0"/>
              <a:t>(local context specific focus)</a:t>
            </a:r>
            <a:endParaRPr lang="en-CA" sz="1200" dirty="0"/>
          </a:p>
        </p:txBody>
      </p:sp>
      <p:sp>
        <p:nvSpPr>
          <p:cNvPr id="3" name="Content Placeholder 2">
            <a:extLst>
              <a:ext uri="{FF2B5EF4-FFF2-40B4-BE49-F238E27FC236}">
                <a16:creationId xmlns:a16="http://schemas.microsoft.com/office/drawing/2014/main" id="{9CADC3EE-0605-4488-9A1D-AA7EFAA49A75}"/>
              </a:ext>
            </a:extLst>
          </p:cNvPr>
          <p:cNvSpPr>
            <a:spLocks noGrp="1"/>
          </p:cNvSpPr>
          <p:nvPr>
            <p:ph idx="1"/>
          </p:nvPr>
        </p:nvSpPr>
        <p:spPr>
          <a:xfrm>
            <a:off x="820737" y="4857750"/>
            <a:ext cx="10058400" cy="782955"/>
          </a:xfrm>
        </p:spPr>
        <p:txBody>
          <a:bodyPr vert="horz" lIns="91440" tIns="45720" rIns="91440" bIns="45720" rtlCol="0" anchor="t">
            <a:normAutofit/>
          </a:bodyPr>
          <a:lstStyle/>
          <a:p>
            <a:pPr marL="0" indent="0" algn="ctr">
              <a:buNone/>
            </a:pPr>
            <a:r>
              <a:rPr lang="en-CA" dirty="0"/>
              <a:t> What core competencies (knowledge, skills, abilities) do </a:t>
            </a:r>
            <a:r>
              <a:rPr lang="en-CA" b="1" dirty="0"/>
              <a:t>public secondary school English teachers in South Korea </a:t>
            </a:r>
            <a:r>
              <a:rPr lang="en-CA" dirty="0"/>
              <a:t>need to fulfill their role as an English teacher today?</a:t>
            </a:r>
            <a:endParaRPr lang="en-US"/>
          </a:p>
          <a:p>
            <a:endParaRPr lang="en-CA" dirty="0"/>
          </a:p>
        </p:txBody>
      </p:sp>
      <p:sp>
        <p:nvSpPr>
          <p:cNvPr id="5" name="Content Placeholder 2">
            <a:extLst>
              <a:ext uri="{FF2B5EF4-FFF2-40B4-BE49-F238E27FC236}">
                <a16:creationId xmlns:a16="http://schemas.microsoft.com/office/drawing/2014/main" id="{CD1F7DD3-DB65-44A5-BC65-268C4BC27636}"/>
              </a:ext>
            </a:extLst>
          </p:cNvPr>
          <p:cNvSpPr txBox="1">
            <a:spLocks/>
          </p:cNvSpPr>
          <p:nvPr/>
        </p:nvSpPr>
        <p:spPr>
          <a:xfrm>
            <a:off x="820737" y="2015808"/>
            <a:ext cx="10058400" cy="2079562"/>
          </a:xfrm>
          <a:prstGeom prst="rect">
            <a:avLst/>
          </a:prstGeom>
          <a:ln>
            <a:solidFill>
              <a:schemeClr val="accent1"/>
            </a:solidFill>
          </a:ln>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CA" dirty="0"/>
          </a:p>
          <a:p>
            <a:r>
              <a:rPr lang="en-CA" dirty="0"/>
              <a:t>To understand what these teachers </a:t>
            </a:r>
            <a:r>
              <a:rPr lang="en-CA" b="1" dirty="0"/>
              <a:t>really need </a:t>
            </a:r>
            <a:r>
              <a:rPr lang="en-CA" dirty="0"/>
              <a:t>to </a:t>
            </a:r>
            <a:r>
              <a:rPr lang="en-CA" b="1" dirty="0"/>
              <a:t>know</a:t>
            </a:r>
            <a:r>
              <a:rPr lang="en-CA" dirty="0"/>
              <a:t> and </a:t>
            </a:r>
            <a:r>
              <a:rPr lang="en-CA" b="1" dirty="0"/>
              <a:t>be able to do </a:t>
            </a:r>
            <a:r>
              <a:rPr lang="en-CA" dirty="0"/>
              <a:t>in their job.</a:t>
            </a:r>
          </a:p>
          <a:p>
            <a:endParaRPr lang="en-CA" dirty="0"/>
          </a:p>
          <a:p>
            <a:r>
              <a:rPr lang="en-CA" dirty="0"/>
              <a:t>To produce an initial </a:t>
            </a:r>
            <a:r>
              <a:rPr lang="en-CA" b="1" dirty="0"/>
              <a:t>working framework of core competencies </a:t>
            </a:r>
            <a:r>
              <a:rPr lang="en-CA" dirty="0"/>
              <a:t>from which pre-service and in-service teacher education programs in South Korea can be based.</a:t>
            </a:r>
          </a:p>
        </p:txBody>
      </p:sp>
    </p:spTree>
    <p:extLst>
      <p:ext uri="{BB962C8B-B14F-4D97-AF65-F5344CB8AC3E}">
        <p14:creationId xmlns:p14="http://schemas.microsoft.com/office/powerpoint/2010/main" val="102840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BAAFC-654E-4B05-8771-786C99D85398}"/>
              </a:ext>
            </a:extLst>
          </p:cNvPr>
          <p:cNvSpPr>
            <a:spLocks noGrp="1"/>
          </p:cNvSpPr>
          <p:nvPr>
            <p:ph type="ctrTitle"/>
          </p:nvPr>
        </p:nvSpPr>
        <p:spPr/>
        <p:txBody>
          <a:bodyPr>
            <a:normAutofit/>
          </a:bodyPr>
          <a:lstStyle/>
          <a:p>
            <a:r>
              <a:rPr lang="en-US" sz="2400" dirty="0"/>
              <a:t>Methodology</a:t>
            </a:r>
            <a:endParaRPr lang="en-CA" sz="2400" dirty="0"/>
          </a:p>
        </p:txBody>
      </p:sp>
      <p:sp>
        <p:nvSpPr>
          <p:cNvPr id="3" name="Subtitle 2">
            <a:extLst>
              <a:ext uri="{FF2B5EF4-FFF2-40B4-BE49-F238E27FC236}">
                <a16:creationId xmlns:a16="http://schemas.microsoft.com/office/drawing/2014/main" id="{37AA20F1-DB08-40D1-9217-A7B887A623D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7392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C865-38DB-4FAF-A9E6-9353A1774A92}"/>
              </a:ext>
            </a:extLst>
          </p:cNvPr>
          <p:cNvSpPr>
            <a:spLocks noGrp="1"/>
          </p:cNvSpPr>
          <p:nvPr>
            <p:ph type="title"/>
          </p:nvPr>
        </p:nvSpPr>
        <p:spPr/>
        <p:txBody>
          <a:bodyPr/>
          <a:lstStyle/>
          <a:p>
            <a:pPr algn="ctr"/>
            <a:r>
              <a:rPr lang="en-US" dirty="0"/>
              <a:t>Participants &amp; Data collection</a:t>
            </a:r>
            <a:endParaRPr lang="en-CA" dirty="0"/>
          </a:p>
        </p:txBody>
      </p:sp>
      <p:sp>
        <p:nvSpPr>
          <p:cNvPr id="3" name="Content Placeholder 2">
            <a:extLst>
              <a:ext uri="{FF2B5EF4-FFF2-40B4-BE49-F238E27FC236}">
                <a16:creationId xmlns:a16="http://schemas.microsoft.com/office/drawing/2014/main" id="{5C491542-0F3E-4755-85EC-7CE63B071676}"/>
              </a:ext>
            </a:extLst>
          </p:cNvPr>
          <p:cNvSpPr>
            <a:spLocks noGrp="1"/>
          </p:cNvSpPr>
          <p:nvPr>
            <p:ph idx="1"/>
          </p:nvPr>
        </p:nvSpPr>
        <p:spPr>
          <a:xfrm>
            <a:off x="762000" y="2014194"/>
            <a:ext cx="5334000" cy="3849624"/>
          </a:xfrm>
        </p:spPr>
        <p:txBody>
          <a:bodyPr>
            <a:normAutofit fontScale="92500" lnSpcReduction="10000"/>
          </a:bodyPr>
          <a:lstStyle/>
          <a:p>
            <a:pPr marL="0" indent="0">
              <a:spcAft>
                <a:spcPts val="1200"/>
              </a:spcAft>
              <a:buNone/>
            </a:pPr>
            <a:endParaRPr lang="en-US" altLang="ko-KR" dirty="0"/>
          </a:p>
          <a:p>
            <a:pPr>
              <a:spcAft>
                <a:spcPts val="1200"/>
              </a:spcAft>
              <a:buFont typeface="Arial" panose="020B0604020202020204" pitchFamily="34" charset="0"/>
              <a:buChar char="•"/>
            </a:pPr>
            <a:r>
              <a:rPr lang="en-US" altLang="ko-KR" dirty="0"/>
              <a:t>15 Korean public secondary school (middle school/ high school) teachers of English </a:t>
            </a:r>
          </a:p>
          <a:p>
            <a:pPr marL="548640" lvl="2" indent="0">
              <a:spcAft>
                <a:spcPts val="1200"/>
              </a:spcAft>
              <a:buNone/>
            </a:pPr>
            <a:r>
              <a:rPr lang="en-CA" dirty="0"/>
              <a:t>1) a current Korean in-service secondary school English teacher </a:t>
            </a:r>
          </a:p>
          <a:p>
            <a:pPr marL="548640" lvl="2" indent="0">
              <a:spcAft>
                <a:spcPts val="1200"/>
              </a:spcAft>
              <a:buNone/>
            </a:pPr>
            <a:r>
              <a:rPr lang="en-CA" dirty="0"/>
              <a:t>2) having more than 2 years of experience as an in-service public secondary school English teacher.</a:t>
            </a:r>
            <a:endParaRPr lang="en-US" altLang="ko-KR" dirty="0"/>
          </a:p>
          <a:p>
            <a:pPr>
              <a:spcAft>
                <a:spcPts val="1200"/>
              </a:spcAft>
              <a:buFont typeface="Arial" panose="020B0604020202020204" pitchFamily="34" charset="0"/>
              <a:buChar char="•"/>
            </a:pPr>
            <a:r>
              <a:rPr lang="en-US" altLang="ko-KR" dirty="0"/>
              <a:t>15 teacher educators </a:t>
            </a:r>
          </a:p>
          <a:p>
            <a:pPr marL="548640" lvl="2" indent="0">
              <a:spcAft>
                <a:spcPts val="1200"/>
              </a:spcAft>
              <a:buNone/>
            </a:pPr>
            <a:r>
              <a:rPr lang="en-CA" dirty="0"/>
              <a:t>1)  minimum of 2 years of firsthand experience in educating secondary Korean in-service secondary school English teachers</a:t>
            </a:r>
          </a:p>
          <a:p>
            <a:pPr marL="548640" lvl="2" indent="0">
              <a:spcAft>
                <a:spcPts val="1200"/>
              </a:spcAft>
              <a:buNone/>
            </a:pPr>
            <a:r>
              <a:rPr lang="en-CA" dirty="0"/>
              <a:t>2) experience in one or more of the following: university undergraduate and graduate school programs, public teacher training institutes, teacher certificate programs.</a:t>
            </a:r>
            <a:endParaRPr lang="en-US" altLang="ko-KR" dirty="0"/>
          </a:p>
          <a:p>
            <a:pPr marL="548640" lvl="2" indent="0">
              <a:spcAft>
                <a:spcPts val="1200"/>
              </a:spcAft>
              <a:buNone/>
            </a:pPr>
            <a:endParaRPr lang="en-CA" dirty="0"/>
          </a:p>
          <a:p>
            <a:pPr marL="0" indent="0">
              <a:spcAft>
                <a:spcPts val="1200"/>
              </a:spcAft>
              <a:buNone/>
            </a:pPr>
            <a:endParaRPr lang="en-US" altLang="ko-KR" dirty="0"/>
          </a:p>
        </p:txBody>
      </p:sp>
      <p:graphicFrame>
        <p:nvGraphicFramePr>
          <p:cNvPr id="4" name="Table 3">
            <a:extLst>
              <a:ext uri="{FF2B5EF4-FFF2-40B4-BE49-F238E27FC236}">
                <a16:creationId xmlns:a16="http://schemas.microsoft.com/office/drawing/2014/main" id="{EBA80A12-315A-479F-BAA6-F287FDCF9B39}"/>
              </a:ext>
            </a:extLst>
          </p:cNvPr>
          <p:cNvGraphicFramePr>
            <a:graphicFrameLocks noGrp="1"/>
          </p:cNvGraphicFramePr>
          <p:nvPr>
            <p:extLst>
              <p:ext uri="{D42A27DB-BD31-4B8C-83A1-F6EECF244321}">
                <p14:modId xmlns:p14="http://schemas.microsoft.com/office/powerpoint/2010/main" val="871497525"/>
              </p:ext>
            </p:extLst>
          </p:nvPr>
        </p:nvGraphicFramePr>
        <p:xfrm>
          <a:off x="7001163" y="2196748"/>
          <a:ext cx="4257964" cy="3484516"/>
        </p:xfrm>
        <a:graphic>
          <a:graphicData uri="http://schemas.openxmlformats.org/drawingml/2006/table">
            <a:tbl>
              <a:tblPr>
                <a:tableStyleId>{69C7853C-536D-4A76-A0AE-DD22124D55A5}</a:tableStyleId>
              </a:tblPr>
              <a:tblGrid>
                <a:gridCol w="1613545">
                  <a:extLst>
                    <a:ext uri="{9D8B030D-6E8A-4147-A177-3AD203B41FA5}">
                      <a16:colId xmlns:a16="http://schemas.microsoft.com/office/drawing/2014/main" val="861789797"/>
                    </a:ext>
                  </a:extLst>
                </a:gridCol>
                <a:gridCol w="2644419">
                  <a:extLst>
                    <a:ext uri="{9D8B030D-6E8A-4147-A177-3AD203B41FA5}">
                      <a16:colId xmlns:a16="http://schemas.microsoft.com/office/drawing/2014/main" val="1182633232"/>
                    </a:ext>
                  </a:extLst>
                </a:gridCol>
              </a:tblGrid>
              <a:tr h="712742">
                <a:tc>
                  <a:txBody>
                    <a:bodyPr/>
                    <a:lstStyle/>
                    <a:p>
                      <a:pPr algn="ctr" rtl="0" fontAlgn="base"/>
                      <a:r>
                        <a:rPr lang="en-US" sz="1200" dirty="0">
                          <a:effectLst/>
                        </a:rPr>
                        <a:t>Data Collection Strategy </a:t>
                      </a:r>
                      <a:endParaRPr lang="en-US" b="0" i="0" dirty="0">
                        <a:effectLst/>
                      </a:endParaRPr>
                    </a:p>
                  </a:txBody>
                  <a:tcPr/>
                </a:tc>
                <a:tc>
                  <a:txBody>
                    <a:bodyPr/>
                    <a:lstStyle/>
                    <a:p>
                      <a:pPr algn="ctr" rtl="0" fontAlgn="base"/>
                      <a:r>
                        <a:rPr lang="en-US" sz="1200">
                          <a:effectLst/>
                        </a:rPr>
                        <a:t>Participants </a:t>
                      </a:r>
                      <a:endParaRPr lang="en-US" b="0" i="0">
                        <a:effectLst/>
                      </a:endParaRPr>
                    </a:p>
                  </a:txBody>
                  <a:tcPr/>
                </a:tc>
                <a:extLst>
                  <a:ext uri="{0D108BD9-81ED-4DB2-BD59-A6C34878D82A}">
                    <a16:rowId xmlns:a16="http://schemas.microsoft.com/office/drawing/2014/main" val="1053149228"/>
                  </a:ext>
                </a:extLst>
              </a:tr>
              <a:tr h="871129">
                <a:tc rowSpan="2">
                  <a:txBody>
                    <a:bodyPr/>
                    <a:lstStyle/>
                    <a:p>
                      <a:pPr algn="ctr" rtl="0" fontAlgn="base"/>
                      <a:r>
                        <a:rPr lang="en-US" sz="1200" dirty="0">
                          <a:effectLst/>
                        </a:rPr>
                        <a:t> </a:t>
                      </a:r>
                    </a:p>
                    <a:p>
                      <a:pPr algn="ctr" rtl="0" fontAlgn="base"/>
                      <a:r>
                        <a:rPr lang="en-US" sz="1200" dirty="0">
                          <a:effectLst/>
                        </a:rPr>
                        <a:t> </a:t>
                      </a:r>
                      <a:endParaRPr lang="en-US" dirty="0">
                        <a:effectLst/>
                      </a:endParaRPr>
                    </a:p>
                    <a:p>
                      <a:pPr algn="ctr" rtl="0" fontAlgn="base"/>
                      <a:r>
                        <a:rPr lang="en-US" sz="1200" dirty="0">
                          <a:effectLst/>
                        </a:rPr>
                        <a:t>Semi-structured Interviews </a:t>
                      </a:r>
                      <a:endParaRPr lang="en-US" b="0" i="0" dirty="0">
                        <a:effectLst/>
                      </a:endParaRPr>
                    </a:p>
                  </a:txBody>
                  <a:tcPr/>
                </a:tc>
                <a:tc>
                  <a:txBody>
                    <a:bodyPr/>
                    <a:lstStyle/>
                    <a:p>
                      <a:pPr algn="ctr" rtl="0" fontAlgn="base"/>
                      <a:r>
                        <a:rPr lang="en-CA" sz="1200" dirty="0">
                          <a:effectLst/>
                        </a:rPr>
                        <a:t> </a:t>
                      </a:r>
                    </a:p>
                    <a:p>
                      <a:pPr algn="ctr" rtl="0" fontAlgn="base"/>
                      <a:r>
                        <a:rPr lang="en-CA" sz="1200" dirty="0">
                          <a:effectLst/>
                        </a:rPr>
                        <a:t>15 Korean in-service secondary school English teachers   </a:t>
                      </a:r>
                      <a:endParaRPr lang="en-CA" dirty="0">
                        <a:effectLst/>
                      </a:endParaRPr>
                    </a:p>
                    <a:p>
                      <a:pPr algn="ctr" rtl="0" fontAlgn="base"/>
                      <a:r>
                        <a:rPr lang="en-CA" sz="1200" dirty="0">
                          <a:effectLst/>
                        </a:rPr>
                        <a:t> </a:t>
                      </a:r>
                      <a:endParaRPr lang="en-CA" b="0" i="0" dirty="0">
                        <a:effectLst/>
                      </a:endParaRPr>
                    </a:p>
                  </a:txBody>
                  <a:tcPr/>
                </a:tc>
                <a:extLst>
                  <a:ext uri="{0D108BD9-81ED-4DB2-BD59-A6C34878D82A}">
                    <a16:rowId xmlns:a16="http://schemas.microsoft.com/office/drawing/2014/main" val="1156097919"/>
                  </a:ext>
                </a:extLst>
              </a:tr>
              <a:tr h="1029516">
                <a:tc vMerge="1">
                  <a:txBody>
                    <a:bodyPr/>
                    <a:lstStyle/>
                    <a:p>
                      <a:endParaRPr lang="en-CA"/>
                    </a:p>
                  </a:txBody>
                  <a:tcPr/>
                </a:tc>
                <a:tc>
                  <a:txBody>
                    <a:bodyPr/>
                    <a:lstStyle/>
                    <a:p>
                      <a:pPr algn="ctr" rtl="0" fontAlgn="base"/>
                      <a:r>
                        <a:rPr lang="en-CA" sz="1200" dirty="0">
                          <a:effectLst/>
                        </a:rPr>
                        <a:t> </a:t>
                      </a:r>
                    </a:p>
                    <a:p>
                      <a:pPr algn="ctr" rtl="0" fontAlgn="base"/>
                      <a:r>
                        <a:rPr lang="en-CA" sz="1200" dirty="0">
                          <a:effectLst/>
                        </a:rPr>
                        <a:t>15 Korean in-service secondary school English teacher educators </a:t>
                      </a:r>
                      <a:endParaRPr lang="en-CA" dirty="0">
                        <a:effectLst/>
                      </a:endParaRPr>
                    </a:p>
                    <a:p>
                      <a:pPr algn="ctr" rtl="0" fontAlgn="base"/>
                      <a:r>
                        <a:rPr lang="en-CA" sz="1200" dirty="0">
                          <a:effectLst/>
                        </a:rPr>
                        <a:t> </a:t>
                      </a:r>
                      <a:endParaRPr lang="en-CA" b="0" i="0" dirty="0">
                        <a:effectLst/>
                      </a:endParaRPr>
                    </a:p>
                  </a:txBody>
                  <a:tcPr/>
                </a:tc>
                <a:extLst>
                  <a:ext uri="{0D108BD9-81ED-4DB2-BD59-A6C34878D82A}">
                    <a16:rowId xmlns:a16="http://schemas.microsoft.com/office/drawing/2014/main" val="2036380232"/>
                  </a:ext>
                </a:extLst>
              </a:tr>
              <a:tr h="871129">
                <a:tc>
                  <a:txBody>
                    <a:bodyPr/>
                    <a:lstStyle/>
                    <a:p>
                      <a:pPr algn="ctr" rtl="0" fontAlgn="base"/>
                      <a:r>
                        <a:rPr lang="en-US" sz="1200" dirty="0">
                          <a:effectLst/>
                        </a:rPr>
                        <a:t> </a:t>
                      </a:r>
                    </a:p>
                    <a:p>
                      <a:pPr algn="ctr" rtl="0" fontAlgn="base"/>
                      <a:r>
                        <a:rPr lang="en-US" sz="1200" dirty="0">
                          <a:effectLst/>
                        </a:rPr>
                        <a:t> Recorded video observations </a:t>
                      </a:r>
                      <a:endParaRPr lang="en-US" dirty="0">
                        <a:effectLst/>
                      </a:endParaRPr>
                    </a:p>
                    <a:p>
                      <a:pPr algn="ctr" rtl="0" fontAlgn="base"/>
                      <a:r>
                        <a:rPr lang="en-US" sz="1200" dirty="0">
                          <a:effectLst/>
                        </a:rPr>
                        <a:t> </a:t>
                      </a:r>
                      <a:endParaRPr lang="en-US" b="0" i="0" dirty="0">
                        <a:effectLst/>
                      </a:endParaRPr>
                    </a:p>
                  </a:txBody>
                  <a:tcPr/>
                </a:tc>
                <a:tc>
                  <a:txBody>
                    <a:bodyPr/>
                    <a:lstStyle/>
                    <a:p>
                      <a:pPr algn="ctr" rtl="0" fontAlgn="base"/>
                      <a:r>
                        <a:rPr lang="en-CA" sz="1200" dirty="0">
                          <a:effectLst/>
                        </a:rPr>
                        <a:t> </a:t>
                      </a:r>
                    </a:p>
                    <a:p>
                      <a:pPr algn="ctr" rtl="0" fontAlgn="base"/>
                      <a:r>
                        <a:rPr lang="en-CA" sz="1200" dirty="0">
                          <a:effectLst/>
                        </a:rPr>
                        <a:t>10 Korean in-service secondary school English teachers </a:t>
                      </a:r>
                      <a:endParaRPr lang="en-CA" b="0" i="0" dirty="0">
                        <a:effectLst/>
                      </a:endParaRPr>
                    </a:p>
                  </a:txBody>
                  <a:tcPr/>
                </a:tc>
                <a:extLst>
                  <a:ext uri="{0D108BD9-81ED-4DB2-BD59-A6C34878D82A}">
                    <a16:rowId xmlns:a16="http://schemas.microsoft.com/office/drawing/2014/main" val="3097153529"/>
                  </a:ext>
                </a:extLst>
              </a:tr>
            </a:tbl>
          </a:graphicData>
        </a:graphic>
      </p:graphicFrame>
    </p:spTree>
    <p:extLst>
      <p:ext uri="{BB962C8B-B14F-4D97-AF65-F5344CB8AC3E}">
        <p14:creationId xmlns:p14="http://schemas.microsoft.com/office/powerpoint/2010/main" val="4095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{DC410158-9BCF-4B20-AD93-C8D82ABD6548}tf78438558_win32</Template>
  <TotalTime>644</TotalTime>
  <Words>2464</Words>
  <Application>Microsoft Office PowerPoint</Application>
  <PresentationFormat>Widescreen</PresentationFormat>
  <Paragraphs>256</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Garamond</vt:lpstr>
      <vt:lpstr>Symbol</vt:lpstr>
      <vt:lpstr>Times New Roman</vt:lpstr>
      <vt:lpstr>SavonVTI</vt:lpstr>
      <vt:lpstr>A focus on core competencies</vt:lpstr>
      <vt:lpstr>Overview</vt:lpstr>
      <vt:lpstr>Background</vt:lpstr>
      <vt:lpstr>Problems</vt:lpstr>
      <vt:lpstr>The way forward</vt:lpstr>
      <vt:lpstr>Knowledge-base     Core competencies</vt:lpstr>
      <vt:lpstr>Aims &amp; Research question (local context specific focus)</vt:lpstr>
      <vt:lpstr>Methodology</vt:lpstr>
      <vt:lpstr>Participants &amp; Data collection</vt:lpstr>
      <vt:lpstr>Data analysis</vt:lpstr>
      <vt:lpstr>Findings</vt:lpstr>
      <vt:lpstr>Emergent themes</vt:lpstr>
      <vt:lpstr>PowerPoint Presentation</vt:lpstr>
      <vt:lpstr>Summary</vt:lpstr>
      <vt:lpstr>Discussion and Implications</vt:lpstr>
      <vt:lpstr>Key discussion points</vt:lpstr>
      <vt:lpstr>Key discussion points</vt:lpstr>
      <vt:lpstr>Implications</vt:lpstr>
      <vt:lpstr>Final REmarks</vt:lpstr>
      <vt:lpstr>Final remarks</vt:lpstr>
      <vt:lpstr>Future research</vt:lpstr>
      <vt:lpstr>PowerPoint Presentation</vt:lpstr>
      <vt:lpstr> Contact Information  George E.K. Whitehead Assistant Professor/ ELT Department Chair Hankuk University of Foreign Studies  Graduate School of TESOL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Teacher Core competencies</dc:title>
  <dc:creator>Reviewer</dc:creator>
  <cp:lastModifiedBy>Reviewer</cp:lastModifiedBy>
  <cp:revision>121</cp:revision>
  <dcterms:created xsi:type="dcterms:W3CDTF">2021-03-02T08:07:15Z</dcterms:created>
  <dcterms:modified xsi:type="dcterms:W3CDTF">2021-06-05T00:45:34Z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