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6"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81"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19" autoAdjust="0"/>
  </p:normalViewPr>
  <p:slideViewPr>
    <p:cSldViewPr snapToGrid="0">
      <p:cViewPr varScale="1">
        <p:scale>
          <a:sx n="79" d="100"/>
          <a:sy n="79" d="100"/>
        </p:scale>
        <p:origin x="120"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4F4E34-5D0E-4627-B482-F75719B2EA72}" type="doc">
      <dgm:prSet loTypeId="urn:microsoft.com/office/officeart/2005/8/layout/radial6" loCatId="cycle" qsTypeId="urn:microsoft.com/office/officeart/2005/8/quickstyle/simple1" qsCatId="simple" csTypeId="urn:microsoft.com/office/officeart/2005/8/colors/accent2_2" csCatId="accent2" phldr="1"/>
      <dgm:spPr/>
      <dgm:t>
        <a:bodyPr/>
        <a:lstStyle/>
        <a:p>
          <a:endParaRPr lang="en-CA"/>
        </a:p>
      </dgm:t>
    </dgm:pt>
    <dgm:pt modelId="{9ADB4CE1-5959-4D5D-B6F5-49ABF8339E32}">
      <dgm:prSet phldrT="[Text]"/>
      <dgm:spPr/>
      <dgm:t>
        <a:bodyPr/>
        <a:lstStyle/>
        <a:p>
          <a:r>
            <a:rPr lang="en-CA" dirty="0"/>
            <a:t>Core competencies</a:t>
          </a:r>
        </a:p>
      </dgm:t>
    </dgm:pt>
    <dgm:pt modelId="{38E08B14-3BA4-409C-8103-1308A3B36D7A}" type="parTrans" cxnId="{E8EC870B-C3C6-4DDE-B392-679E4933DAEC}">
      <dgm:prSet/>
      <dgm:spPr/>
      <dgm:t>
        <a:bodyPr/>
        <a:lstStyle/>
        <a:p>
          <a:endParaRPr lang="en-CA"/>
        </a:p>
      </dgm:t>
    </dgm:pt>
    <dgm:pt modelId="{AD474985-DBB9-4280-8455-88D0B9877A0A}" type="sibTrans" cxnId="{E8EC870B-C3C6-4DDE-B392-679E4933DAEC}">
      <dgm:prSet/>
      <dgm:spPr/>
      <dgm:t>
        <a:bodyPr/>
        <a:lstStyle/>
        <a:p>
          <a:endParaRPr lang="en-CA"/>
        </a:p>
      </dgm:t>
    </dgm:pt>
    <dgm:pt modelId="{46D7B359-334A-4AB2-B29E-A1BAA4881737}">
      <dgm:prSet phldrT="[Text]"/>
      <dgm:spPr/>
      <dgm:t>
        <a:bodyPr/>
        <a:lstStyle/>
        <a:p>
          <a:r>
            <a:rPr lang="en-CA" i="1"/>
            <a:t>Participation in practical courses, workshops, and lectures</a:t>
          </a:r>
          <a:endParaRPr lang="en-CA"/>
        </a:p>
      </dgm:t>
    </dgm:pt>
    <dgm:pt modelId="{4C404C34-84E0-4B6C-A028-5F476FCD78B9}" type="parTrans" cxnId="{60AE2EBA-E07A-46B3-8900-118F6628F74F}">
      <dgm:prSet/>
      <dgm:spPr/>
      <dgm:t>
        <a:bodyPr/>
        <a:lstStyle/>
        <a:p>
          <a:endParaRPr lang="en-CA"/>
        </a:p>
      </dgm:t>
    </dgm:pt>
    <dgm:pt modelId="{18781FE2-7C58-4E02-8246-7E631AE34899}" type="sibTrans" cxnId="{60AE2EBA-E07A-46B3-8900-118F6628F74F}">
      <dgm:prSet/>
      <dgm:spPr/>
      <dgm:t>
        <a:bodyPr/>
        <a:lstStyle/>
        <a:p>
          <a:endParaRPr lang="en-CA"/>
        </a:p>
      </dgm:t>
    </dgm:pt>
    <dgm:pt modelId="{2A237F4A-EA63-4857-BD56-347468DD36F3}">
      <dgm:prSet phldrT="[Text]"/>
      <dgm:spPr/>
      <dgm:t>
        <a:bodyPr/>
        <a:lstStyle/>
        <a:p>
          <a:r>
            <a:rPr lang="en-CA" i="1"/>
            <a:t>Interaction with knowledgeable peers</a:t>
          </a:r>
          <a:endParaRPr lang="en-CA"/>
        </a:p>
      </dgm:t>
    </dgm:pt>
    <dgm:pt modelId="{7CC687E9-A61A-432A-AC8F-C320C8BD5A1B}" type="parTrans" cxnId="{59474D0A-5EA6-415F-8BE4-6B9CEFE01F8D}">
      <dgm:prSet/>
      <dgm:spPr/>
      <dgm:t>
        <a:bodyPr/>
        <a:lstStyle/>
        <a:p>
          <a:endParaRPr lang="en-CA"/>
        </a:p>
      </dgm:t>
    </dgm:pt>
    <dgm:pt modelId="{AE0E26B5-FF83-44D1-95C3-A51C538B978C}" type="sibTrans" cxnId="{59474D0A-5EA6-415F-8BE4-6B9CEFE01F8D}">
      <dgm:prSet/>
      <dgm:spPr/>
      <dgm:t>
        <a:bodyPr/>
        <a:lstStyle/>
        <a:p>
          <a:endParaRPr lang="en-CA"/>
        </a:p>
      </dgm:t>
    </dgm:pt>
    <dgm:pt modelId="{64AD51ED-623B-4EA8-B94D-5CD1FACBD027}">
      <dgm:prSet phldrT="[Text]"/>
      <dgm:spPr/>
      <dgm:t>
        <a:bodyPr/>
        <a:lstStyle/>
        <a:p>
          <a:r>
            <a:rPr lang="en-CA" i="1"/>
            <a:t>Practicum &amp; teaching experiences</a:t>
          </a:r>
          <a:endParaRPr lang="en-CA"/>
        </a:p>
      </dgm:t>
    </dgm:pt>
    <dgm:pt modelId="{983457B0-3873-400C-9076-D79C0641E432}" type="parTrans" cxnId="{7059DE66-4792-4FFF-8823-CE03FC371758}">
      <dgm:prSet/>
      <dgm:spPr/>
      <dgm:t>
        <a:bodyPr/>
        <a:lstStyle/>
        <a:p>
          <a:endParaRPr lang="en-CA"/>
        </a:p>
      </dgm:t>
    </dgm:pt>
    <dgm:pt modelId="{7D3611FA-29AE-4278-9904-69675EE29359}" type="sibTrans" cxnId="{7059DE66-4792-4FFF-8823-CE03FC371758}">
      <dgm:prSet/>
      <dgm:spPr/>
      <dgm:t>
        <a:bodyPr/>
        <a:lstStyle/>
        <a:p>
          <a:endParaRPr lang="en-CA"/>
        </a:p>
      </dgm:t>
    </dgm:pt>
    <dgm:pt modelId="{4D4D2668-09EF-4394-84E7-FCCC4079B0A2}">
      <dgm:prSet phldrT="[Text]"/>
      <dgm:spPr/>
      <dgm:t>
        <a:bodyPr/>
        <a:lstStyle/>
        <a:p>
          <a:r>
            <a:rPr lang="en-CA" i="1"/>
            <a:t>Lesson observation and feedback</a:t>
          </a:r>
          <a:endParaRPr lang="en-CA"/>
        </a:p>
      </dgm:t>
    </dgm:pt>
    <dgm:pt modelId="{3F6935BF-A0E5-41F4-898F-3BE19C1E790E}" type="parTrans" cxnId="{099C3C56-399E-4FA5-ACA1-86D43C4B47A0}">
      <dgm:prSet/>
      <dgm:spPr/>
      <dgm:t>
        <a:bodyPr/>
        <a:lstStyle/>
        <a:p>
          <a:endParaRPr lang="en-CA"/>
        </a:p>
      </dgm:t>
    </dgm:pt>
    <dgm:pt modelId="{F958AE0D-898E-42B7-95C8-484B38B0EE74}" type="sibTrans" cxnId="{099C3C56-399E-4FA5-ACA1-86D43C4B47A0}">
      <dgm:prSet/>
      <dgm:spPr/>
      <dgm:t>
        <a:bodyPr/>
        <a:lstStyle/>
        <a:p>
          <a:endParaRPr lang="en-CA"/>
        </a:p>
      </dgm:t>
    </dgm:pt>
    <dgm:pt modelId="{4DA011D3-49FF-4650-B3D0-AF14DD3A43E6}">
      <dgm:prSet/>
      <dgm:spPr/>
      <dgm:t>
        <a:bodyPr/>
        <a:lstStyle/>
        <a:p>
          <a:r>
            <a:rPr lang="en-CA" i="1"/>
            <a:t>Reflection</a:t>
          </a:r>
          <a:endParaRPr lang="en-CA"/>
        </a:p>
      </dgm:t>
    </dgm:pt>
    <dgm:pt modelId="{4F3E7809-C36F-4F4F-984C-44FB5BD85405}" type="parTrans" cxnId="{A9A78FAA-DD65-409A-A4A3-2CEF6467AD66}">
      <dgm:prSet/>
      <dgm:spPr/>
      <dgm:t>
        <a:bodyPr/>
        <a:lstStyle/>
        <a:p>
          <a:endParaRPr lang="en-CA"/>
        </a:p>
      </dgm:t>
    </dgm:pt>
    <dgm:pt modelId="{EAC88240-3D4A-4D27-BA66-47F1842BBA8C}" type="sibTrans" cxnId="{A9A78FAA-DD65-409A-A4A3-2CEF6467AD66}">
      <dgm:prSet/>
      <dgm:spPr/>
      <dgm:t>
        <a:bodyPr/>
        <a:lstStyle/>
        <a:p>
          <a:endParaRPr lang="en-CA"/>
        </a:p>
      </dgm:t>
    </dgm:pt>
    <dgm:pt modelId="{4DECC043-9CA9-4660-8D73-E695F447DD8C}">
      <dgm:prSet/>
      <dgm:spPr/>
      <dgm:t>
        <a:bodyPr/>
        <a:lstStyle/>
        <a:p>
          <a:r>
            <a:rPr lang="en-CA" i="1"/>
            <a:t>Self-study</a:t>
          </a:r>
          <a:endParaRPr lang="en-CA"/>
        </a:p>
      </dgm:t>
    </dgm:pt>
    <dgm:pt modelId="{0167DC7A-2280-4E1D-8698-9AC6B6AC1E92}" type="parTrans" cxnId="{721F36B9-297A-4BCF-BD8A-BC72B58DEE70}">
      <dgm:prSet/>
      <dgm:spPr/>
      <dgm:t>
        <a:bodyPr/>
        <a:lstStyle/>
        <a:p>
          <a:endParaRPr lang="en-CA"/>
        </a:p>
      </dgm:t>
    </dgm:pt>
    <dgm:pt modelId="{EF3B64A0-3E21-43E7-ADF7-6263535199DE}" type="sibTrans" cxnId="{721F36B9-297A-4BCF-BD8A-BC72B58DEE70}">
      <dgm:prSet/>
      <dgm:spPr/>
      <dgm:t>
        <a:bodyPr/>
        <a:lstStyle/>
        <a:p>
          <a:endParaRPr lang="en-CA"/>
        </a:p>
      </dgm:t>
    </dgm:pt>
    <dgm:pt modelId="{6F812A04-BE54-4AE3-86F5-C57129117617}" type="pres">
      <dgm:prSet presAssocID="{1E4F4E34-5D0E-4627-B482-F75719B2EA72}" presName="Name0" presStyleCnt="0">
        <dgm:presLayoutVars>
          <dgm:chMax val="1"/>
          <dgm:dir/>
          <dgm:animLvl val="ctr"/>
          <dgm:resizeHandles val="exact"/>
        </dgm:presLayoutVars>
      </dgm:prSet>
      <dgm:spPr/>
      <dgm:t>
        <a:bodyPr/>
        <a:lstStyle/>
        <a:p>
          <a:endParaRPr lang="en-US"/>
        </a:p>
      </dgm:t>
    </dgm:pt>
    <dgm:pt modelId="{F6D14748-243C-498A-A9EC-4CAC08922F7E}" type="pres">
      <dgm:prSet presAssocID="{9ADB4CE1-5959-4D5D-B6F5-49ABF8339E32}" presName="centerShape" presStyleLbl="node0" presStyleIdx="0" presStyleCnt="1"/>
      <dgm:spPr/>
      <dgm:t>
        <a:bodyPr/>
        <a:lstStyle/>
        <a:p>
          <a:endParaRPr lang="en-US"/>
        </a:p>
      </dgm:t>
    </dgm:pt>
    <dgm:pt modelId="{F43231FB-FA03-43DE-89A6-B8FA547405BB}" type="pres">
      <dgm:prSet presAssocID="{46D7B359-334A-4AB2-B29E-A1BAA4881737}" presName="node" presStyleLbl="node1" presStyleIdx="0" presStyleCnt="6">
        <dgm:presLayoutVars>
          <dgm:bulletEnabled val="1"/>
        </dgm:presLayoutVars>
      </dgm:prSet>
      <dgm:spPr/>
      <dgm:t>
        <a:bodyPr/>
        <a:lstStyle/>
        <a:p>
          <a:endParaRPr lang="en-US"/>
        </a:p>
      </dgm:t>
    </dgm:pt>
    <dgm:pt modelId="{CF6B78FC-E057-4041-A3E4-2474045719F1}" type="pres">
      <dgm:prSet presAssocID="{46D7B359-334A-4AB2-B29E-A1BAA4881737}" presName="dummy" presStyleCnt="0"/>
      <dgm:spPr/>
    </dgm:pt>
    <dgm:pt modelId="{E04A7AE9-5154-4CC2-BA9E-C244C2FD7969}" type="pres">
      <dgm:prSet presAssocID="{18781FE2-7C58-4E02-8246-7E631AE34899}" presName="sibTrans" presStyleLbl="sibTrans2D1" presStyleIdx="0" presStyleCnt="6"/>
      <dgm:spPr/>
      <dgm:t>
        <a:bodyPr/>
        <a:lstStyle/>
        <a:p>
          <a:endParaRPr lang="en-US"/>
        </a:p>
      </dgm:t>
    </dgm:pt>
    <dgm:pt modelId="{254EDB98-8BA3-4CAE-B92A-F8800063D367}" type="pres">
      <dgm:prSet presAssocID="{2A237F4A-EA63-4857-BD56-347468DD36F3}" presName="node" presStyleLbl="node1" presStyleIdx="1" presStyleCnt="6">
        <dgm:presLayoutVars>
          <dgm:bulletEnabled val="1"/>
        </dgm:presLayoutVars>
      </dgm:prSet>
      <dgm:spPr/>
      <dgm:t>
        <a:bodyPr/>
        <a:lstStyle/>
        <a:p>
          <a:endParaRPr lang="en-US"/>
        </a:p>
      </dgm:t>
    </dgm:pt>
    <dgm:pt modelId="{ED01E0B2-676B-467E-8C41-9B9EEEAF1781}" type="pres">
      <dgm:prSet presAssocID="{2A237F4A-EA63-4857-BD56-347468DD36F3}" presName="dummy" presStyleCnt="0"/>
      <dgm:spPr/>
    </dgm:pt>
    <dgm:pt modelId="{850C1BDF-5FDE-4FF4-96CD-43470C78A6EF}" type="pres">
      <dgm:prSet presAssocID="{AE0E26B5-FF83-44D1-95C3-A51C538B978C}" presName="sibTrans" presStyleLbl="sibTrans2D1" presStyleIdx="1" presStyleCnt="6"/>
      <dgm:spPr/>
      <dgm:t>
        <a:bodyPr/>
        <a:lstStyle/>
        <a:p>
          <a:endParaRPr lang="en-US"/>
        </a:p>
      </dgm:t>
    </dgm:pt>
    <dgm:pt modelId="{1EEEAD85-2F1E-4F05-B114-B27301B63B09}" type="pres">
      <dgm:prSet presAssocID="{4DA011D3-49FF-4650-B3D0-AF14DD3A43E6}" presName="node" presStyleLbl="node1" presStyleIdx="2" presStyleCnt="6">
        <dgm:presLayoutVars>
          <dgm:bulletEnabled val="1"/>
        </dgm:presLayoutVars>
      </dgm:prSet>
      <dgm:spPr/>
      <dgm:t>
        <a:bodyPr/>
        <a:lstStyle/>
        <a:p>
          <a:endParaRPr lang="en-US"/>
        </a:p>
      </dgm:t>
    </dgm:pt>
    <dgm:pt modelId="{5B2CFA02-67F9-43C6-B85F-9382FDD8D911}" type="pres">
      <dgm:prSet presAssocID="{4DA011D3-49FF-4650-B3D0-AF14DD3A43E6}" presName="dummy" presStyleCnt="0"/>
      <dgm:spPr/>
    </dgm:pt>
    <dgm:pt modelId="{B41D54E5-EF6A-4AC2-A551-19C5083DB6AB}" type="pres">
      <dgm:prSet presAssocID="{EAC88240-3D4A-4D27-BA66-47F1842BBA8C}" presName="sibTrans" presStyleLbl="sibTrans2D1" presStyleIdx="2" presStyleCnt="6"/>
      <dgm:spPr/>
      <dgm:t>
        <a:bodyPr/>
        <a:lstStyle/>
        <a:p>
          <a:endParaRPr lang="en-US"/>
        </a:p>
      </dgm:t>
    </dgm:pt>
    <dgm:pt modelId="{9AADFAB6-72B6-41C5-B8A2-5947062815ED}" type="pres">
      <dgm:prSet presAssocID="{4DECC043-9CA9-4660-8D73-E695F447DD8C}" presName="node" presStyleLbl="node1" presStyleIdx="3" presStyleCnt="6">
        <dgm:presLayoutVars>
          <dgm:bulletEnabled val="1"/>
        </dgm:presLayoutVars>
      </dgm:prSet>
      <dgm:spPr/>
      <dgm:t>
        <a:bodyPr/>
        <a:lstStyle/>
        <a:p>
          <a:endParaRPr lang="en-US"/>
        </a:p>
      </dgm:t>
    </dgm:pt>
    <dgm:pt modelId="{F0AEE76A-9ECA-46F3-9704-50A8A7619D82}" type="pres">
      <dgm:prSet presAssocID="{4DECC043-9CA9-4660-8D73-E695F447DD8C}" presName="dummy" presStyleCnt="0"/>
      <dgm:spPr/>
    </dgm:pt>
    <dgm:pt modelId="{37819BFE-9215-4DAB-BCC6-81AA6117EB2F}" type="pres">
      <dgm:prSet presAssocID="{EF3B64A0-3E21-43E7-ADF7-6263535199DE}" presName="sibTrans" presStyleLbl="sibTrans2D1" presStyleIdx="3" presStyleCnt="6"/>
      <dgm:spPr/>
      <dgm:t>
        <a:bodyPr/>
        <a:lstStyle/>
        <a:p>
          <a:endParaRPr lang="en-US"/>
        </a:p>
      </dgm:t>
    </dgm:pt>
    <dgm:pt modelId="{7756A5C2-40EB-4A16-BD2E-EE8EB89FB992}" type="pres">
      <dgm:prSet presAssocID="{64AD51ED-623B-4EA8-B94D-5CD1FACBD027}" presName="node" presStyleLbl="node1" presStyleIdx="4" presStyleCnt="6">
        <dgm:presLayoutVars>
          <dgm:bulletEnabled val="1"/>
        </dgm:presLayoutVars>
      </dgm:prSet>
      <dgm:spPr/>
      <dgm:t>
        <a:bodyPr/>
        <a:lstStyle/>
        <a:p>
          <a:endParaRPr lang="en-US"/>
        </a:p>
      </dgm:t>
    </dgm:pt>
    <dgm:pt modelId="{263F2197-C10F-49D5-BC83-46490FB190A4}" type="pres">
      <dgm:prSet presAssocID="{64AD51ED-623B-4EA8-B94D-5CD1FACBD027}" presName="dummy" presStyleCnt="0"/>
      <dgm:spPr/>
    </dgm:pt>
    <dgm:pt modelId="{41A54125-59B6-4AE9-B4AB-391D33FF4F05}" type="pres">
      <dgm:prSet presAssocID="{7D3611FA-29AE-4278-9904-69675EE29359}" presName="sibTrans" presStyleLbl="sibTrans2D1" presStyleIdx="4" presStyleCnt="6"/>
      <dgm:spPr/>
      <dgm:t>
        <a:bodyPr/>
        <a:lstStyle/>
        <a:p>
          <a:endParaRPr lang="en-US"/>
        </a:p>
      </dgm:t>
    </dgm:pt>
    <dgm:pt modelId="{DD229C82-FDD8-4E3F-B676-48E56D762DA6}" type="pres">
      <dgm:prSet presAssocID="{4D4D2668-09EF-4394-84E7-FCCC4079B0A2}" presName="node" presStyleLbl="node1" presStyleIdx="5" presStyleCnt="6">
        <dgm:presLayoutVars>
          <dgm:bulletEnabled val="1"/>
        </dgm:presLayoutVars>
      </dgm:prSet>
      <dgm:spPr/>
      <dgm:t>
        <a:bodyPr/>
        <a:lstStyle/>
        <a:p>
          <a:endParaRPr lang="en-US"/>
        </a:p>
      </dgm:t>
    </dgm:pt>
    <dgm:pt modelId="{95D3098D-9F21-4E3E-98E9-790A4DBE13B3}" type="pres">
      <dgm:prSet presAssocID="{4D4D2668-09EF-4394-84E7-FCCC4079B0A2}" presName="dummy" presStyleCnt="0"/>
      <dgm:spPr/>
    </dgm:pt>
    <dgm:pt modelId="{59353F58-4873-4EBD-B410-0852E6BA3D92}" type="pres">
      <dgm:prSet presAssocID="{F958AE0D-898E-42B7-95C8-484B38B0EE74}" presName="sibTrans" presStyleLbl="sibTrans2D1" presStyleIdx="5" presStyleCnt="6"/>
      <dgm:spPr/>
      <dgm:t>
        <a:bodyPr/>
        <a:lstStyle/>
        <a:p>
          <a:endParaRPr lang="en-US"/>
        </a:p>
      </dgm:t>
    </dgm:pt>
  </dgm:ptLst>
  <dgm:cxnLst>
    <dgm:cxn modelId="{22BDFE65-FF2F-4852-9E75-A3F690080CF8}" type="presOf" srcId="{EF3B64A0-3E21-43E7-ADF7-6263535199DE}" destId="{37819BFE-9215-4DAB-BCC6-81AA6117EB2F}" srcOrd="0" destOrd="0" presId="urn:microsoft.com/office/officeart/2005/8/layout/radial6"/>
    <dgm:cxn modelId="{7C1EF125-4B62-46CF-9325-78786C1E390E}" type="presOf" srcId="{2A237F4A-EA63-4857-BD56-347468DD36F3}" destId="{254EDB98-8BA3-4CAE-B92A-F8800063D367}" srcOrd="0" destOrd="0" presId="urn:microsoft.com/office/officeart/2005/8/layout/radial6"/>
    <dgm:cxn modelId="{D9756BDA-58AF-4C08-9CE4-C56DC327C838}" type="presOf" srcId="{7D3611FA-29AE-4278-9904-69675EE29359}" destId="{41A54125-59B6-4AE9-B4AB-391D33FF4F05}" srcOrd="0" destOrd="0" presId="urn:microsoft.com/office/officeart/2005/8/layout/radial6"/>
    <dgm:cxn modelId="{B4AB5AA6-E97E-40C0-A9C8-44C46127A079}" type="presOf" srcId="{64AD51ED-623B-4EA8-B94D-5CD1FACBD027}" destId="{7756A5C2-40EB-4A16-BD2E-EE8EB89FB992}" srcOrd="0" destOrd="0" presId="urn:microsoft.com/office/officeart/2005/8/layout/radial6"/>
    <dgm:cxn modelId="{A9A78FAA-DD65-409A-A4A3-2CEF6467AD66}" srcId="{9ADB4CE1-5959-4D5D-B6F5-49ABF8339E32}" destId="{4DA011D3-49FF-4650-B3D0-AF14DD3A43E6}" srcOrd="2" destOrd="0" parTransId="{4F3E7809-C36F-4F4F-984C-44FB5BD85405}" sibTransId="{EAC88240-3D4A-4D27-BA66-47F1842BBA8C}"/>
    <dgm:cxn modelId="{7059DE66-4792-4FFF-8823-CE03FC371758}" srcId="{9ADB4CE1-5959-4D5D-B6F5-49ABF8339E32}" destId="{64AD51ED-623B-4EA8-B94D-5CD1FACBD027}" srcOrd="4" destOrd="0" parTransId="{983457B0-3873-400C-9076-D79C0641E432}" sibTransId="{7D3611FA-29AE-4278-9904-69675EE29359}"/>
    <dgm:cxn modelId="{60AE2EBA-E07A-46B3-8900-118F6628F74F}" srcId="{9ADB4CE1-5959-4D5D-B6F5-49ABF8339E32}" destId="{46D7B359-334A-4AB2-B29E-A1BAA4881737}" srcOrd="0" destOrd="0" parTransId="{4C404C34-84E0-4B6C-A028-5F476FCD78B9}" sibTransId="{18781FE2-7C58-4E02-8246-7E631AE34899}"/>
    <dgm:cxn modelId="{412F012B-A149-408C-BA3B-85DD6ABFFCD2}" type="presOf" srcId="{F958AE0D-898E-42B7-95C8-484B38B0EE74}" destId="{59353F58-4873-4EBD-B410-0852E6BA3D92}" srcOrd="0" destOrd="0" presId="urn:microsoft.com/office/officeart/2005/8/layout/radial6"/>
    <dgm:cxn modelId="{037E8F8B-4A75-47AE-A43D-DAE952A90DAE}" type="presOf" srcId="{46D7B359-334A-4AB2-B29E-A1BAA4881737}" destId="{F43231FB-FA03-43DE-89A6-B8FA547405BB}" srcOrd="0" destOrd="0" presId="urn:microsoft.com/office/officeart/2005/8/layout/radial6"/>
    <dgm:cxn modelId="{E8EC870B-C3C6-4DDE-B392-679E4933DAEC}" srcId="{1E4F4E34-5D0E-4627-B482-F75719B2EA72}" destId="{9ADB4CE1-5959-4D5D-B6F5-49ABF8339E32}" srcOrd="0" destOrd="0" parTransId="{38E08B14-3BA4-409C-8103-1308A3B36D7A}" sibTransId="{AD474985-DBB9-4280-8455-88D0B9877A0A}"/>
    <dgm:cxn modelId="{1D898DFC-7506-4B1F-873F-884EE8ABF446}" type="presOf" srcId="{18781FE2-7C58-4E02-8246-7E631AE34899}" destId="{E04A7AE9-5154-4CC2-BA9E-C244C2FD7969}" srcOrd="0" destOrd="0" presId="urn:microsoft.com/office/officeart/2005/8/layout/radial6"/>
    <dgm:cxn modelId="{59136D8A-0266-41E7-A6E2-B79E74438E4A}" type="presOf" srcId="{4DA011D3-49FF-4650-B3D0-AF14DD3A43E6}" destId="{1EEEAD85-2F1E-4F05-B114-B27301B63B09}" srcOrd="0" destOrd="0" presId="urn:microsoft.com/office/officeart/2005/8/layout/radial6"/>
    <dgm:cxn modelId="{59474D0A-5EA6-415F-8BE4-6B9CEFE01F8D}" srcId="{9ADB4CE1-5959-4D5D-B6F5-49ABF8339E32}" destId="{2A237F4A-EA63-4857-BD56-347468DD36F3}" srcOrd="1" destOrd="0" parTransId="{7CC687E9-A61A-432A-AC8F-C320C8BD5A1B}" sibTransId="{AE0E26B5-FF83-44D1-95C3-A51C538B978C}"/>
    <dgm:cxn modelId="{099C3C56-399E-4FA5-ACA1-86D43C4B47A0}" srcId="{9ADB4CE1-5959-4D5D-B6F5-49ABF8339E32}" destId="{4D4D2668-09EF-4394-84E7-FCCC4079B0A2}" srcOrd="5" destOrd="0" parTransId="{3F6935BF-A0E5-41F4-898F-3BE19C1E790E}" sibTransId="{F958AE0D-898E-42B7-95C8-484B38B0EE74}"/>
    <dgm:cxn modelId="{311F8ABC-4FD8-4A5A-91B4-DA52E610DF1A}" type="presOf" srcId="{4D4D2668-09EF-4394-84E7-FCCC4079B0A2}" destId="{DD229C82-FDD8-4E3F-B676-48E56D762DA6}" srcOrd="0" destOrd="0" presId="urn:microsoft.com/office/officeart/2005/8/layout/radial6"/>
    <dgm:cxn modelId="{F48C35A0-3DA9-4C8D-8F0A-BD7C9C29EA8C}" type="presOf" srcId="{4DECC043-9CA9-4660-8D73-E695F447DD8C}" destId="{9AADFAB6-72B6-41C5-B8A2-5947062815ED}" srcOrd="0" destOrd="0" presId="urn:microsoft.com/office/officeart/2005/8/layout/radial6"/>
    <dgm:cxn modelId="{28D7C077-C32F-4A26-8D45-21D88BA68A1A}" type="presOf" srcId="{EAC88240-3D4A-4D27-BA66-47F1842BBA8C}" destId="{B41D54E5-EF6A-4AC2-A551-19C5083DB6AB}" srcOrd="0" destOrd="0" presId="urn:microsoft.com/office/officeart/2005/8/layout/radial6"/>
    <dgm:cxn modelId="{721F36B9-297A-4BCF-BD8A-BC72B58DEE70}" srcId="{9ADB4CE1-5959-4D5D-B6F5-49ABF8339E32}" destId="{4DECC043-9CA9-4660-8D73-E695F447DD8C}" srcOrd="3" destOrd="0" parTransId="{0167DC7A-2280-4E1D-8698-9AC6B6AC1E92}" sibTransId="{EF3B64A0-3E21-43E7-ADF7-6263535199DE}"/>
    <dgm:cxn modelId="{168D53B8-18D2-498C-8F64-E960CDCA3B9D}" type="presOf" srcId="{9ADB4CE1-5959-4D5D-B6F5-49ABF8339E32}" destId="{F6D14748-243C-498A-A9EC-4CAC08922F7E}" srcOrd="0" destOrd="0" presId="urn:microsoft.com/office/officeart/2005/8/layout/radial6"/>
    <dgm:cxn modelId="{39A0764B-A3FD-47F5-999C-FA3FC687538C}" type="presOf" srcId="{AE0E26B5-FF83-44D1-95C3-A51C538B978C}" destId="{850C1BDF-5FDE-4FF4-96CD-43470C78A6EF}" srcOrd="0" destOrd="0" presId="urn:microsoft.com/office/officeart/2005/8/layout/radial6"/>
    <dgm:cxn modelId="{99FC4641-38C3-47B2-B7D5-F2B28BFADFF4}" type="presOf" srcId="{1E4F4E34-5D0E-4627-B482-F75719B2EA72}" destId="{6F812A04-BE54-4AE3-86F5-C57129117617}" srcOrd="0" destOrd="0" presId="urn:microsoft.com/office/officeart/2005/8/layout/radial6"/>
    <dgm:cxn modelId="{9EF6B511-F154-4378-AA9D-81F77AF94004}" type="presParOf" srcId="{6F812A04-BE54-4AE3-86F5-C57129117617}" destId="{F6D14748-243C-498A-A9EC-4CAC08922F7E}" srcOrd="0" destOrd="0" presId="urn:microsoft.com/office/officeart/2005/8/layout/radial6"/>
    <dgm:cxn modelId="{0342E2AB-C19D-46A9-8F1D-2615B823CC6D}" type="presParOf" srcId="{6F812A04-BE54-4AE3-86F5-C57129117617}" destId="{F43231FB-FA03-43DE-89A6-B8FA547405BB}" srcOrd="1" destOrd="0" presId="urn:microsoft.com/office/officeart/2005/8/layout/radial6"/>
    <dgm:cxn modelId="{55990550-394C-4088-84ED-A0190F56FE37}" type="presParOf" srcId="{6F812A04-BE54-4AE3-86F5-C57129117617}" destId="{CF6B78FC-E057-4041-A3E4-2474045719F1}" srcOrd="2" destOrd="0" presId="urn:microsoft.com/office/officeart/2005/8/layout/radial6"/>
    <dgm:cxn modelId="{EE6EA39F-9755-4CA4-8A36-F8FF80D2C0CD}" type="presParOf" srcId="{6F812A04-BE54-4AE3-86F5-C57129117617}" destId="{E04A7AE9-5154-4CC2-BA9E-C244C2FD7969}" srcOrd="3" destOrd="0" presId="urn:microsoft.com/office/officeart/2005/8/layout/radial6"/>
    <dgm:cxn modelId="{81C9DAB6-13C6-4067-85A1-3EC053AF2348}" type="presParOf" srcId="{6F812A04-BE54-4AE3-86F5-C57129117617}" destId="{254EDB98-8BA3-4CAE-B92A-F8800063D367}" srcOrd="4" destOrd="0" presId="urn:microsoft.com/office/officeart/2005/8/layout/radial6"/>
    <dgm:cxn modelId="{ADC15BD0-6D42-4C18-9835-103D089FC877}" type="presParOf" srcId="{6F812A04-BE54-4AE3-86F5-C57129117617}" destId="{ED01E0B2-676B-467E-8C41-9B9EEEAF1781}" srcOrd="5" destOrd="0" presId="urn:microsoft.com/office/officeart/2005/8/layout/radial6"/>
    <dgm:cxn modelId="{4A6441B2-4909-4BE3-86E6-9FA7294BA273}" type="presParOf" srcId="{6F812A04-BE54-4AE3-86F5-C57129117617}" destId="{850C1BDF-5FDE-4FF4-96CD-43470C78A6EF}" srcOrd="6" destOrd="0" presId="urn:microsoft.com/office/officeart/2005/8/layout/radial6"/>
    <dgm:cxn modelId="{9831F900-BAAC-46B3-A908-DF4F778E8646}" type="presParOf" srcId="{6F812A04-BE54-4AE3-86F5-C57129117617}" destId="{1EEEAD85-2F1E-4F05-B114-B27301B63B09}" srcOrd="7" destOrd="0" presId="urn:microsoft.com/office/officeart/2005/8/layout/radial6"/>
    <dgm:cxn modelId="{90D0EFCA-E178-4990-9253-EF6083FD6123}" type="presParOf" srcId="{6F812A04-BE54-4AE3-86F5-C57129117617}" destId="{5B2CFA02-67F9-43C6-B85F-9382FDD8D911}" srcOrd="8" destOrd="0" presId="urn:microsoft.com/office/officeart/2005/8/layout/radial6"/>
    <dgm:cxn modelId="{56594FE3-EBB0-426A-871D-EBA2B2D7899C}" type="presParOf" srcId="{6F812A04-BE54-4AE3-86F5-C57129117617}" destId="{B41D54E5-EF6A-4AC2-A551-19C5083DB6AB}" srcOrd="9" destOrd="0" presId="urn:microsoft.com/office/officeart/2005/8/layout/radial6"/>
    <dgm:cxn modelId="{8709D9DC-BD39-454F-85BA-83B5D05244FC}" type="presParOf" srcId="{6F812A04-BE54-4AE3-86F5-C57129117617}" destId="{9AADFAB6-72B6-41C5-B8A2-5947062815ED}" srcOrd="10" destOrd="0" presId="urn:microsoft.com/office/officeart/2005/8/layout/radial6"/>
    <dgm:cxn modelId="{016A2CDE-6762-4839-83AA-3BEE06900D26}" type="presParOf" srcId="{6F812A04-BE54-4AE3-86F5-C57129117617}" destId="{F0AEE76A-9ECA-46F3-9704-50A8A7619D82}" srcOrd="11" destOrd="0" presId="urn:microsoft.com/office/officeart/2005/8/layout/radial6"/>
    <dgm:cxn modelId="{C03DED5A-E91B-4601-A082-34BFD6F7E8D5}" type="presParOf" srcId="{6F812A04-BE54-4AE3-86F5-C57129117617}" destId="{37819BFE-9215-4DAB-BCC6-81AA6117EB2F}" srcOrd="12" destOrd="0" presId="urn:microsoft.com/office/officeart/2005/8/layout/radial6"/>
    <dgm:cxn modelId="{D7DC73B0-7C69-43C3-9352-00FD5A71AA25}" type="presParOf" srcId="{6F812A04-BE54-4AE3-86F5-C57129117617}" destId="{7756A5C2-40EB-4A16-BD2E-EE8EB89FB992}" srcOrd="13" destOrd="0" presId="urn:microsoft.com/office/officeart/2005/8/layout/radial6"/>
    <dgm:cxn modelId="{D89C677B-CC02-4B2A-92B1-78EA3136E646}" type="presParOf" srcId="{6F812A04-BE54-4AE3-86F5-C57129117617}" destId="{263F2197-C10F-49D5-BC83-46490FB190A4}" srcOrd="14" destOrd="0" presId="urn:microsoft.com/office/officeart/2005/8/layout/radial6"/>
    <dgm:cxn modelId="{5555F502-24FB-420C-86DE-7C034D340C99}" type="presParOf" srcId="{6F812A04-BE54-4AE3-86F5-C57129117617}" destId="{41A54125-59B6-4AE9-B4AB-391D33FF4F05}" srcOrd="15" destOrd="0" presId="urn:microsoft.com/office/officeart/2005/8/layout/radial6"/>
    <dgm:cxn modelId="{83BAFAF9-2EF6-4863-A2D3-20CC2B7F571B}" type="presParOf" srcId="{6F812A04-BE54-4AE3-86F5-C57129117617}" destId="{DD229C82-FDD8-4E3F-B676-48E56D762DA6}" srcOrd="16" destOrd="0" presId="urn:microsoft.com/office/officeart/2005/8/layout/radial6"/>
    <dgm:cxn modelId="{3BC7A0EC-EAAE-4E13-97DB-2B2174D87719}" type="presParOf" srcId="{6F812A04-BE54-4AE3-86F5-C57129117617}" destId="{95D3098D-9F21-4E3E-98E9-790A4DBE13B3}" srcOrd="17" destOrd="0" presId="urn:microsoft.com/office/officeart/2005/8/layout/radial6"/>
    <dgm:cxn modelId="{F1CE0A7B-2FDB-47DE-B713-670EE4635441}" type="presParOf" srcId="{6F812A04-BE54-4AE3-86F5-C57129117617}" destId="{59353F58-4873-4EBD-B410-0852E6BA3D92}"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53F58-4873-4EBD-B410-0852E6BA3D92}">
      <dsp:nvSpPr>
        <dsp:cNvPr id="0" name=""/>
        <dsp:cNvSpPr/>
      </dsp:nvSpPr>
      <dsp:spPr>
        <a:xfrm>
          <a:off x="2994470" y="714820"/>
          <a:ext cx="4882259" cy="4882259"/>
        </a:xfrm>
        <a:prstGeom prst="blockArc">
          <a:avLst>
            <a:gd name="adj1" fmla="val 12600000"/>
            <a:gd name="adj2" fmla="val 16200000"/>
            <a:gd name="adj3" fmla="val 45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A54125-59B6-4AE9-B4AB-391D33FF4F05}">
      <dsp:nvSpPr>
        <dsp:cNvPr id="0" name=""/>
        <dsp:cNvSpPr/>
      </dsp:nvSpPr>
      <dsp:spPr>
        <a:xfrm>
          <a:off x="2994470" y="714820"/>
          <a:ext cx="4882259" cy="4882259"/>
        </a:xfrm>
        <a:prstGeom prst="blockArc">
          <a:avLst>
            <a:gd name="adj1" fmla="val 9000000"/>
            <a:gd name="adj2" fmla="val 12600000"/>
            <a:gd name="adj3" fmla="val 45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819BFE-9215-4DAB-BCC6-81AA6117EB2F}">
      <dsp:nvSpPr>
        <dsp:cNvPr id="0" name=""/>
        <dsp:cNvSpPr/>
      </dsp:nvSpPr>
      <dsp:spPr>
        <a:xfrm>
          <a:off x="2994470" y="714820"/>
          <a:ext cx="4882259" cy="4882259"/>
        </a:xfrm>
        <a:prstGeom prst="blockArc">
          <a:avLst>
            <a:gd name="adj1" fmla="val 5400000"/>
            <a:gd name="adj2" fmla="val 9000000"/>
            <a:gd name="adj3" fmla="val 45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1D54E5-EF6A-4AC2-A551-19C5083DB6AB}">
      <dsp:nvSpPr>
        <dsp:cNvPr id="0" name=""/>
        <dsp:cNvSpPr/>
      </dsp:nvSpPr>
      <dsp:spPr>
        <a:xfrm>
          <a:off x="2994470" y="714820"/>
          <a:ext cx="4882259" cy="4882259"/>
        </a:xfrm>
        <a:prstGeom prst="blockArc">
          <a:avLst>
            <a:gd name="adj1" fmla="val 1800000"/>
            <a:gd name="adj2" fmla="val 5400000"/>
            <a:gd name="adj3" fmla="val 45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C1BDF-5FDE-4FF4-96CD-43470C78A6EF}">
      <dsp:nvSpPr>
        <dsp:cNvPr id="0" name=""/>
        <dsp:cNvSpPr/>
      </dsp:nvSpPr>
      <dsp:spPr>
        <a:xfrm>
          <a:off x="2994470" y="714820"/>
          <a:ext cx="4882259" cy="4882259"/>
        </a:xfrm>
        <a:prstGeom prst="blockArc">
          <a:avLst>
            <a:gd name="adj1" fmla="val 19800000"/>
            <a:gd name="adj2" fmla="val 1800000"/>
            <a:gd name="adj3" fmla="val 45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4A7AE9-5154-4CC2-BA9E-C244C2FD7969}">
      <dsp:nvSpPr>
        <dsp:cNvPr id="0" name=""/>
        <dsp:cNvSpPr/>
      </dsp:nvSpPr>
      <dsp:spPr>
        <a:xfrm>
          <a:off x="2994470" y="714820"/>
          <a:ext cx="4882259" cy="4882259"/>
        </a:xfrm>
        <a:prstGeom prst="blockArc">
          <a:avLst>
            <a:gd name="adj1" fmla="val 16200000"/>
            <a:gd name="adj2" fmla="val 19800000"/>
            <a:gd name="adj3" fmla="val 45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D14748-243C-498A-A9EC-4CAC08922F7E}">
      <dsp:nvSpPr>
        <dsp:cNvPr id="0" name=""/>
        <dsp:cNvSpPr/>
      </dsp:nvSpPr>
      <dsp:spPr>
        <a:xfrm>
          <a:off x="4338129" y="2058479"/>
          <a:ext cx="2194941" cy="21949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CA" sz="1600" kern="1200" dirty="0"/>
            <a:t>Core competencies</a:t>
          </a:r>
        </a:p>
      </dsp:txBody>
      <dsp:txXfrm>
        <a:off x="4659571" y="2379921"/>
        <a:ext cx="1552057" cy="1552057"/>
      </dsp:txXfrm>
    </dsp:sp>
    <dsp:sp modelId="{F43231FB-FA03-43DE-89A6-B8FA547405BB}">
      <dsp:nvSpPr>
        <dsp:cNvPr id="0" name=""/>
        <dsp:cNvSpPr/>
      </dsp:nvSpPr>
      <dsp:spPr>
        <a:xfrm>
          <a:off x="4667370" y="1903"/>
          <a:ext cx="1536459" cy="153645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i="1" kern="1200"/>
            <a:t>Participation in practical courses, workshops, and lectures</a:t>
          </a:r>
          <a:endParaRPr lang="en-CA" sz="1000" kern="1200"/>
        </a:p>
      </dsp:txBody>
      <dsp:txXfrm>
        <a:off x="4892379" y="226912"/>
        <a:ext cx="1086441" cy="1086441"/>
      </dsp:txXfrm>
    </dsp:sp>
    <dsp:sp modelId="{254EDB98-8BA3-4CAE-B92A-F8800063D367}">
      <dsp:nvSpPr>
        <dsp:cNvPr id="0" name=""/>
        <dsp:cNvSpPr/>
      </dsp:nvSpPr>
      <dsp:spPr>
        <a:xfrm>
          <a:off x="6733548" y="1194811"/>
          <a:ext cx="1536459" cy="153645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i="1" kern="1200"/>
            <a:t>Interaction with knowledgeable peers</a:t>
          </a:r>
          <a:endParaRPr lang="en-CA" sz="1000" kern="1200"/>
        </a:p>
      </dsp:txBody>
      <dsp:txXfrm>
        <a:off x="6958557" y="1419820"/>
        <a:ext cx="1086441" cy="1086441"/>
      </dsp:txXfrm>
    </dsp:sp>
    <dsp:sp modelId="{1EEEAD85-2F1E-4F05-B114-B27301B63B09}">
      <dsp:nvSpPr>
        <dsp:cNvPr id="0" name=""/>
        <dsp:cNvSpPr/>
      </dsp:nvSpPr>
      <dsp:spPr>
        <a:xfrm>
          <a:off x="6733548" y="3580628"/>
          <a:ext cx="1536459" cy="153645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i="1" kern="1200"/>
            <a:t>Reflection</a:t>
          </a:r>
          <a:endParaRPr lang="en-CA" sz="1000" kern="1200"/>
        </a:p>
      </dsp:txBody>
      <dsp:txXfrm>
        <a:off x="6958557" y="3805637"/>
        <a:ext cx="1086441" cy="1086441"/>
      </dsp:txXfrm>
    </dsp:sp>
    <dsp:sp modelId="{9AADFAB6-72B6-41C5-B8A2-5947062815ED}">
      <dsp:nvSpPr>
        <dsp:cNvPr id="0" name=""/>
        <dsp:cNvSpPr/>
      </dsp:nvSpPr>
      <dsp:spPr>
        <a:xfrm>
          <a:off x="4667370" y="4773537"/>
          <a:ext cx="1536459" cy="153645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i="1" kern="1200"/>
            <a:t>Self-study</a:t>
          </a:r>
          <a:endParaRPr lang="en-CA" sz="1000" kern="1200"/>
        </a:p>
      </dsp:txBody>
      <dsp:txXfrm>
        <a:off x="4892379" y="4998546"/>
        <a:ext cx="1086441" cy="1086441"/>
      </dsp:txXfrm>
    </dsp:sp>
    <dsp:sp modelId="{7756A5C2-40EB-4A16-BD2E-EE8EB89FB992}">
      <dsp:nvSpPr>
        <dsp:cNvPr id="0" name=""/>
        <dsp:cNvSpPr/>
      </dsp:nvSpPr>
      <dsp:spPr>
        <a:xfrm>
          <a:off x="2601192" y="3580628"/>
          <a:ext cx="1536459" cy="153645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i="1" kern="1200"/>
            <a:t>Practicum &amp; teaching experiences</a:t>
          </a:r>
          <a:endParaRPr lang="en-CA" sz="1000" kern="1200"/>
        </a:p>
      </dsp:txBody>
      <dsp:txXfrm>
        <a:off x="2826201" y="3805637"/>
        <a:ext cx="1086441" cy="1086441"/>
      </dsp:txXfrm>
    </dsp:sp>
    <dsp:sp modelId="{DD229C82-FDD8-4E3F-B676-48E56D762DA6}">
      <dsp:nvSpPr>
        <dsp:cNvPr id="0" name=""/>
        <dsp:cNvSpPr/>
      </dsp:nvSpPr>
      <dsp:spPr>
        <a:xfrm>
          <a:off x="2601192" y="1194811"/>
          <a:ext cx="1536459" cy="153645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CA" sz="1000" i="1" kern="1200"/>
            <a:t>Lesson observation and feedback</a:t>
          </a:r>
          <a:endParaRPr lang="en-CA" sz="1000" kern="1200"/>
        </a:p>
      </dsp:txBody>
      <dsp:txXfrm>
        <a:off x="2826201" y="1419820"/>
        <a:ext cx="1086441" cy="108644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3/18/2021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3/18/2021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3/18/2021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3/18/2021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3/18/2021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Language Teacher Core competencies</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What are they?</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6BAAFC-654E-4B05-8771-786C99D85398}"/>
              </a:ext>
            </a:extLst>
          </p:cNvPr>
          <p:cNvSpPr>
            <a:spLocks noGrp="1"/>
          </p:cNvSpPr>
          <p:nvPr>
            <p:ph type="ctrTitle"/>
          </p:nvPr>
        </p:nvSpPr>
        <p:spPr/>
        <p:txBody>
          <a:bodyPr>
            <a:normAutofit/>
          </a:bodyPr>
          <a:lstStyle/>
          <a:p>
            <a:r>
              <a:rPr lang="en-US" sz="2400" dirty="0"/>
              <a:t>Korean In-service Secondary School English teachers’ Core competencies</a:t>
            </a:r>
            <a:endParaRPr lang="en-CA" sz="2400" dirty="0"/>
          </a:p>
        </p:txBody>
      </p:sp>
      <p:sp>
        <p:nvSpPr>
          <p:cNvPr id="6" name="Subtitle 5">
            <a:extLst>
              <a:ext uri="{FF2B5EF4-FFF2-40B4-BE49-F238E27FC236}">
                <a16:creationId xmlns:a16="http://schemas.microsoft.com/office/drawing/2014/main" id="{79F7D077-5464-42DA-AECC-14D59FB3406A}"/>
              </a:ext>
            </a:extLst>
          </p:cNvPr>
          <p:cNvSpPr>
            <a:spLocks noGrp="1"/>
          </p:cNvSpPr>
          <p:nvPr>
            <p:ph type="subTitle" idx="1"/>
          </p:nvPr>
        </p:nvSpPr>
        <p:spPr/>
        <p:txBody>
          <a:bodyPr/>
          <a:lstStyle/>
          <a:p>
            <a:r>
              <a:rPr lang="en-US" dirty="0"/>
              <a:t>What do you need to succeed?</a:t>
            </a:r>
            <a:endParaRPr lang="en-CA" dirty="0"/>
          </a:p>
        </p:txBody>
      </p:sp>
    </p:spTree>
    <p:extLst>
      <p:ext uri="{BB962C8B-B14F-4D97-AF65-F5344CB8AC3E}">
        <p14:creationId xmlns:p14="http://schemas.microsoft.com/office/powerpoint/2010/main" val="2476937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607A92-B221-4538-8099-FE473639A74C}"/>
              </a:ext>
            </a:extLst>
          </p:cNvPr>
          <p:cNvSpPr>
            <a:spLocks noGrp="1"/>
          </p:cNvSpPr>
          <p:nvPr>
            <p:ph type="title"/>
          </p:nvPr>
        </p:nvSpPr>
        <p:spPr/>
        <p:txBody>
          <a:bodyPr/>
          <a:lstStyle/>
          <a:p>
            <a:r>
              <a:rPr lang="en-US" dirty="0"/>
              <a:t>Group discussion</a:t>
            </a:r>
            <a:endParaRPr lang="en-CA" dirty="0"/>
          </a:p>
        </p:txBody>
      </p:sp>
      <p:sp>
        <p:nvSpPr>
          <p:cNvPr id="5" name="Content Placeholder 4">
            <a:extLst>
              <a:ext uri="{FF2B5EF4-FFF2-40B4-BE49-F238E27FC236}">
                <a16:creationId xmlns:a16="http://schemas.microsoft.com/office/drawing/2014/main" id="{42B9F9BD-A7A3-4E2B-A759-91F7A3C03AE7}"/>
              </a:ext>
            </a:extLst>
          </p:cNvPr>
          <p:cNvSpPr>
            <a:spLocks noGrp="1"/>
          </p:cNvSpPr>
          <p:nvPr>
            <p:ph idx="1"/>
          </p:nvPr>
        </p:nvSpPr>
        <p:spPr/>
        <p:txBody>
          <a:bodyPr/>
          <a:lstStyle/>
          <a:p>
            <a:endParaRPr lang="en-CA" dirty="0"/>
          </a:p>
          <a:p>
            <a:endParaRPr lang="en-CA" dirty="0"/>
          </a:p>
          <a:p>
            <a:endParaRPr lang="en-CA" dirty="0"/>
          </a:p>
          <a:p>
            <a:r>
              <a:rPr lang="en-CA" dirty="0"/>
              <a:t>What core competencies (knowledge, skills, abilities, etc.) do public secondary school English teachers in South Korea need to fulfill their role as an English teacher today?,</a:t>
            </a:r>
          </a:p>
        </p:txBody>
      </p:sp>
    </p:spTree>
    <p:extLst>
      <p:ext uri="{BB962C8B-B14F-4D97-AF65-F5344CB8AC3E}">
        <p14:creationId xmlns:p14="http://schemas.microsoft.com/office/powerpoint/2010/main" val="574643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62846-AA21-4E23-8E9C-BECBFFAD2ED4}"/>
              </a:ext>
            </a:extLst>
          </p:cNvPr>
          <p:cNvSpPr>
            <a:spLocks noGrp="1"/>
          </p:cNvSpPr>
          <p:nvPr>
            <p:ph type="title"/>
          </p:nvPr>
        </p:nvSpPr>
        <p:spPr/>
        <p:txBody>
          <a:bodyPr/>
          <a:lstStyle/>
          <a:p>
            <a:r>
              <a:rPr lang="en-US" dirty="0"/>
              <a:t>Categorizing</a:t>
            </a:r>
            <a:endParaRPr lang="en-CA" dirty="0"/>
          </a:p>
        </p:txBody>
      </p:sp>
      <p:sp>
        <p:nvSpPr>
          <p:cNvPr id="3" name="Content Placeholder 2">
            <a:extLst>
              <a:ext uri="{FF2B5EF4-FFF2-40B4-BE49-F238E27FC236}">
                <a16:creationId xmlns:a16="http://schemas.microsoft.com/office/drawing/2014/main" id="{E1450CE9-DA69-4BF5-A663-78AB187D98EC}"/>
              </a:ext>
            </a:extLst>
          </p:cNvPr>
          <p:cNvSpPr>
            <a:spLocks noGrp="1"/>
          </p:cNvSpPr>
          <p:nvPr>
            <p:ph idx="1"/>
          </p:nvPr>
        </p:nvSpPr>
        <p:spPr/>
        <p:txBody>
          <a:bodyPr/>
          <a:lstStyle/>
          <a:p>
            <a:endParaRPr lang="en-US" dirty="0"/>
          </a:p>
          <a:p>
            <a:r>
              <a:rPr lang="en-CA" dirty="0"/>
              <a:t>Pedagogical</a:t>
            </a:r>
          </a:p>
          <a:p>
            <a:pPr lvl="1"/>
            <a:r>
              <a:rPr lang="en-CA" dirty="0"/>
              <a:t>knowledge</a:t>
            </a:r>
          </a:p>
          <a:p>
            <a:pPr lvl="1"/>
            <a:r>
              <a:rPr lang="en-CA" dirty="0"/>
              <a:t>Skills</a:t>
            </a:r>
          </a:p>
          <a:p>
            <a:pPr lvl="1"/>
            <a:r>
              <a:rPr lang="en-CA" dirty="0"/>
              <a:t>Abilities</a:t>
            </a:r>
          </a:p>
          <a:p>
            <a:r>
              <a:rPr lang="en-CA" dirty="0"/>
              <a:t>Self</a:t>
            </a:r>
          </a:p>
          <a:p>
            <a:pPr lvl="1"/>
            <a:r>
              <a:rPr lang="en-CA" dirty="0"/>
              <a:t>Knowledge</a:t>
            </a:r>
          </a:p>
          <a:p>
            <a:pPr lvl="1"/>
            <a:r>
              <a:rPr lang="en-CA" dirty="0"/>
              <a:t>Skills</a:t>
            </a:r>
          </a:p>
          <a:p>
            <a:pPr lvl="1"/>
            <a:r>
              <a:rPr lang="en-CA" dirty="0"/>
              <a:t>Abilities</a:t>
            </a:r>
          </a:p>
          <a:p>
            <a:r>
              <a:rPr lang="en-CA" dirty="0"/>
              <a:t>Administrative </a:t>
            </a:r>
          </a:p>
          <a:p>
            <a:pPr lvl="1"/>
            <a:r>
              <a:rPr lang="en-CA" dirty="0"/>
              <a:t>Knowledge</a:t>
            </a:r>
          </a:p>
          <a:p>
            <a:pPr lvl="1"/>
            <a:r>
              <a:rPr lang="en-CA" dirty="0"/>
              <a:t>Skills</a:t>
            </a:r>
          </a:p>
          <a:p>
            <a:pPr lvl="1"/>
            <a:r>
              <a:rPr lang="en-CA" dirty="0"/>
              <a:t>Abilities</a:t>
            </a:r>
          </a:p>
          <a:p>
            <a:pPr lvl="1"/>
            <a:endParaRPr lang="en-CA" dirty="0"/>
          </a:p>
        </p:txBody>
      </p:sp>
    </p:spTree>
    <p:extLst>
      <p:ext uri="{BB962C8B-B14F-4D97-AF65-F5344CB8AC3E}">
        <p14:creationId xmlns:p14="http://schemas.microsoft.com/office/powerpoint/2010/main" val="1957980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4C0F8-ECF2-4FAD-9AD5-B924D37C221C}"/>
              </a:ext>
            </a:extLst>
          </p:cNvPr>
          <p:cNvSpPr>
            <a:spLocks noGrp="1"/>
          </p:cNvSpPr>
          <p:nvPr>
            <p:ph type="title"/>
          </p:nvPr>
        </p:nvSpPr>
        <p:spPr/>
        <p:txBody>
          <a:bodyPr/>
          <a:lstStyle/>
          <a:p>
            <a:r>
              <a:rPr lang="en-CA" dirty="0"/>
              <a:t>Interrelated components</a:t>
            </a:r>
          </a:p>
        </p:txBody>
      </p:sp>
      <p:sp>
        <p:nvSpPr>
          <p:cNvPr id="3" name="Content Placeholder 2">
            <a:extLst>
              <a:ext uri="{FF2B5EF4-FFF2-40B4-BE49-F238E27FC236}">
                <a16:creationId xmlns:a16="http://schemas.microsoft.com/office/drawing/2014/main" id="{4005AFF9-722B-4962-8747-66029C5E0C2A}"/>
              </a:ext>
            </a:extLst>
          </p:cNvPr>
          <p:cNvSpPr>
            <a:spLocks noGrp="1"/>
          </p:cNvSpPr>
          <p:nvPr>
            <p:ph idx="1"/>
          </p:nvPr>
        </p:nvSpPr>
        <p:spPr/>
        <p:txBody>
          <a:bodyPr/>
          <a:lstStyle/>
          <a:p>
            <a:endParaRPr lang="en-CA"/>
          </a:p>
        </p:txBody>
      </p:sp>
      <p:pic>
        <p:nvPicPr>
          <p:cNvPr id="1026" name="Picture 2">
            <a:extLst>
              <a:ext uri="{FF2B5EF4-FFF2-40B4-BE49-F238E27FC236}">
                <a16:creationId xmlns:a16="http://schemas.microsoft.com/office/drawing/2014/main" id="{3CCEAFA2-F0A6-4893-9062-DC4748EA34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4848" y="2374900"/>
            <a:ext cx="6133447" cy="3577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435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7EA3A-3B1B-4045-BEAD-8F1A62D6176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047E76C-B7D9-46FA-BE51-B27802E9455B}"/>
              </a:ext>
            </a:extLst>
          </p:cNvPr>
          <p:cNvSpPr>
            <a:spLocks noGrp="1"/>
          </p:cNvSpPr>
          <p:nvPr>
            <p:ph idx="1"/>
          </p:nvPr>
        </p:nvSpPr>
        <p:spPr/>
        <p:txBody>
          <a:bodyPr/>
          <a:lstStyle/>
          <a:p>
            <a:endParaRPr lang="en-CA"/>
          </a:p>
        </p:txBody>
      </p:sp>
      <p:pic>
        <p:nvPicPr>
          <p:cNvPr id="7" name="Picture 6">
            <a:extLst>
              <a:ext uri="{FF2B5EF4-FFF2-40B4-BE49-F238E27FC236}">
                <a16:creationId xmlns:a16="http://schemas.microsoft.com/office/drawing/2014/main" id="{7F6CF998-A7BD-49B7-8BDD-C4C2D15DC4D5}"/>
              </a:ext>
            </a:extLst>
          </p:cNvPr>
          <p:cNvPicPr>
            <a:picLocks noChangeAspect="1"/>
          </p:cNvPicPr>
          <p:nvPr/>
        </p:nvPicPr>
        <p:blipFill rotWithShape="1">
          <a:blip r:embed="rId2">
            <a:clrChange>
              <a:clrFrom>
                <a:srgbClr val="FFFFFF"/>
              </a:clrFrom>
              <a:clrTo>
                <a:srgbClr val="FFFFFF">
                  <a:alpha val="0"/>
                </a:srgbClr>
              </a:clrTo>
            </a:clrChange>
          </a:blip>
          <a:srcRect l="8750" t="20425" r="36011" b="16171"/>
          <a:stretch/>
        </p:blipFill>
        <p:spPr>
          <a:xfrm>
            <a:off x="1572638" y="605864"/>
            <a:ext cx="8688303" cy="5609542"/>
          </a:xfrm>
          <a:prstGeom prst="rect">
            <a:avLst/>
          </a:prstGeom>
        </p:spPr>
      </p:pic>
    </p:spTree>
    <p:extLst>
      <p:ext uri="{BB962C8B-B14F-4D97-AF65-F5344CB8AC3E}">
        <p14:creationId xmlns:p14="http://schemas.microsoft.com/office/powerpoint/2010/main" val="1033495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40CCDC-6701-48C7-BF9E-D77AB4F64141}"/>
              </a:ext>
            </a:extLst>
          </p:cNvPr>
          <p:cNvGraphicFramePr>
            <a:graphicFrameLocks noGrp="1"/>
          </p:cNvGraphicFramePr>
          <p:nvPr>
            <p:ph idx="4294967295"/>
            <p:extLst>
              <p:ext uri="{D42A27DB-BD31-4B8C-83A1-F6EECF244321}">
                <p14:modId xmlns:p14="http://schemas.microsoft.com/office/powerpoint/2010/main" val="3902012646"/>
              </p:ext>
            </p:extLst>
          </p:nvPr>
        </p:nvGraphicFramePr>
        <p:xfrm>
          <a:off x="141143" y="125947"/>
          <a:ext cx="11909713" cy="6728914"/>
        </p:xfrm>
        <a:graphic>
          <a:graphicData uri="http://schemas.openxmlformats.org/drawingml/2006/table">
            <a:tbl>
              <a:tblPr firstRow="1" firstCol="1" bandRow="1">
                <a:tableStyleId>{21E4AEA4-8DFA-4A89-87EB-49C32662AFE0}</a:tableStyleId>
              </a:tblPr>
              <a:tblGrid>
                <a:gridCol w="2591407">
                  <a:extLst>
                    <a:ext uri="{9D8B030D-6E8A-4147-A177-3AD203B41FA5}">
                      <a16:colId xmlns:a16="http://schemas.microsoft.com/office/drawing/2014/main" val="1663108142"/>
                    </a:ext>
                  </a:extLst>
                </a:gridCol>
                <a:gridCol w="2591407">
                  <a:extLst>
                    <a:ext uri="{9D8B030D-6E8A-4147-A177-3AD203B41FA5}">
                      <a16:colId xmlns:a16="http://schemas.microsoft.com/office/drawing/2014/main" val="752606712"/>
                    </a:ext>
                  </a:extLst>
                </a:gridCol>
                <a:gridCol w="2524779">
                  <a:extLst>
                    <a:ext uri="{9D8B030D-6E8A-4147-A177-3AD203B41FA5}">
                      <a16:colId xmlns:a16="http://schemas.microsoft.com/office/drawing/2014/main" val="3954861382"/>
                    </a:ext>
                  </a:extLst>
                </a:gridCol>
                <a:gridCol w="2103982">
                  <a:extLst>
                    <a:ext uri="{9D8B030D-6E8A-4147-A177-3AD203B41FA5}">
                      <a16:colId xmlns:a16="http://schemas.microsoft.com/office/drawing/2014/main" val="3580522658"/>
                    </a:ext>
                  </a:extLst>
                </a:gridCol>
                <a:gridCol w="2098138">
                  <a:extLst>
                    <a:ext uri="{9D8B030D-6E8A-4147-A177-3AD203B41FA5}">
                      <a16:colId xmlns:a16="http://schemas.microsoft.com/office/drawing/2014/main" val="239180331"/>
                    </a:ext>
                  </a:extLst>
                </a:gridCol>
              </a:tblGrid>
              <a:tr h="199901">
                <a:tc rowSpan="2">
                  <a:txBody>
                    <a:bodyPr/>
                    <a:lstStyle/>
                    <a:p>
                      <a:pPr marL="0" marR="0" algn="just">
                        <a:lnSpc>
                          <a:spcPct val="200000"/>
                        </a:lnSpc>
                        <a:spcBef>
                          <a:spcPts val="0"/>
                        </a:spcBef>
                        <a:spcAft>
                          <a:spcPts val="0"/>
                        </a:spcAft>
                      </a:pPr>
                      <a:r>
                        <a:rPr lang="en-CA" sz="1200" dirty="0">
                          <a:effectLst/>
                        </a:rPr>
                        <a:t> </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gridSpan="2">
                  <a:txBody>
                    <a:bodyPr/>
                    <a:lstStyle/>
                    <a:p>
                      <a:pPr marL="0" marR="0" algn="ctr">
                        <a:lnSpc>
                          <a:spcPct val="200000"/>
                        </a:lnSpc>
                        <a:spcBef>
                          <a:spcPts val="0"/>
                        </a:spcBef>
                        <a:spcAft>
                          <a:spcPts val="0"/>
                        </a:spcAft>
                      </a:pPr>
                      <a:r>
                        <a:rPr lang="en-CA" sz="1400" dirty="0">
                          <a:effectLst/>
                        </a:rPr>
                        <a:t>Pedagogic</a:t>
                      </a:r>
                      <a:endParaRPr lang="en-CA" sz="14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hMerge="1">
                  <a:txBody>
                    <a:bodyPr/>
                    <a:lstStyle/>
                    <a:p>
                      <a:endParaRPr lang="en-CA"/>
                    </a:p>
                  </a:txBody>
                  <a:tcPr/>
                </a:tc>
                <a:tc rowSpan="2">
                  <a:txBody>
                    <a:bodyPr/>
                    <a:lstStyle/>
                    <a:p>
                      <a:pPr marL="0" marR="0" algn="ctr">
                        <a:lnSpc>
                          <a:spcPct val="200000"/>
                        </a:lnSpc>
                        <a:spcBef>
                          <a:spcPts val="0"/>
                        </a:spcBef>
                        <a:spcAft>
                          <a:spcPts val="0"/>
                        </a:spcAft>
                      </a:pPr>
                      <a:r>
                        <a:rPr lang="en-CA" sz="1400">
                          <a:effectLst/>
                        </a:rPr>
                        <a:t>Self</a:t>
                      </a:r>
                      <a:endParaRPr lang="en-CA" sz="140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rowSpan="2">
                  <a:txBody>
                    <a:bodyPr/>
                    <a:lstStyle/>
                    <a:p>
                      <a:pPr marL="0" marR="0" algn="ctr">
                        <a:lnSpc>
                          <a:spcPct val="200000"/>
                        </a:lnSpc>
                        <a:spcBef>
                          <a:spcPts val="0"/>
                        </a:spcBef>
                        <a:spcAft>
                          <a:spcPts val="0"/>
                        </a:spcAft>
                      </a:pPr>
                      <a:r>
                        <a:rPr lang="en-CA" sz="1400" dirty="0">
                          <a:effectLst/>
                        </a:rPr>
                        <a:t>Administrative</a:t>
                      </a:r>
                      <a:endParaRPr lang="en-CA" sz="14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extLst>
                  <a:ext uri="{0D108BD9-81ED-4DB2-BD59-A6C34878D82A}">
                    <a16:rowId xmlns:a16="http://schemas.microsoft.com/office/drawing/2014/main" val="2338069257"/>
                  </a:ext>
                </a:extLst>
              </a:tr>
              <a:tr h="344475">
                <a:tc vMerge="1">
                  <a:txBody>
                    <a:bodyPr/>
                    <a:lstStyle/>
                    <a:p>
                      <a:endParaRPr lang="en-CA"/>
                    </a:p>
                  </a:txBody>
                  <a:tcPr/>
                </a:tc>
                <a:tc>
                  <a:txBody>
                    <a:bodyPr/>
                    <a:lstStyle/>
                    <a:p>
                      <a:pPr marL="0" marR="0">
                        <a:lnSpc>
                          <a:spcPct val="200000"/>
                        </a:lnSpc>
                        <a:spcBef>
                          <a:spcPts val="0"/>
                        </a:spcBef>
                        <a:spcAft>
                          <a:spcPts val="0"/>
                        </a:spcAft>
                      </a:pPr>
                      <a:r>
                        <a:rPr lang="en-CA" sz="1400" dirty="0">
                          <a:effectLst/>
                        </a:rPr>
                        <a:t>General pedagogic</a:t>
                      </a:r>
                      <a:endParaRPr lang="en-CA" sz="14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0" marR="0">
                        <a:lnSpc>
                          <a:spcPct val="200000"/>
                        </a:lnSpc>
                        <a:spcBef>
                          <a:spcPts val="0"/>
                        </a:spcBef>
                        <a:spcAft>
                          <a:spcPts val="0"/>
                        </a:spcAft>
                      </a:pPr>
                      <a:r>
                        <a:rPr lang="en-CA" sz="1400" dirty="0">
                          <a:effectLst/>
                        </a:rPr>
                        <a:t>Pedagogic content</a:t>
                      </a:r>
                      <a:endParaRPr lang="en-CA" sz="14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185784151"/>
                  </a:ext>
                </a:extLst>
              </a:tr>
              <a:tr h="1551432">
                <a:tc>
                  <a:txBody>
                    <a:bodyPr/>
                    <a:lstStyle/>
                    <a:p>
                      <a:pPr marL="0" marR="0" algn="just">
                        <a:lnSpc>
                          <a:spcPct val="150000"/>
                        </a:lnSpc>
                        <a:spcBef>
                          <a:spcPts val="0"/>
                        </a:spcBef>
                        <a:spcAft>
                          <a:spcPts val="0"/>
                        </a:spcAft>
                      </a:pPr>
                      <a:r>
                        <a:rPr lang="en-CA" sz="2000" dirty="0">
                          <a:effectLst/>
                        </a:rPr>
                        <a:t>Knowledge</a:t>
                      </a:r>
                      <a:endParaRPr lang="en-CA" sz="20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Contextual</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Linguistic</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Theoretical</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Practical activity</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University entrance test</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Personal language teaching philosophy</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What works best for oneself</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Coping strategies</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a:effectLst/>
                        </a:rPr>
                        <a:t>Administrative policies and procedures</a:t>
                      </a:r>
                      <a:endParaRPr lang="en-CA" sz="120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extLst>
                  <a:ext uri="{0D108BD9-81ED-4DB2-BD59-A6C34878D82A}">
                    <a16:rowId xmlns:a16="http://schemas.microsoft.com/office/drawing/2014/main" val="708751079"/>
                  </a:ext>
                </a:extLst>
              </a:tr>
              <a:tr h="2249247">
                <a:tc>
                  <a:txBody>
                    <a:bodyPr/>
                    <a:lstStyle/>
                    <a:p>
                      <a:pPr marL="0" marR="0" algn="just">
                        <a:lnSpc>
                          <a:spcPct val="150000"/>
                        </a:lnSpc>
                        <a:spcBef>
                          <a:spcPts val="0"/>
                        </a:spcBef>
                        <a:spcAft>
                          <a:spcPts val="0"/>
                        </a:spcAft>
                      </a:pPr>
                      <a:r>
                        <a:rPr lang="en-CA" sz="2000">
                          <a:effectLst/>
                        </a:rPr>
                        <a:t>Skills</a:t>
                      </a:r>
                      <a:endParaRPr lang="en-CA" sz="200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Behavioral management</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Interpersonal</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Positive classroom learning environment set-up and management</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Lesson delivery and learning management</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Technology</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Lesson planning</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Lesson delivery</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Self study</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Critical thinking</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a:effectLst/>
                        </a:rPr>
                        <a:t>NEIS system skills</a:t>
                      </a:r>
                      <a:endParaRPr lang="en-CA" sz="120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extLst>
                  <a:ext uri="{0D108BD9-81ED-4DB2-BD59-A6C34878D82A}">
                    <a16:rowId xmlns:a16="http://schemas.microsoft.com/office/drawing/2014/main" val="948341664"/>
                  </a:ext>
                </a:extLst>
              </a:tr>
              <a:tr h="2074795">
                <a:tc>
                  <a:txBody>
                    <a:bodyPr/>
                    <a:lstStyle/>
                    <a:p>
                      <a:pPr marL="0" marR="0" algn="just">
                        <a:lnSpc>
                          <a:spcPct val="150000"/>
                        </a:lnSpc>
                        <a:spcBef>
                          <a:spcPts val="0"/>
                        </a:spcBef>
                        <a:spcAft>
                          <a:spcPts val="0"/>
                        </a:spcAft>
                      </a:pPr>
                      <a:r>
                        <a:rPr lang="en-CA" sz="2000" dirty="0">
                          <a:effectLst/>
                        </a:rPr>
                        <a:t>Abilities</a:t>
                      </a:r>
                      <a:endParaRPr lang="en-CA" sz="20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Leadership</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Situationally adaptive</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Language</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Implementation of research-informed practices</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Learner assessment and test development</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Agentic</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Deal with the stress of the job</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Collaboration/ cooperation</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tc>
                  <a:txBody>
                    <a:bodyPr/>
                    <a:lstStyle/>
                    <a:p>
                      <a:pPr marL="342900" marR="0" lvl="0" indent="-342900">
                        <a:lnSpc>
                          <a:spcPct val="150000"/>
                        </a:lnSpc>
                        <a:spcBef>
                          <a:spcPts val="0"/>
                        </a:spcBef>
                        <a:spcAft>
                          <a:spcPts val="0"/>
                        </a:spcAft>
                        <a:buFont typeface="Symbol" panose="05050102010706020507" pitchFamily="18" charset="2"/>
                        <a:buChar char=""/>
                      </a:pPr>
                      <a:r>
                        <a:rPr lang="en-CA" sz="1200" dirty="0">
                          <a:effectLst/>
                        </a:rPr>
                        <a:t>Managing homeroom duties</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Organization and management of daily duties</a:t>
                      </a:r>
                    </a:p>
                    <a:p>
                      <a:pPr marL="342900" marR="0" lvl="0" indent="-342900">
                        <a:lnSpc>
                          <a:spcPct val="150000"/>
                        </a:lnSpc>
                        <a:spcBef>
                          <a:spcPts val="0"/>
                        </a:spcBef>
                        <a:spcAft>
                          <a:spcPts val="0"/>
                        </a:spcAft>
                        <a:buFont typeface="Symbol" panose="05050102010706020507" pitchFamily="18" charset="2"/>
                        <a:buChar char=""/>
                      </a:pPr>
                      <a:r>
                        <a:rPr lang="en-CA" sz="1200" dirty="0">
                          <a:effectLst/>
                        </a:rPr>
                        <a:t>Accurately complete official documents</a:t>
                      </a:r>
                      <a:endParaRPr lang="en-CA" sz="1200" dirty="0">
                        <a:effectLst/>
                        <a:latin typeface="Calibri" panose="020F0502020204030204" pitchFamily="34" charset="0"/>
                        <a:ea typeface="바탕" panose="02030600000101010101" pitchFamily="18" charset="-127"/>
                        <a:cs typeface="Times New Roman" panose="02020603050405020304" pitchFamily="18" charset="0"/>
                      </a:endParaRPr>
                    </a:p>
                  </a:txBody>
                  <a:tcPr marL="33763" marR="33763" marT="0" marB="0" anchor="ctr"/>
                </a:tc>
                <a:extLst>
                  <a:ext uri="{0D108BD9-81ED-4DB2-BD59-A6C34878D82A}">
                    <a16:rowId xmlns:a16="http://schemas.microsoft.com/office/drawing/2014/main" val="1879755282"/>
                  </a:ext>
                </a:extLst>
              </a:tr>
            </a:tbl>
          </a:graphicData>
        </a:graphic>
      </p:graphicFrame>
    </p:spTree>
    <p:extLst>
      <p:ext uri="{BB962C8B-B14F-4D97-AF65-F5344CB8AC3E}">
        <p14:creationId xmlns:p14="http://schemas.microsoft.com/office/powerpoint/2010/main" val="467749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5776" y="2149501"/>
            <a:ext cx="6096000" cy="2385268"/>
          </a:xfrm>
          <a:prstGeom prst="rect">
            <a:avLst/>
          </a:prstGeom>
        </p:spPr>
        <p:txBody>
          <a:bodyPr>
            <a:spAutoFit/>
          </a:bodyPr>
          <a:lstStyle/>
          <a:p>
            <a:pPr marL="285750" indent="-285750">
              <a:lnSpc>
                <a:spcPct val="200000"/>
              </a:lnSpc>
              <a:spcBef>
                <a:spcPts val="200"/>
              </a:spcBef>
              <a:buFont typeface="Arial" panose="020B0604020202020204" pitchFamily="34" charset="0"/>
              <a:buChar char="•"/>
            </a:pPr>
            <a:r>
              <a:rPr lang="en-CA" b="1" dirty="0" smtClean="0">
                <a:latin typeface="Times New Roman" panose="02020603050405020304" pitchFamily="18" charset="0"/>
                <a:ea typeface="Malgun Gothic" panose="020B0503020000020004" pitchFamily="34" charset="-127"/>
                <a:cs typeface="Times New Roman" panose="02020603050405020304" pitchFamily="18" charset="0"/>
              </a:rPr>
              <a:t>skills </a:t>
            </a:r>
            <a:r>
              <a:rPr lang="en-CA" b="1" dirty="0">
                <a:latin typeface="Times New Roman" panose="02020603050405020304" pitchFamily="18" charset="0"/>
                <a:ea typeface="Malgun Gothic" panose="020B0503020000020004" pitchFamily="34" charset="-127"/>
                <a:cs typeface="Times New Roman" panose="02020603050405020304" pitchFamily="18" charset="0"/>
              </a:rPr>
              <a:t>to teach all language skills and </a:t>
            </a:r>
            <a:r>
              <a:rPr lang="en-CA" b="1" dirty="0" smtClean="0">
                <a:latin typeface="Times New Roman" panose="02020603050405020304" pitchFamily="18" charset="0"/>
                <a:ea typeface="Malgun Gothic" panose="020B0503020000020004" pitchFamily="34" charset="-127"/>
                <a:cs typeface="Times New Roman" panose="02020603050405020304" pitchFamily="18" charset="0"/>
              </a:rPr>
              <a:t>functions</a:t>
            </a:r>
          </a:p>
          <a:p>
            <a:pPr marL="285750" indent="-285750">
              <a:lnSpc>
                <a:spcPct val="200000"/>
              </a:lnSpc>
              <a:spcBef>
                <a:spcPts val="200"/>
              </a:spcBef>
              <a:buFont typeface="Arial" panose="020B0604020202020204" pitchFamily="34" charset="0"/>
              <a:buChar char="•"/>
            </a:pPr>
            <a:r>
              <a:rPr lang="en-CA" b="1" dirty="0" smtClean="0">
                <a:latin typeface="Times New Roman" panose="02020603050405020304" pitchFamily="18" charset="0"/>
                <a:ea typeface="Malgun Gothic" panose="020B0503020000020004" pitchFamily="34" charset="-127"/>
                <a:cs typeface="Times New Roman" panose="02020603050405020304" pitchFamily="18" charset="0"/>
              </a:rPr>
              <a:t>teacher </a:t>
            </a:r>
            <a:r>
              <a:rPr lang="en-CA" b="1" dirty="0">
                <a:latin typeface="Times New Roman" panose="02020603050405020304" pitchFamily="18" charset="0"/>
                <a:ea typeface="Malgun Gothic" panose="020B0503020000020004" pitchFamily="34" charset="-127"/>
                <a:cs typeface="Times New Roman" panose="02020603050405020304" pitchFamily="18" charset="0"/>
              </a:rPr>
              <a:t>talk </a:t>
            </a:r>
            <a:r>
              <a:rPr lang="en-CA" b="1" dirty="0" smtClean="0">
                <a:latin typeface="Times New Roman" panose="02020603050405020304" pitchFamily="18" charset="0"/>
                <a:ea typeface="Malgun Gothic" panose="020B0503020000020004" pitchFamily="34" charset="-127"/>
                <a:cs typeface="Times New Roman" panose="02020603050405020304" pitchFamily="18" charset="0"/>
              </a:rPr>
              <a:t>skills</a:t>
            </a:r>
          </a:p>
          <a:p>
            <a:pPr marL="285750" indent="-285750">
              <a:lnSpc>
                <a:spcPct val="200000"/>
              </a:lnSpc>
              <a:spcBef>
                <a:spcPts val="200"/>
              </a:spcBef>
              <a:buFont typeface="Arial" panose="020B0604020202020204" pitchFamily="34" charset="0"/>
              <a:buChar char="•"/>
            </a:pPr>
            <a:r>
              <a:rPr lang="en-CA" b="1"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CA" b="1" dirty="0">
                <a:latin typeface="Times New Roman" panose="02020603050405020304" pitchFamily="18" charset="0"/>
                <a:ea typeface="Malgun Gothic" panose="020B0503020000020004" pitchFamily="34" charset="-127"/>
                <a:cs typeface="Times New Roman" panose="02020603050405020304" pitchFamily="18" charset="0"/>
              </a:rPr>
              <a:t>skills to present content in a meaningful way to </a:t>
            </a:r>
            <a:r>
              <a:rPr lang="en-CA" b="1" dirty="0" smtClean="0">
                <a:latin typeface="Times New Roman" panose="02020603050405020304" pitchFamily="18" charset="0"/>
                <a:ea typeface="Malgun Gothic" panose="020B0503020000020004" pitchFamily="34" charset="-127"/>
                <a:cs typeface="Times New Roman" panose="02020603050405020304" pitchFamily="18" charset="0"/>
              </a:rPr>
              <a:t>students</a:t>
            </a:r>
          </a:p>
          <a:p>
            <a:pPr marL="285750" indent="-285750">
              <a:lnSpc>
                <a:spcPct val="200000"/>
              </a:lnSpc>
              <a:spcBef>
                <a:spcPts val="200"/>
              </a:spcBef>
              <a:buFont typeface="Arial" panose="020B0604020202020204" pitchFamily="34" charset="0"/>
              <a:buChar char="•"/>
            </a:pPr>
            <a:r>
              <a:rPr lang="en-CA" b="1" dirty="0" smtClean="0">
                <a:latin typeface="Times New Roman" panose="02020603050405020304" pitchFamily="18" charset="0"/>
                <a:ea typeface="Malgun Gothic" panose="020B0503020000020004" pitchFamily="34" charset="-127"/>
                <a:cs typeface="Times New Roman" panose="02020603050405020304" pitchFamily="18" charset="0"/>
              </a:rPr>
              <a:t>feedback </a:t>
            </a:r>
            <a:r>
              <a:rPr lang="en-CA" b="1" dirty="0">
                <a:latin typeface="Times New Roman" panose="02020603050405020304" pitchFamily="18" charset="0"/>
                <a:ea typeface="Malgun Gothic" panose="020B0503020000020004" pitchFamily="34" charset="-127"/>
                <a:cs typeface="Times New Roman" panose="02020603050405020304" pitchFamily="18" charset="0"/>
              </a:rPr>
              <a:t>giving </a:t>
            </a:r>
            <a:r>
              <a:rPr lang="en-CA" b="1" dirty="0" smtClean="0">
                <a:latin typeface="Times New Roman" panose="02020603050405020304" pitchFamily="18" charset="0"/>
                <a:ea typeface="Malgun Gothic" panose="020B0503020000020004" pitchFamily="34" charset="-127"/>
                <a:cs typeface="Times New Roman" panose="02020603050405020304" pitchFamily="18" charset="0"/>
              </a:rPr>
              <a:t>skills</a:t>
            </a:r>
            <a:endParaRPr lang="en-US" sz="1600" b="1" dirty="0">
              <a:effectLst/>
              <a:latin typeface="Calibri Light" panose="020F0302020204030204" pitchFamily="34" charset="0"/>
              <a:ea typeface="Malgun Gothic" panose="020B0503020000020004" pitchFamily="34" charset="-127"/>
              <a:cs typeface="Times New Roman" panose="02020603050405020304" pitchFamily="18" charset="0"/>
            </a:endParaRPr>
          </a:p>
        </p:txBody>
      </p:sp>
      <p:sp>
        <p:nvSpPr>
          <p:cNvPr id="3" name="Title 2"/>
          <p:cNvSpPr>
            <a:spLocks noGrp="1"/>
          </p:cNvSpPr>
          <p:nvPr>
            <p:ph type="title"/>
          </p:nvPr>
        </p:nvSpPr>
        <p:spPr/>
        <p:txBody>
          <a:bodyPr/>
          <a:lstStyle/>
          <a:p>
            <a:pPr algn="ctr"/>
            <a:r>
              <a:rPr lang="en-US" dirty="0" smtClean="0"/>
              <a:t>Lesson delivery and Learning Management skills</a:t>
            </a:r>
            <a:endParaRPr lang="en-US" dirty="0"/>
          </a:p>
        </p:txBody>
      </p:sp>
    </p:spTree>
    <p:extLst>
      <p:ext uri="{BB962C8B-B14F-4D97-AF65-F5344CB8AC3E}">
        <p14:creationId xmlns:p14="http://schemas.microsoft.com/office/powerpoint/2010/main" val="1037453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A47D0-E142-45FF-B9CB-2C4F6CD3352F}"/>
              </a:ext>
            </a:extLst>
          </p:cNvPr>
          <p:cNvSpPr>
            <a:spLocks noGrp="1"/>
          </p:cNvSpPr>
          <p:nvPr>
            <p:ph type="title"/>
          </p:nvPr>
        </p:nvSpPr>
        <p:spPr/>
        <p:txBody>
          <a:bodyPr/>
          <a:lstStyle/>
          <a:p>
            <a:r>
              <a:rPr lang="en-US" dirty="0"/>
              <a:t>Reflection</a:t>
            </a:r>
            <a:endParaRPr lang="en-CA" dirty="0"/>
          </a:p>
        </p:txBody>
      </p:sp>
      <p:sp>
        <p:nvSpPr>
          <p:cNvPr id="3" name="Content Placeholder 2">
            <a:extLst>
              <a:ext uri="{FF2B5EF4-FFF2-40B4-BE49-F238E27FC236}">
                <a16:creationId xmlns:a16="http://schemas.microsoft.com/office/drawing/2014/main" id="{85C8D006-F2D6-48AD-ABF1-FF123ADC6225}"/>
              </a:ext>
            </a:extLst>
          </p:cNvPr>
          <p:cNvSpPr>
            <a:spLocks noGrp="1"/>
          </p:cNvSpPr>
          <p:nvPr>
            <p:ph idx="1"/>
          </p:nvPr>
        </p:nvSpPr>
        <p:spPr/>
        <p:txBody>
          <a:bodyPr/>
          <a:lstStyle/>
          <a:p>
            <a:endParaRPr lang="en-US" dirty="0"/>
          </a:p>
          <a:p>
            <a:r>
              <a:rPr lang="en-US" dirty="0"/>
              <a:t>Based on the core competency framework for Korean in-service public secondary school English teachers write down which competencies you feel you are lacking. </a:t>
            </a:r>
          </a:p>
          <a:p>
            <a:endParaRPr lang="en-US" dirty="0"/>
          </a:p>
          <a:p>
            <a:endParaRPr lang="en-US" dirty="0"/>
          </a:p>
          <a:p>
            <a:r>
              <a:rPr lang="en-US" dirty="0"/>
              <a:t>What can you do to improve your weaknesses in these areas?</a:t>
            </a:r>
            <a:endParaRPr lang="en-CA" dirty="0"/>
          </a:p>
        </p:txBody>
      </p:sp>
    </p:spTree>
    <p:extLst>
      <p:ext uri="{BB962C8B-B14F-4D97-AF65-F5344CB8AC3E}">
        <p14:creationId xmlns:p14="http://schemas.microsoft.com/office/powerpoint/2010/main" val="1598652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9E5CE-D34E-46A3-93EC-7594C08966EC}"/>
              </a:ext>
            </a:extLst>
          </p:cNvPr>
          <p:cNvSpPr>
            <a:spLocks noGrp="1"/>
          </p:cNvSpPr>
          <p:nvPr>
            <p:ph type="title"/>
          </p:nvPr>
        </p:nvSpPr>
        <p:spPr/>
        <p:txBody>
          <a:bodyPr/>
          <a:lstStyle/>
          <a:p>
            <a:r>
              <a:rPr lang="en-US" dirty="0"/>
              <a:t>Insights from other teachers</a:t>
            </a:r>
            <a:endParaRPr lang="en-CA" dirty="0"/>
          </a:p>
        </p:txBody>
      </p:sp>
      <p:sp>
        <p:nvSpPr>
          <p:cNvPr id="3" name="Content Placeholder 2">
            <a:extLst>
              <a:ext uri="{FF2B5EF4-FFF2-40B4-BE49-F238E27FC236}">
                <a16:creationId xmlns:a16="http://schemas.microsoft.com/office/drawing/2014/main" id="{76B3C702-B7B4-4F84-A202-4BCD8F790776}"/>
              </a:ext>
            </a:extLst>
          </p:cNvPr>
          <p:cNvSpPr>
            <a:spLocks noGrp="1"/>
          </p:cNvSpPr>
          <p:nvPr>
            <p:ph idx="1"/>
          </p:nvPr>
        </p:nvSpPr>
        <p:spPr/>
        <p:txBody>
          <a:bodyPr/>
          <a:lstStyle/>
          <a:p>
            <a:endParaRPr lang="en-CA" i="1" dirty="0"/>
          </a:p>
          <a:p>
            <a:endParaRPr lang="en-CA" i="1" dirty="0"/>
          </a:p>
          <a:p>
            <a:r>
              <a:rPr lang="en-CA" i="1" dirty="0"/>
              <a:t>What main factors contributed to the development and growth of the core competencies required by Korean secondary school English teachers in South Korea?</a:t>
            </a:r>
            <a:endParaRPr lang="en-CA" dirty="0"/>
          </a:p>
        </p:txBody>
      </p:sp>
    </p:spTree>
    <p:extLst>
      <p:ext uri="{BB962C8B-B14F-4D97-AF65-F5344CB8AC3E}">
        <p14:creationId xmlns:p14="http://schemas.microsoft.com/office/powerpoint/2010/main" val="2672878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0FD78-2081-4DDC-A533-DB4D220B788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F9369F6-E3C5-4F68-815A-68A235B9482F}"/>
              </a:ext>
            </a:extLst>
          </p:cNvPr>
          <p:cNvSpPr>
            <a:spLocks noGrp="1"/>
          </p:cNvSpPr>
          <p:nvPr>
            <p:ph idx="1"/>
          </p:nvPr>
        </p:nvSpPr>
        <p:spPr/>
        <p:txBody>
          <a:bodyPr/>
          <a:lstStyle/>
          <a:p>
            <a:endParaRPr lang="en-CA"/>
          </a:p>
        </p:txBody>
      </p:sp>
      <p:graphicFrame>
        <p:nvGraphicFramePr>
          <p:cNvPr id="4" name="Diagram 3">
            <a:extLst>
              <a:ext uri="{FF2B5EF4-FFF2-40B4-BE49-F238E27FC236}">
                <a16:creationId xmlns:a16="http://schemas.microsoft.com/office/drawing/2014/main" id="{BCEB4030-5033-47D8-AF04-FD9931C46A0F}"/>
              </a:ext>
            </a:extLst>
          </p:cNvPr>
          <p:cNvGraphicFramePr/>
          <p:nvPr>
            <p:extLst>
              <p:ext uri="{D42A27DB-BD31-4B8C-83A1-F6EECF244321}">
                <p14:modId xmlns:p14="http://schemas.microsoft.com/office/powerpoint/2010/main" val="509610187"/>
              </p:ext>
            </p:extLst>
          </p:nvPr>
        </p:nvGraphicFramePr>
        <p:xfrm>
          <a:off x="660400" y="203200"/>
          <a:ext cx="10871200" cy="631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3191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1EB5-E139-42F2-8960-8D2873AF4FA0}"/>
              </a:ext>
            </a:extLst>
          </p:cNvPr>
          <p:cNvSpPr>
            <a:spLocks noGrp="1"/>
          </p:cNvSpPr>
          <p:nvPr>
            <p:ph type="title"/>
          </p:nvPr>
        </p:nvSpPr>
        <p:spPr/>
        <p:txBody>
          <a:bodyPr/>
          <a:lstStyle/>
          <a:p>
            <a:r>
              <a:rPr lang="en-US" dirty="0"/>
              <a:t>History</a:t>
            </a:r>
            <a:endParaRPr lang="en-CA" dirty="0"/>
          </a:p>
        </p:txBody>
      </p:sp>
      <p:sp>
        <p:nvSpPr>
          <p:cNvPr id="3" name="Content Placeholder 2">
            <a:extLst>
              <a:ext uri="{FF2B5EF4-FFF2-40B4-BE49-F238E27FC236}">
                <a16:creationId xmlns:a16="http://schemas.microsoft.com/office/drawing/2014/main" id="{C5325148-4822-40A8-A3DB-5FA770276A6C}"/>
              </a:ext>
            </a:extLst>
          </p:cNvPr>
          <p:cNvSpPr>
            <a:spLocks noGrp="1"/>
          </p:cNvSpPr>
          <p:nvPr>
            <p:ph idx="1"/>
          </p:nvPr>
        </p:nvSpPr>
        <p:spPr/>
        <p:txBody>
          <a:bodyPr>
            <a:normAutofit lnSpcReduction="10000"/>
          </a:bodyPr>
          <a:lstStyle/>
          <a:p>
            <a:r>
              <a:rPr lang="en-CA" dirty="0"/>
              <a:t>For language teachers to sufficiently perform their job duties requires competence in many different areas.</a:t>
            </a:r>
          </a:p>
          <a:p>
            <a:endParaRPr lang="en-CA" dirty="0"/>
          </a:p>
          <a:p>
            <a:r>
              <a:rPr lang="en-CA" dirty="0"/>
              <a:t>So, one of the key issues in language teacher education is understanding what teachers need to learn and develop in order to succeed in their profession.</a:t>
            </a:r>
          </a:p>
          <a:p>
            <a:endParaRPr lang="en-CA" dirty="0"/>
          </a:p>
          <a:p>
            <a:r>
              <a:rPr lang="en-CA" dirty="0"/>
              <a:t> These core competencies set the standards for teaching licenses and credentials and differentiates between those who are qualified for a language teaching position and those who are not. </a:t>
            </a:r>
          </a:p>
          <a:p>
            <a:endParaRPr lang="en-CA" dirty="0"/>
          </a:p>
          <a:p>
            <a:r>
              <a:rPr lang="en-CA" dirty="0"/>
              <a:t>It separates those who can simply speak the language (i.e. native speakers of the language) from those who are able to teach it (i.e. those who have established credentials based on the knowledge-base required to teach). </a:t>
            </a:r>
          </a:p>
        </p:txBody>
      </p:sp>
    </p:spTree>
    <p:extLst>
      <p:ext uri="{BB962C8B-B14F-4D97-AF65-F5344CB8AC3E}">
        <p14:creationId xmlns:p14="http://schemas.microsoft.com/office/powerpoint/2010/main" val="313127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EB18D-B80B-45FD-A05B-10CED6769101}"/>
              </a:ext>
            </a:extLst>
          </p:cNvPr>
          <p:cNvSpPr>
            <a:spLocks noGrp="1"/>
          </p:cNvSpPr>
          <p:nvPr>
            <p:ph type="title"/>
          </p:nvPr>
        </p:nvSpPr>
        <p:spPr/>
        <p:txBody>
          <a:bodyPr/>
          <a:lstStyle/>
          <a:p>
            <a:r>
              <a:rPr lang="en-US" dirty="0"/>
              <a:t>Key points</a:t>
            </a:r>
            <a:endParaRPr lang="en-CA" dirty="0"/>
          </a:p>
        </p:txBody>
      </p:sp>
      <p:sp>
        <p:nvSpPr>
          <p:cNvPr id="3" name="Content Placeholder 2">
            <a:extLst>
              <a:ext uri="{FF2B5EF4-FFF2-40B4-BE49-F238E27FC236}">
                <a16:creationId xmlns:a16="http://schemas.microsoft.com/office/drawing/2014/main" id="{2595439D-4B2D-468B-A766-E8C9A70AFD26}"/>
              </a:ext>
            </a:extLst>
          </p:cNvPr>
          <p:cNvSpPr>
            <a:spLocks noGrp="1"/>
          </p:cNvSpPr>
          <p:nvPr>
            <p:ph idx="1"/>
          </p:nvPr>
        </p:nvSpPr>
        <p:spPr/>
        <p:txBody>
          <a:bodyPr/>
          <a:lstStyle/>
          <a:p>
            <a:endParaRPr lang="en-US" dirty="0"/>
          </a:p>
          <a:p>
            <a:r>
              <a:rPr lang="en-US" dirty="0"/>
              <a:t>Every teacher is different and has different strengths and weaknesses.</a:t>
            </a:r>
          </a:p>
          <a:p>
            <a:endParaRPr lang="en-US" dirty="0"/>
          </a:p>
          <a:p>
            <a:r>
              <a:rPr lang="en-US" dirty="0"/>
              <a:t>Don’t compare yourself to others, or copy others teaching without criticism. </a:t>
            </a:r>
          </a:p>
          <a:p>
            <a:pPr lvl="1"/>
            <a:r>
              <a:rPr lang="en-US" dirty="0"/>
              <a:t>Find out what works best for you. </a:t>
            </a:r>
          </a:p>
          <a:p>
            <a:pPr lvl="1"/>
            <a:endParaRPr lang="en-US" dirty="0"/>
          </a:p>
          <a:p>
            <a:r>
              <a:rPr lang="en-US" dirty="0"/>
              <a:t>Understanding yourself better can lead to becoming a better teacher.</a:t>
            </a:r>
          </a:p>
          <a:p>
            <a:pPr lvl="1"/>
            <a:r>
              <a:rPr lang="en-US" dirty="0"/>
              <a:t>What core competencies do you need to develop or further refine?</a:t>
            </a:r>
          </a:p>
          <a:p>
            <a:pPr lvl="1"/>
            <a:r>
              <a:rPr lang="en-US" dirty="0"/>
              <a:t>What can you do to develop them?</a:t>
            </a:r>
          </a:p>
          <a:p>
            <a:r>
              <a:rPr lang="en-US" dirty="0"/>
              <a:t>The job of teaching requires much more than just in-class duties. It is important to have a balanced set of competencies to be able to fulfil all aspects of your job while maintaining your health and wellbeing. </a:t>
            </a:r>
            <a:endParaRPr lang="en-CA" dirty="0"/>
          </a:p>
        </p:txBody>
      </p:sp>
    </p:spTree>
    <p:extLst>
      <p:ext uri="{BB962C8B-B14F-4D97-AF65-F5344CB8AC3E}">
        <p14:creationId xmlns:p14="http://schemas.microsoft.com/office/powerpoint/2010/main" val="2690496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86493-2827-4B15-83EE-DDEDC4D3D7E7}"/>
              </a:ext>
            </a:extLst>
          </p:cNvPr>
          <p:cNvSpPr>
            <a:spLocks noGrp="1"/>
          </p:cNvSpPr>
          <p:nvPr>
            <p:ph type="title"/>
          </p:nvPr>
        </p:nvSpPr>
        <p:spPr/>
        <p:txBody>
          <a:bodyPr/>
          <a:lstStyle/>
          <a:p>
            <a:r>
              <a:rPr lang="en-US" dirty="0"/>
              <a:t>References</a:t>
            </a:r>
            <a:endParaRPr lang="en-CA" dirty="0"/>
          </a:p>
        </p:txBody>
      </p:sp>
      <p:sp>
        <p:nvSpPr>
          <p:cNvPr id="3" name="Content Placeholder 2">
            <a:extLst>
              <a:ext uri="{FF2B5EF4-FFF2-40B4-BE49-F238E27FC236}">
                <a16:creationId xmlns:a16="http://schemas.microsoft.com/office/drawing/2014/main" id="{9AD64960-94A1-4CE7-A201-D7C14C29570E}"/>
              </a:ext>
            </a:extLst>
          </p:cNvPr>
          <p:cNvSpPr>
            <a:spLocks noGrp="1"/>
          </p:cNvSpPr>
          <p:nvPr>
            <p:ph idx="1"/>
          </p:nvPr>
        </p:nvSpPr>
        <p:spPr/>
        <p:txBody>
          <a:bodyPr>
            <a:normAutofit fontScale="77500" lnSpcReduction="20000"/>
          </a:bodyPr>
          <a:lstStyle/>
          <a:p>
            <a:pPr marL="288925" indent="-288925"/>
            <a:r>
              <a:rPr lang="en-CA" dirty="0"/>
              <a:t>Cross, R. (2020). The ‘subject’ of Freeman &amp; Johnson’s reconceived knowledge base of second language teacher 	education. Language Teaching Research, 24(1), 37–48. https://doi.org/10.1177/1362168818777521 </a:t>
            </a:r>
          </a:p>
          <a:p>
            <a:pPr marL="288925" indent="-288925"/>
            <a:r>
              <a:rPr lang="en-CA" dirty="0"/>
              <a:t>Bruton, A. (2007). Forty years of language teaching.</a:t>
            </a:r>
            <a:r>
              <a:rPr lang="en-CA" i="1" dirty="0"/>
              <a:t> Language Teaching, 40</a:t>
            </a:r>
            <a:r>
              <a:rPr lang="en-CA" dirty="0"/>
              <a:t>(1), 1-15. doi:10.1017/S0261444806003934 </a:t>
            </a:r>
          </a:p>
          <a:p>
            <a:pPr marL="288925" indent="-288925"/>
            <a:r>
              <a:rPr lang="en-CA" dirty="0"/>
              <a:t>Day, R.R., &amp; Conklin, G. (1992). The knowledge base in ESL/EFL teacher education. Paper presented at the 1992  TESOL 	Conference, Vancouver, Canada. </a:t>
            </a:r>
          </a:p>
          <a:p>
            <a:pPr marL="288925" indent="-288925"/>
            <a:r>
              <a:rPr lang="en-CA" dirty="0"/>
              <a:t>Ellis, R. (2007). Forty years of language teaching.</a:t>
            </a:r>
            <a:r>
              <a:rPr lang="en-CA" i="1" dirty="0"/>
              <a:t> Language Teaching, 40</a:t>
            </a:r>
            <a:r>
              <a:rPr lang="en-CA" dirty="0"/>
              <a:t>(1), 1-15. doi:10.1017/S0261444806003934 </a:t>
            </a:r>
          </a:p>
          <a:p>
            <a:pPr marL="288925" indent="-288925"/>
            <a:r>
              <a:rPr lang="en-CA" dirty="0"/>
              <a:t>Freeman, D. (2016). </a:t>
            </a:r>
            <a:r>
              <a:rPr lang="en-CA" i="1" dirty="0"/>
              <a:t>Educating second language teachers</a:t>
            </a:r>
            <a:r>
              <a:rPr lang="en-CA" dirty="0"/>
              <a:t>. Oxford University Press.</a:t>
            </a:r>
          </a:p>
          <a:p>
            <a:pPr marL="288925" indent="-288925"/>
            <a:r>
              <a:rPr lang="en-CA" dirty="0"/>
              <a:t>Freeman, D. (2020). Arguing for a knowledge-base in language teacher education, then (1998) and now (2018). 	Language Teaching Research, 24(1), 5–16. https://doi.org/10.1177/1362168818777534 </a:t>
            </a:r>
          </a:p>
          <a:p>
            <a:pPr marL="288925" indent="-288925"/>
            <a:r>
              <a:rPr lang="en-CA" dirty="0"/>
              <a:t>Freeman, D., Johnson, K.E. (1998). Reconceptualizing the knowledge base of language teacher education. TESOL Quarterly, 32, 	397–417. </a:t>
            </a:r>
          </a:p>
          <a:p>
            <a:pPr marL="288925" indent="-288925"/>
            <a:r>
              <a:rPr lang="en-CA" dirty="0"/>
              <a:t>Holliday, A. R. (1994). Appropriate methodology and social context. Cambridge: Cambridge University Press. </a:t>
            </a:r>
          </a:p>
          <a:p>
            <a:pPr marL="288925" indent="-288925"/>
            <a:r>
              <a:rPr lang="en-CA" dirty="0" err="1"/>
              <a:t>Howatt</a:t>
            </a:r>
            <a:r>
              <a:rPr lang="en-CA" dirty="0"/>
              <a:t>, A. P., &amp; Widdowson, H. G. (2004). A history of English language teaching (2nd ed.). Oxford: Oxford University Press. </a:t>
            </a:r>
          </a:p>
          <a:p>
            <a:pPr marL="288925" indent="-288925"/>
            <a:r>
              <a:rPr lang="en-CA" dirty="0"/>
              <a:t>Kachru, B. B. (1985) Standards, codification and sociolinguistic realism: the English language in the outer circle. In R. Quirk and 	H.G. Widdowson (Eds), English in the world: Teaching and learning the language and literatures (pp. 11-30). Cambridge: 	Cambridge University Press. </a:t>
            </a:r>
          </a:p>
        </p:txBody>
      </p:sp>
    </p:spTree>
    <p:extLst>
      <p:ext uri="{BB962C8B-B14F-4D97-AF65-F5344CB8AC3E}">
        <p14:creationId xmlns:p14="http://schemas.microsoft.com/office/powerpoint/2010/main" val="1931259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1EB5-E139-42F2-8960-8D2873AF4FA0}"/>
              </a:ext>
            </a:extLst>
          </p:cNvPr>
          <p:cNvSpPr>
            <a:spLocks noGrp="1"/>
          </p:cNvSpPr>
          <p:nvPr>
            <p:ph type="title"/>
          </p:nvPr>
        </p:nvSpPr>
        <p:spPr/>
        <p:txBody>
          <a:bodyPr/>
          <a:lstStyle/>
          <a:p>
            <a:r>
              <a:rPr lang="en-US" dirty="0"/>
              <a:t>Past conceptualizations </a:t>
            </a:r>
            <a:endParaRPr lang="en-CA" dirty="0"/>
          </a:p>
        </p:txBody>
      </p:sp>
      <p:sp>
        <p:nvSpPr>
          <p:cNvPr id="3" name="Content Placeholder 2">
            <a:extLst>
              <a:ext uri="{FF2B5EF4-FFF2-40B4-BE49-F238E27FC236}">
                <a16:creationId xmlns:a16="http://schemas.microsoft.com/office/drawing/2014/main" id="{C5325148-4822-40A8-A3DB-5FA770276A6C}"/>
              </a:ext>
            </a:extLst>
          </p:cNvPr>
          <p:cNvSpPr>
            <a:spLocks noGrp="1"/>
          </p:cNvSpPr>
          <p:nvPr>
            <p:ph idx="1"/>
          </p:nvPr>
        </p:nvSpPr>
        <p:spPr/>
        <p:txBody>
          <a:bodyPr/>
          <a:lstStyle/>
          <a:p>
            <a:r>
              <a:rPr lang="en-CA" dirty="0"/>
              <a:t>Much of the past literature has focused on various domains of ‘knowledge’ more than other competencies. ( a focus on what teachers should know rather than what teachers should be able to do)</a:t>
            </a:r>
          </a:p>
          <a:p>
            <a:endParaRPr lang="en-CA" dirty="0"/>
          </a:p>
          <a:p>
            <a:r>
              <a:rPr lang="en-CA" dirty="0"/>
              <a:t>Therefore core competencies have often been referred to as teachers’ knowledge-base.</a:t>
            </a:r>
          </a:p>
          <a:p>
            <a:endParaRPr lang="en-CA" dirty="0"/>
          </a:p>
          <a:p>
            <a:r>
              <a:rPr lang="en-CA" dirty="0"/>
              <a:t>To date there have been 4 knowledge-base periods all with slightly different focuses. </a:t>
            </a:r>
          </a:p>
          <a:p>
            <a:endParaRPr lang="en-CA" dirty="0"/>
          </a:p>
          <a:p>
            <a:endParaRPr lang="en-CA" dirty="0"/>
          </a:p>
        </p:txBody>
      </p:sp>
    </p:spTree>
    <p:extLst>
      <p:ext uri="{BB962C8B-B14F-4D97-AF65-F5344CB8AC3E}">
        <p14:creationId xmlns:p14="http://schemas.microsoft.com/office/powerpoint/2010/main" val="215484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1EB5-E139-42F2-8960-8D2873AF4FA0}"/>
              </a:ext>
            </a:extLst>
          </p:cNvPr>
          <p:cNvSpPr>
            <a:spLocks noGrp="1"/>
          </p:cNvSpPr>
          <p:nvPr>
            <p:ph type="title"/>
          </p:nvPr>
        </p:nvSpPr>
        <p:spPr/>
        <p:txBody>
          <a:bodyPr/>
          <a:lstStyle/>
          <a:p>
            <a:r>
              <a:rPr lang="en-US" dirty="0"/>
              <a:t>1</a:t>
            </a:r>
            <a:r>
              <a:rPr lang="en-US" baseline="30000" dirty="0"/>
              <a:t>st</a:t>
            </a:r>
            <a:r>
              <a:rPr lang="en-US" dirty="0"/>
              <a:t> knowledge-base period</a:t>
            </a:r>
            <a:endParaRPr lang="en-CA" dirty="0"/>
          </a:p>
        </p:txBody>
      </p:sp>
      <p:sp>
        <p:nvSpPr>
          <p:cNvPr id="3" name="Content Placeholder 2">
            <a:extLst>
              <a:ext uri="{FF2B5EF4-FFF2-40B4-BE49-F238E27FC236}">
                <a16:creationId xmlns:a16="http://schemas.microsoft.com/office/drawing/2014/main" id="{C5325148-4822-40A8-A3DB-5FA770276A6C}"/>
              </a:ext>
            </a:extLst>
          </p:cNvPr>
          <p:cNvSpPr>
            <a:spLocks noGrp="1"/>
          </p:cNvSpPr>
          <p:nvPr>
            <p:ph idx="1"/>
          </p:nvPr>
        </p:nvSpPr>
        <p:spPr/>
        <p:txBody>
          <a:bodyPr/>
          <a:lstStyle/>
          <a:p>
            <a:r>
              <a:rPr lang="en-CA" dirty="0"/>
              <a:t>In the 1960s a great deal of attention was paid to the psychological aspects of second language learners and learning.</a:t>
            </a:r>
          </a:p>
          <a:p>
            <a:endParaRPr lang="en-CA" dirty="0"/>
          </a:p>
          <a:p>
            <a:r>
              <a:rPr lang="en-CA" dirty="0"/>
              <a:t>The focus of teachers’ knowledge during this period was on teachers gaining disciplinary knowledge; specifically, content knowledge of linguistics and psychology.</a:t>
            </a:r>
          </a:p>
          <a:p>
            <a:endParaRPr lang="en-CA" dirty="0"/>
          </a:p>
          <a:p>
            <a:pPr lvl="1"/>
            <a:r>
              <a:rPr lang="en-CA" dirty="0"/>
              <a:t>(i.e. syntax, morphology, phonology), and how that content is learned (SLA)</a:t>
            </a:r>
          </a:p>
          <a:p>
            <a:endParaRPr lang="en-CA" dirty="0"/>
          </a:p>
          <a:p>
            <a:r>
              <a:rPr lang="en-CA" dirty="0"/>
              <a:t>How to teach L2 (methodologies) were a near non-existent part of teaching knowledge as the Audiolingual method matched foundational behavioral concepts of psychology that were prevalent at the time. </a:t>
            </a:r>
          </a:p>
        </p:txBody>
      </p:sp>
    </p:spTree>
    <p:extLst>
      <p:ext uri="{BB962C8B-B14F-4D97-AF65-F5344CB8AC3E}">
        <p14:creationId xmlns:p14="http://schemas.microsoft.com/office/powerpoint/2010/main" val="356301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1EB5-E139-42F2-8960-8D2873AF4FA0}"/>
              </a:ext>
            </a:extLst>
          </p:cNvPr>
          <p:cNvSpPr>
            <a:spLocks noGrp="1"/>
          </p:cNvSpPr>
          <p:nvPr>
            <p:ph type="title"/>
          </p:nvPr>
        </p:nvSpPr>
        <p:spPr/>
        <p:txBody>
          <a:bodyPr/>
          <a:lstStyle/>
          <a:p>
            <a:r>
              <a:rPr lang="en-US" dirty="0"/>
              <a:t>2</a:t>
            </a:r>
            <a:r>
              <a:rPr lang="en-US" baseline="30000" dirty="0"/>
              <a:t>nd</a:t>
            </a:r>
            <a:r>
              <a:rPr lang="en-US" dirty="0"/>
              <a:t> knowledge-base period</a:t>
            </a:r>
            <a:endParaRPr lang="en-CA" dirty="0"/>
          </a:p>
        </p:txBody>
      </p:sp>
      <p:sp>
        <p:nvSpPr>
          <p:cNvPr id="3" name="Content Placeholder 2">
            <a:extLst>
              <a:ext uri="{FF2B5EF4-FFF2-40B4-BE49-F238E27FC236}">
                <a16:creationId xmlns:a16="http://schemas.microsoft.com/office/drawing/2014/main" id="{C5325148-4822-40A8-A3DB-5FA770276A6C}"/>
              </a:ext>
            </a:extLst>
          </p:cNvPr>
          <p:cNvSpPr>
            <a:spLocks noGrp="1"/>
          </p:cNvSpPr>
          <p:nvPr>
            <p:ph idx="1"/>
          </p:nvPr>
        </p:nvSpPr>
        <p:spPr/>
        <p:txBody>
          <a:bodyPr>
            <a:normAutofit fontScale="77500" lnSpcReduction="20000"/>
          </a:bodyPr>
          <a:lstStyle/>
          <a:p>
            <a:r>
              <a:rPr lang="en-US" dirty="0"/>
              <a:t>After 1970, the ‘communicative movement’ promoted language teaching that responds to the needs of learners, and a focus on how the language works in the real world</a:t>
            </a:r>
          </a:p>
          <a:p>
            <a:endParaRPr lang="en-US" dirty="0"/>
          </a:p>
          <a:p>
            <a:r>
              <a:rPr lang="en-US" dirty="0"/>
              <a:t>These new ways of looking at learners and L2 language learning initiated a move away from behavioristic methods (i.e. </a:t>
            </a:r>
            <a:r>
              <a:rPr lang="en-US" dirty="0" err="1"/>
              <a:t>Audiolingualism</a:t>
            </a:r>
            <a:r>
              <a:rPr lang="en-US" dirty="0"/>
              <a:t>) towards more learner -centered classroom practices; i.e. communicative approaches (Bruton, 2007; Ellis, 2007).</a:t>
            </a:r>
          </a:p>
          <a:p>
            <a:endParaRPr lang="en-US" dirty="0"/>
          </a:p>
          <a:p>
            <a:r>
              <a:rPr lang="en-US" dirty="0"/>
              <a:t>The second generation of teaching knowledge from the 1970s to the 1980s shifted from disciplinary knowledge to knowledge of language teaching pedagogy.</a:t>
            </a:r>
          </a:p>
          <a:p>
            <a:endParaRPr lang="en-US" dirty="0"/>
          </a:p>
          <a:p>
            <a:r>
              <a:rPr lang="en-US" dirty="0"/>
              <a:t>During this time teacher knowledge consisted of knowing how to follow specific methodological directions as well as making pedagogical choices as methods were seen as complete well-designed packages not open for questioning or adapting</a:t>
            </a:r>
          </a:p>
          <a:p>
            <a:endParaRPr lang="en-US" dirty="0"/>
          </a:p>
          <a:p>
            <a:r>
              <a:rPr lang="en-US" dirty="0"/>
              <a:t>Each method had ingrained in it, its own view of language and how it was learned. Therefore, teachers were required to think about language and how it was learned in order to match their own views and values to an appropriate methodology.</a:t>
            </a:r>
            <a:endParaRPr lang="en-CA" dirty="0"/>
          </a:p>
        </p:txBody>
      </p:sp>
    </p:spTree>
    <p:extLst>
      <p:ext uri="{BB962C8B-B14F-4D97-AF65-F5344CB8AC3E}">
        <p14:creationId xmlns:p14="http://schemas.microsoft.com/office/powerpoint/2010/main" val="226149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1EB5-E139-42F2-8960-8D2873AF4FA0}"/>
              </a:ext>
            </a:extLst>
          </p:cNvPr>
          <p:cNvSpPr>
            <a:spLocks noGrp="1"/>
          </p:cNvSpPr>
          <p:nvPr>
            <p:ph type="title"/>
          </p:nvPr>
        </p:nvSpPr>
        <p:spPr/>
        <p:txBody>
          <a:bodyPr/>
          <a:lstStyle/>
          <a:p>
            <a:r>
              <a:rPr lang="en-US" dirty="0"/>
              <a:t>3</a:t>
            </a:r>
            <a:r>
              <a:rPr lang="en-US" baseline="30000" dirty="0"/>
              <a:t>rd</a:t>
            </a:r>
            <a:r>
              <a:rPr lang="en-US" dirty="0"/>
              <a:t> knowledge-base period</a:t>
            </a:r>
            <a:endParaRPr lang="en-CA" dirty="0"/>
          </a:p>
        </p:txBody>
      </p:sp>
      <p:sp>
        <p:nvSpPr>
          <p:cNvPr id="3" name="Content Placeholder 2">
            <a:extLst>
              <a:ext uri="{FF2B5EF4-FFF2-40B4-BE49-F238E27FC236}">
                <a16:creationId xmlns:a16="http://schemas.microsoft.com/office/drawing/2014/main" id="{C5325148-4822-40A8-A3DB-5FA770276A6C}"/>
              </a:ext>
            </a:extLst>
          </p:cNvPr>
          <p:cNvSpPr>
            <a:spLocks noGrp="1"/>
          </p:cNvSpPr>
          <p:nvPr>
            <p:ph idx="1"/>
          </p:nvPr>
        </p:nvSpPr>
        <p:spPr/>
        <p:txBody>
          <a:bodyPr>
            <a:normAutofit lnSpcReduction="10000"/>
          </a:bodyPr>
          <a:lstStyle/>
          <a:p>
            <a:r>
              <a:rPr lang="en-US" dirty="0"/>
              <a:t>From the end of the second generation to the beginning of the third generation of language teachers’ knowledge, language teaching began to be characterized as something that is situated and interpretive in nature.</a:t>
            </a:r>
          </a:p>
          <a:p>
            <a:endParaRPr lang="en-US" dirty="0"/>
          </a:p>
          <a:p>
            <a:r>
              <a:rPr lang="en-US" dirty="0"/>
              <a:t>Language teacher knowledge became seen as self-constructed by teachers themselves through classroom experience.</a:t>
            </a:r>
          </a:p>
          <a:p>
            <a:endParaRPr lang="en-US" dirty="0"/>
          </a:p>
          <a:p>
            <a:r>
              <a:rPr lang="en-US" dirty="0"/>
              <a:t>The third generation of language teacher knowledge focused less on what teachers knew and more on how they put that knowledge into practice.</a:t>
            </a:r>
          </a:p>
          <a:p>
            <a:endParaRPr lang="en-US" dirty="0"/>
          </a:p>
          <a:p>
            <a:r>
              <a:rPr lang="en-US" dirty="0"/>
              <a:t>The third generation differed from the previous two generations in that this was the first time the knowledge became situated within teachers and what they were doing in their specific teaching contexts</a:t>
            </a:r>
            <a:endParaRPr lang="en-CA" dirty="0"/>
          </a:p>
        </p:txBody>
      </p:sp>
    </p:spTree>
    <p:extLst>
      <p:ext uri="{BB962C8B-B14F-4D97-AF65-F5344CB8AC3E}">
        <p14:creationId xmlns:p14="http://schemas.microsoft.com/office/powerpoint/2010/main" val="294993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3DBCF-5227-4C1A-90D8-9ED9940BA7E4}"/>
              </a:ext>
            </a:extLst>
          </p:cNvPr>
          <p:cNvSpPr>
            <a:spLocks noGrp="1"/>
          </p:cNvSpPr>
          <p:nvPr>
            <p:ph type="title"/>
          </p:nvPr>
        </p:nvSpPr>
        <p:spPr/>
        <p:txBody>
          <a:bodyPr/>
          <a:lstStyle/>
          <a:p>
            <a:r>
              <a:rPr lang="en-US" dirty="0"/>
              <a:t>3</a:t>
            </a:r>
            <a:r>
              <a:rPr lang="en-US" baseline="30000" dirty="0"/>
              <a:t>rd</a:t>
            </a:r>
            <a:r>
              <a:rPr lang="en-US" dirty="0"/>
              <a:t> knowledge-base </a:t>
            </a:r>
            <a:r>
              <a:rPr lang="en-US" sz="1200" dirty="0"/>
              <a:t>(Day &amp; Conklin, 1992)</a:t>
            </a:r>
            <a:endParaRPr lang="en-CA" sz="1200" dirty="0"/>
          </a:p>
        </p:txBody>
      </p:sp>
      <p:sp>
        <p:nvSpPr>
          <p:cNvPr id="3" name="Content Placeholder 2">
            <a:extLst>
              <a:ext uri="{FF2B5EF4-FFF2-40B4-BE49-F238E27FC236}">
                <a16:creationId xmlns:a16="http://schemas.microsoft.com/office/drawing/2014/main" id="{4A652781-7FAC-494A-980E-CB564CD5256B}"/>
              </a:ext>
            </a:extLst>
          </p:cNvPr>
          <p:cNvSpPr>
            <a:spLocks noGrp="1"/>
          </p:cNvSpPr>
          <p:nvPr>
            <p:ph idx="1"/>
          </p:nvPr>
        </p:nvSpPr>
        <p:spPr/>
        <p:txBody>
          <a:bodyPr/>
          <a:lstStyle/>
          <a:p>
            <a:pPr fontAlgn="base"/>
            <a:r>
              <a:rPr lang="en-CA" dirty="0"/>
              <a:t>Content knowledge – knowledge of the English language and additional teaching content </a:t>
            </a:r>
          </a:p>
          <a:p>
            <a:pPr fontAlgn="base"/>
            <a:r>
              <a:rPr lang="en-CA" dirty="0"/>
              <a:t>Pedagogic knowledge – general knowledge of teaching beliefs, strategies, techniques, and practices </a:t>
            </a:r>
          </a:p>
          <a:p>
            <a:pPr fontAlgn="base"/>
            <a:r>
              <a:rPr lang="en-CA" dirty="0"/>
              <a:t>Pedagogic content knowledge – Specific knowledge related to language teaching; e.g. teaching the 4 skills, SLA, TESOL methods </a:t>
            </a:r>
          </a:p>
          <a:p>
            <a:pPr fontAlgn="base"/>
            <a:r>
              <a:rPr lang="en-CA" dirty="0"/>
              <a:t>Support knowledge – knowledge from other disciplines that inform language teaching and learning e.g. linguistics, psychology. </a:t>
            </a:r>
          </a:p>
          <a:p>
            <a:endParaRPr lang="en-CA" dirty="0"/>
          </a:p>
        </p:txBody>
      </p:sp>
    </p:spTree>
    <p:extLst>
      <p:ext uri="{BB962C8B-B14F-4D97-AF65-F5344CB8AC3E}">
        <p14:creationId xmlns:p14="http://schemas.microsoft.com/office/powerpoint/2010/main" val="89844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CC2F-CAD2-494D-880B-024DBCB105E0}"/>
              </a:ext>
            </a:extLst>
          </p:cNvPr>
          <p:cNvSpPr>
            <a:spLocks noGrp="1"/>
          </p:cNvSpPr>
          <p:nvPr>
            <p:ph type="title"/>
          </p:nvPr>
        </p:nvSpPr>
        <p:spPr/>
        <p:txBody>
          <a:bodyPr/>
          <a:lstStyle/>
          <a:p>
            <a:r>
              <a:rPr lang="en-US" dirty="0"/>
              <a:t>4</a:t>
            </a:r>
            <a:r>
              <a:rPr lang="en-US" baseline="30000" dirty="0"/>
              <a:t>th</a:t>
            </a:r>
            <a:r>
              <a:rPr lang="en-US" dirty="0"/>
              <a:t>  knowledge-base period</a:t>
            </a:r>
            <a:endParaRPr lang="en-CA" dirty="0"/>
          </a:p>
        </p:txBody>
      </p:sp>
      <p:sp>
        <p:nvSpPr>
          <p:cNvPr id="3" name="Content Placeholder 2">
            <a:extLst>
              <a:ext uri="{FF2B5EF4-FFF2-40B4-BE49-F238E27FC236}">
                <a16:creationId xmlns:a16="http://schemas.microsoft.com/office/drawing/2014/main" id="{808539DB-7001-41E8-973F-4276BE6676E4}"/>
              </a:ext>
            </a:extLst>
          </p:cNvPr>
          <p:cNvSpPr>
            <a:spLocks noGrp="1"/>
          </p:cNvSpPr>
          <p:nvPr>
            <p:ph idx="1"/>
          </p:nvPr>
        </p:nvSpPr>
        <p:spPr/>
        <p:txBody>
          <a:bodyPr/>
          <a:lstStyle/>
          <a:p>
            <a:endParaRPr lang="en-US" dirty="0"/>
          </a:p>
          <a:p>
            <a:r>
              <a:rPr lang="en-US" dirty="0"/>
              <a:t>This generation began to focus on teacher agency </a:t>
            </a:r>
          </a:p>
          <a:p>
            <a:pPr lvl="1"/>
            <a:endParaRPr lang="en-US" dirty="0"/>
          </a:p>
          <a:p>
            <a:pPr lvl="1"/>
            <a:r>
              <a:rPr lang="en-US" dirty="0"/>
              <a:t>Teachers’ capacity and intentionality to act (physically, emotionally, relationally, pedagogically, and professionally) in accordance with their own values, beliefs, goals, and knowledge within the complex teaching contexts in which they are situated</a:t>
            </a:r>
          </a:p>
          <a:p>
            <a:endParaRPr lang="en-US" dirty="0"/>
          </a:p>
          <a:p>
            <a:r>
              <a:rPr lang="en-US" dirty="0"/>
              <a:t>During this generation, language teachers’ knowledge consisted of teachers understanding how and why teachers do what they do.</a:t>
            </a:r>
            <a:endParaRPr lang="en-CA" dirty="0"/>
          </a:p>
        </p:txBody>
      </p:sp>
    </p:spTree>
    <p:extLst>
      <p:ext uri="{BB962C8B-B14F-4D97-AF65-F5344CB8AC3E}">
        <p14:creationId xmlns:p14="http://schemas.microsoft.com/office/powerpoint/2010/main" val="219580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9E7C3-8E98-46FA-B39D-9ED675706891}"/>
              </a:ext>
            </a:extLst>
          </p:cNvPr>
          <p:cNvSpPr>
            <a:spLocks noGrp="1"/>
          </p:cNvSpPr>
          <p:nvPr>
            <p:ph type="title"/>
          </p:nvPr>
        </p:nvSpPr>
        <p:spPr/>
        <p:txBody>
          <a:bodyPr/>
          <a:lstStyle/>
          <a:p>
            <a:r>
              <a:rPr lang="en-US" dirty="0"/>
              <a:t>Problems</a:t>
            </a:r>
            <a:endParaRPr lang="en-CA" dirty="0"/>
          </a:p>
        </p:txBody>
      </p:sp>
      <p:sp>
        <p:nvSpPr>
          <p:cNvPr id="3" name="Content Placeholder 2">
            <a:extLst>
              <a:ext uri="{FF2B5EF4-FFF2-40B4-BE49-F238E27FC236}">
                <a16:creationId xmlns:a16="http://schemas.microsoft.com/office/drawing/2014/main" id="{17B6484A-05BA-4618-B363-4A095667466D}"/>
              </a:ext>
            </a:extLst>
          </p:cNvPr>
          <p:cNvSpPr>
            <a:spLocks noGrp="1"/>
          </p:cNvSpPr>
          <p:nvPr>
            <p:ph idx="1"/>
          </p:nvPr>
        </p:nvSpPr>
        <p:spPr/>
        <p:txBody>
          <a:bodyPr>
            <a:normAutofit fontScale="77500" lnSpcReduction="20000"/>
          </a:bodyPr>
          <a:lstStyle/>
          <a:p>
            <a:r>
              <a:rPr lang="en-US" dirty="0"/>
              <a:t>The language teaching and learning situation has changed a lot since the first English language teacher knowledge base period.</a:t>
            </a:r>
          </a:p>
          <a:p>
            <a:endParaRPr lang="en-US" dirty="0"/>
          </a:p>
          <a:p>
            <a:r>
              <a:rPr lang="en-US" dirty="0"/>
              <a:t> In the early conceptualizations of a language teacher’s knowledge base, the teacher-learners who made up the majority of English language teacher programs were those from ‘inner circle’ countries where English served as their mother tongue (Kachru, 1985; Holliday, 1994; </a:t>
            </a:r>
            <a:r>
              <a:rPr lang="en-US" dirty="0" err="1"/>
              <a:t>Howatt</a:t>
            </a:r>
            <a:r>
              <a:rPr lang="en-US" dirty="0"/>
              <a:t> &amp; Widdowson, 2004). </a:t>
            </a:r>
          </a:p>
          <a:p>
            <a:endParaRPr lang="en-US" dirty="0"/>
          </a:p>
          <a:p>
            <a:r>
              <a:rPr lang="en-US" dirty="0"/>
              <a:t>However, with the global spread of English, it is now being predominantly taught by former English language learners who have learned English in a local context and then transitioned into a language teaching position (Cross, 2020). </a:t>
            </a:r>
          </a:p>
          <a:p>
            <a:endParaRPr lang="en-US" dirty="0"/>
          </a:p>
          <a:p>
            <a:r>
              <a:rPr lang="en-US" dirty="0"/>
              <a:t>This provides problems for previous conceptions of a teacher’s knowledge base as in the past, the base was being viewed on a global scale rather than a local scale. (i.e. CELTA, DELTA, Trinity, TESOL Certificates)</a:t>
            </a:r>
          </a:p>
          <a:p>
            <a:endParaRPr lang="en-US" dirty="0"/>
          </a:p>
          <a:p>
            <a:r>
              <a:rPr lang="en-US" dirty="0"/>
              <a:t>The ‘golden global standards’ were what were used at the inception of these programs to base curriculum development upon, and to date, these standards have been left relatively unchallenged, or even when challenged, unchanged.</a:t>
            </a:r>
            <a:endParaRPr lang="en-CA" dirty="0"/>
          </a:p>
        </p:txBody>
      </p:sp>
    </p:spTree>
    <p:extLst>
      <p:ext uri="{BB962C8B-B14F-4D97-AF65-F5344CB8AC3E}">
        <p14:creationId xmlns:p14="http://schemas.microsoft.com/office/powerpoint/2010/main" val="143859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{DC410158-9BCF-4B20-AD93-C8D82ABD6548}tf78438558_win32</Template>
  <TotalTime>283</TotalTime>
  <Words>1750</Words>
  <Application>Microsoft Office PowerPoint</Application>
  <PresentationFormat>Widescreen</PresentationFormat>
  <Paragraphs>169</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바탕</vt:lpstr>
      <vt:lpstr>Malgun Gothic</vt:lpstr>
      <vt:lpstr>Arial</vt:lpstr>
      <vt:lpstr>Calibri</vt:lpstr>
      <vt:lpstr>Calibri Light</vt:lpstr>
      <vt:lpstr>Century Gothic</vt:lpstr>
      <vt:lpstr>Garamond</vt:lpstr>
      <vt:lpstr>Symbol</vt:lpstr>
      <vt:lpstr>Times New Roman</vt:lpstr>
      <vt:lpstr>SavonVTI</vt:lpstr>
      <vt:lpstr>Language Teacher Core competencies</vt:lpstr>
      <vt:lpstr>History</vt:lpstr>
      <vt:lpstr>Past conceptualizations </vt:lpstr>
      <vt:lpstr>1st knowledge-base period</vt:lpstr>
      <vt:lpstr>2nd knowledge-base period</vt:lpstr>
      <vt:lpstr>3rd knowledge-base period</vt:lpstr>
      <vt:lpstr>3rd knowledge-base (Day &amp; Conklin, 1992)</vt:lpstr>
      <vt:lpstr>4th  knowledge-base period</vt:lpstr>
      <vt:lpstr>Problems</vt:lpstr>
      <vt:lpstr>Korean In-service Secondary School English teachers’ Core competencies</vt:lpstr>
      <vt:lpstr>Group discussion</vt:lpstr>
      <vt:lpstr>Categorizing</vt:lpstr>
      <vt:lpstr>Interrelated components</vt:lpstr>
      <vt:lpstr>PowerPoint Presentation</vt:lpstr>
      <vt:lpstr>PowerPoint Presentation</vt:lpstr>
      <vt:lpstr>Lesson delivery and Learning Management skills</vt:lpstr>
      <vt:lpstr>Reflection</vt:lpstr>
      <vt:lpstr>Insights from other teachers</vt:lpstr>
      <vt:lpstr>PowerPoint Presentation</vt:lpstr>
      <vt:lpstr>Key points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Teacher Core competencies</dc:title>
  <dc:creator>Reviewer</dc:creator>
  <cp:lastModifiedBy>user</cp:lastModifiedBy>
  <cp:revision>20</cp:revision>
  <dcterms:created xsi:type="dcterms:W3CDTF">2021-03-02T08:07:15Z</dcterms:created>
  <dcterms:modified xsi:type="dcterms:W3CDTF">2021-03-18T07:09:19Z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