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9" r:id="rId2"/>
  </p:sldMasterIdLst>
  <p:notesMasterIdLst>
    <p:notesMasterId r:id="rId17"/>
  </p:notesMasterIdLst>
  <p:handoutMasterIdLst>
    <p:handoutMasterId r:id="rId18"/>
  </p:handoutMasterIdLst>
  <p:sldIdLst>
    <p:sldId id="265" r:id="rId3"/>
    <p:sldId id="328" r:id="rId4"/>
    <p:sldId id="330" r:id="rId5"/>
    <p:sldId id="331" r:id="rId6"/>
    <p:sldId id="332" r:id="rId7"/>
    <p:sldId id="334" r:id="rId8"/>
    <p:sldId id="335" r:id="rId9"/>
    <p:sldId id="333" r:id="rId10"/>
    <p:sldId id="336" r:id="rId11"/>
    <p:sldId id="318" r:id="rId12"/>
    <p:sldId id="310" r:id="rId13"/>
    <p:sldId id="313" r:id="rId14"/>
    <p:sldId id="321" r:id="rId15"/>
    <p:sldId id="32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A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>
      <p:cViewPr varScale="1">
        <p:scale>
          <a:sx n="79" d="100"/>
          <a:sy n="79" d="100"/>
        </p:scale>
        <p:origin x="-10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89CCF-2561-4C5B-84B8-64714A20731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28BA71-2AB0-47CB-96CA-8BD4911F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37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E2963-F212-4FE6-B7B1-6FEA78F41EC8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5906C4-339A-48E3-8368-C40F4FEE5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78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74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78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0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978398"/>
            <a:ext cx="7315200" cy="57463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554166"/>
            <a:ext cx="7315200" cy="31348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38400" y="1143000"/>
            <a:ext cx="7315200" cy="3757613"/>
          </a:xfrm>
          <a:prstGeom prst="roundRect">
            <a:avLst>
              <a:gd name="adj" fmla="val 8555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1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50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18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70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89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57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48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0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19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2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80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4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71497E-3E2C-4316-A318-5E79FDB96CB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52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3thflcq1yqzn0.cloudfront.net/012592708_prevstill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0648"/>
            <a:ext cx="11449272" cy="64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1676400"/>
            <a:ext cx="8629600" cy="57463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Intercultural Communication</a:t>
            </a:r>
            <a:endParaRPr lang="en-US" sz="7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2255" y="5504199"/>
            <a:ext cx="7315200" cy="838451"/>
          </a:xfrm>
        </p:spPr>
        <p:txBody>
          <a:bodyPr>
            <a:normAutofit/>
          </a:bodyPr>
          <a:lstStyle/>
          <a:p>
            <a:r>
              <a:rPr lang="en-US" sz="2000" dirty="0"/>
              <a:t>with Prof. George E.K. Whitehead</a:t>
            </a:r>
          </a:p>
        </p:txBody>
      </p:sp>
      <p:pic>
        <p:nvPicPr>
          <p:cNvPr id="1026" name="Picture 2" descr="https://tedideas.files.wordpress.com/2013/02/language-think.png?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10540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82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848" y="0"/>
            <a:ext cx="3888432" cy="944562"/>
          </a:xfrm>
        </p:spPr>
        <p:txBody>
          <a:bodyPr>
            <a:normAutofit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060848"/>
            <a:ext cx="9577064" cy="4111352"/>
          </a:xfrm>
        </p:spPr>
        <p:txBody>
          <a:bodyPr>
            <a:normAutofit/>
          </a:bodyPr>
          <a:lstStyle/>
          <a:p>
            <a:r>
              <a:rPr lang="en-US" dirty="0"/>
              <a:t>This course is designed to: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1. develop a deeper understanding of how the English language and culture are related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2. develop a critical eye for how language is taught and treated in EFL contexts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3. develop a greater awareness and appreciation for different cultures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4. develop better intercultural communication skills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5. reflect on the goals of learning English and what it means to be a good English speaker in the global era.</a:t>
            </a:r>
          </a:p>
        </p:txBody>
      </p:sp>
      <p:pic>
        <p:nvPicPr>
          <p:cNvPr id="2050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3137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0"/>
            <a:ext cx="4330824" cy="1154163"/>
          </a:xfrm>
        </p:spPr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9628201" cy="4571999"/>
          </a:xfrm>
        </p:spPr>
        <p:txBody>
          <a:bodyPr>
            <a:normAutofit/>
          </a:bodyPr>
          <a:lstStyle/>
          <a:p>
            <a:r>
              <a:rPr lang="en-US" sz="2400" dirty="0"/>
              <a:t>1. Introduction to Language &amp; Culture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2. English as an International Language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3. Intercultural communication</a:t>
            </a:r>
          </a:p>
          <a:p>
            <a:r>
              <a:rPr lang="en-US" sz="2400" dirty="0"/>
              <a:t>4. Using L1 in EFL classrooms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5. Culture in language teaching and learning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6. Compressibility in pronunciation</a:t>
            </a:r>
          </a:p>
          <a:p>
            <a:r>
              <a:rPr lang="en-US" sz="2400" dirty="0"/>
              <a:t>7. Application project</a:t>
            </a:r>
            <a:r>
              <a:rPr lang="en-US" dirty="0"/>
              <a:t/>
            </a:r>
            <a:br>
              <a:rPr lang="en-US" dirty="0"/>
            </a:br>
            <a:endParaRPr lang="en-US" b="1" cap="all" dirty="0"/>
          </a:p>
        </p:txBody>
      </p:sp>
      <p:pic>
        <p:nvPicPr>
          <p:cNvPr id="3074" name="Picture 2" descr="http://ieltsresource.com/wp-content/uploads/2015/02/English-global-langu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95600"/>
            <a:ext cx="2676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9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0"/>
            <a:ext cx="4330824" cy="1154163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0"/>
            <a:ext cx="9144000" cy="3276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Participation, Professionalism, Attendance		30 Points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Reflection Task(s)              				5 Points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Application Project                      			15 Points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Total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                              					50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76662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Details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424936" cy="129614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Homepage: profgwhitehead.weebly.com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124944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37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275469"/>
            <a:ext cx="3122611" cy="302655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3352" y="4416810"/>
            <a:ext cx="4248472" cy="15812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George Elliott Koichi Whitehead</a:t>
            </a:r>
          </a:p>
          <a:p>
            <a:pPr algn="ctr"/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경일</a:t>
            </a:r>
          </a:p>
          <a:p>
            <a:pPr algn="ctr"/>
            <a:r>
              <a:rPr lang="en-US" sz="2000" b="1" dirty="0" err="1"/>
              <a:t>Prof.G</a:t>
            </a:r>
            <a:endParaRPr lang="en-US" sz="2000" b="1" dirty="0"/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14" y="652148"/>
            <a:ext cx="3075342" cy="2952328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781" y="836285"/>
            <a:ext cx="2133489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81" y="3292447"/>
            <a:ext cx="34544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7341" y="620688"/>
            <a:ext cx="234495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021" y="104496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7648468" y="4302022"/>
            <a:ext cx="2222367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30" t="23974"/>
          <a:stretch/>
        </p:blipFill>
        <p:spPr bwMode="auto">
          <a:xfrm>
            <a:off x="9480075" y="3534795"/>
            <a:ext cx="2559490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1730" y="1125801"/>
            <a:ext cx="41937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TEFL/ TESL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(in progress)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21" y="2934096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511" y="619753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0857" y="1974323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ClassRoom-1\Desktop\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" y="755913"/>
            <a:ext cx="2301875" cy="1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4" y="2244245"/>
            <a:ext cx="2293143" cy="1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72" y="4345644"/>
            <a:ext cx="2293143" cy="16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2148" y="5029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.ac.uk/gallery/campus/images/fieldingjohns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705" y="4295900"/>
            <a:ext cx="2514600" cy="1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11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76" y="1169060"/>
            <a:ext cx="273730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8" y="1090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16 Year Career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40410"/>
            <a:ext cx="1579289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945" y="1150278"/>
            <a:ext cx="2725221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0296" y="1165349"/>
            <a:ext cx="2592288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5" t="54133" r="77950" b="33814"/>
          <a:stretch/>
        </p:blipFill>
        <p:spPr bwMode="auto">
          <a:xfrm>
            <a:off x="9764543" y="3998143"/>
            <a:ext cx="984684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0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028" y="4172831"/>
            <a:ext cx="2279104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016" y="3876470"/>
            <a:ext cx="1436527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38370"/>
            <a:ext cx="1517049" cy="15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1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7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</a:t>
            </a:r>
            <a:r>
              <a:rPr lang="en-CA" dirty="0" err="1"/>
              <a:t>Darakwon</a:t>
            </a:r>
            <a:r>
              <a:rPr lang="en-CA" dirty="0"/>
              <a:t> Publishing (Author, Editor, Advisor)</a:t>
            </a:r>
          </a:p>
          <a:p>
            <a:pPr marL="201168" lvl="1" indent="0">
              <a:buNone/>
            </a:pPr>
            <a:r>
              <a:rPr lang="en-US" b="1" u="sng" dirty="0"/>
              <a:t>Books</a:t>
            </a:r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(in-press). </a:t>
            </a:r>
            <a:r>
              <a:rPr lang="en-US" i="1" dirty="0"/>
              <a:t>Middle School English 1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(under contract). </a:t>
            </a:r>
            <a:r>
              <a:rPr lang="en-US" i="1" dirty="0"/>
              <a:t>Middle School English 2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 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(under contract). </a:t>
            </a:r>
            <a:r>
              <a:rPr lang="en-US" i="1" dirty="0"/>
              <a:t>Middle School English 3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  <a:endParaRPr lang="en-US" sz="1600" dirty="0"/>
          </a:p>
          <a:p>
            <a:pPr marL="201168" lvl="1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KSAT </a:t>
            </a:r>
          </a:p>
        </p:txBody>
      </p:sp>
    </p:spTree>
    <p:extLst>
      <p:ext uri="{BB962C8B-B14F-4D97-AF65-F5344CB8AC3E}">
        <p14:creationId xmlns:p14="http://schemas.microsoft.com/office/powerpoint/2010/main" xmlns="" val="165638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Whitehead, G. (in press). Teachers’ voices: Obstacles to communicative language teaching in South Korea. Asian EFL Journal, 18 (4). </a:t>
            </a:r>
          </a:p>
          <a:p>
            <a:endParaRPr lang="en-US" dirty="0"/>
          </a:p>
          <a:p>
            <a:r>
              <a:rPr lang="en-US" dirty="0"/>
              <a:t>Whitehead, G. (2016). The rise and fall of the National English Ability Test: Examining Korean high school English teachers’ perspectives. Asian EFL Journal, 19(4). 124-155. </a:t>
            </a:r>
          </a:p>
          <a:p>
            <a:endParaRPr lang="en-US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RELC Journal, 47(1), 79-95 DOI: 10.1177/0033688216631203. </a:t>
            </a:r>
          </a:p>
          <a:p>
            <a:endParaRPr lang="en-US" dirty="0"/>
          </a:p>
          <a:p>
            <a:r>
              <a:rPr lang="en-US" dirty="0"/>
              <a:t>Whitehead, G. (2011). English mostly. Blue Hills Journal, (9), 32-35.</a:t>
            </a:r>
          </a:p>
          <a:p>
            <a:endParaRPr lang="en-US" dirty="0"/>
          </a:p>
          <a:p>
            <a:r>
              <a:rPr lang="en-US" dirty="0"/>
              <a:t>Whitehead, G. (2010). TEE: Successful instructions and explanations. Blue Hills Journal, (6), 30-33.</a:t>
            </a:r>
          </a:p>
        </p:txBody>
      </p:sp>
    </p:spTree>
    <p:extLst>
      <p:ext uri="{BB962C8B-B14F-4D97-AF65-F5344CB8AC3E}">
        <p14:creationId xmlns:p14="http://schemas.microsoft.com/office/powerpoint/2010/main" xmlns="" val="96331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http://mcdn1.teacherspayteachers.com/thumbitem/Icebreaker-Its-Question-Time/original-5192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02" y="764704"/>
            <a:ext cx="7078166" cy="5318738"/>
          </a:xfrm>
          <a:prstGeom prst="roundRect">
            <a:avLst>
              <a:gd name="adj" fmla="val 8712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tialartsbusinessmagazine.com/wp-content/uploads/2013/12/3419755539_5024d2a4d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084"/>
            <a:ext cx="3744416" cy="2145462"/>
          </a:xfrm>
          <a:prstGeom prst="roundRect">
            <a:avLst>
              <a:gd name="adj" fmla="val 11578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 rot="20237107">
            <a:off x="4110525" y="4491237"/>
            <a:ext cx="2314766" cy="997168"/>
          </a:xfrm>
          <a:prstGeom prst="rect">
            <a:avLst/>
          </a:prstGeom>
          <a:solidFill>
            <a:srgbClr val="12A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George!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9710" y="764704"/>
            <a:ext cx="3730906" cy="2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06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b="1" dirty="0"/>
              <a:t>Website</a:t>
            </a:r>
            <a:r>
              <a:rPr lang="en-CA" dirty="0"/>
              <a:t>: profgwhitehead.weebly.com</a:t>
            </a:r>
          </a:p>
          <a:p>
            <a:r>
              <a:rPr lang="en-CA" b="1" dirty="0"/>
              <a:t>Email</a:t>
            </a:r>
            <a:r>
              <a:rPr lang="en-CA" dirty="0"/>
              <a:t>: prof.gwhitehead@gmail.com</a:t>
            </a:r>
          </a:p>
        </p:txBody>
      </p:sp>
      <p:pic>
        <p:nvPicPr>
          <p:cNvPr id="3074" name="Picture 2" descr="QR Tag for current URL open in your web brows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999" y="2057399"/>
            <a:ext cx="3925385" cy="39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9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DC9208-FBE7-4E4A-AD44-2539E6461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384</Words>
  <Application>Microsoft Office PowerPoint</Application>
  <PresentationFormat>사용자 지정</PresentationFormat>
  <Paragraphs>61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Retrospect</vt:lpstr>
      <vt:lpstr>슬라이드 1</vt:lpstr>
      <vt:lpstr>About me</vt:lpstr>
      <vt:lpstr>슬라이드 3</vt:lpstr>
      <vt:lpstr>슬라이드 4</vt:lpstr>
      <vt:lpstr>슬라이드 5</vt:lpstr>
      <vt:lpstr>Additional Work </vt:lpstr>
      <vt:lpstr>Journal Publications</vt:lpstr>
      <vt:lpstr>슬라이드 8</vt:lpstr>
      <vt:lpstr>Contact </vt:lpstr>
      <vt:lpstr>Intercultural Communication</vt:lpstr>
      <vt:lpstr>The course</vt:lpstr>
      <vt:lpstr>Course Topics</vt:lpstr>
      <vt:lpstr>Course Evaluation</vt:lpstr>
      <vt:lpstr>Additional Details and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2014-02-18T12:39:48Z</dcterms:created>
  <dcterms:modified xsi:type="dcterms:W3CDTF">2017-04-27T20:41:57Z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TC038958549991</vt:lpwstr>
  </property>
</Properties>
</file>