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5" r:id="rId7"/>
    <p:sldId id="266" r:id="rId8"/>
    <p:sldId id="262" r:id="rId9"/>
    <p:sldId id="261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Language and Culture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Examining the relationship between language and culture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73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Spencer-</a:t>
            </a:r>
            <a:r>
              <a:rPr lang="en-US" dirty="0" err="1"/>
              <a:t>Oatey</a:t>
            </a:r>
            <a:r>
              <a:rPr lang="en-US" dirty="0"/>
              <a:t>, H. (2000). Culturally Speaking : Managing Rapport through Talk across Cultures. London, Continuum.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268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THINKING TASK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3008329"/>
            <a:ext cx="4145450" cy="1341603"/>
          </a:xfrm>
        </p:spPr>
        <p:txBody>
          <a:bodyPr/>
          <a:lstStyle/>
          <a:p>
            <a:endParaRPr lang="en-CA" dirty="0" smtClean="0"/>
          </a:p>
          <a:p>
            <a:r>
              <a:rPr lang="en-CA" dirty="0" smtClean="0"/>
              <a:t>1) How would you define culture?</a:t>
            </a:r>
            <a:endParaRPr lang="en-CA" dirty="0"/>
          </a:p>
        </p:txBody>
      </p:sp>
      <p:pic>
        <p:nvPicPr>
          <p:cNvPr id="1030" name="Picture 6" descr="thinker%20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3185" y="158510"/>
            <a:ext cx="1231503" cy="157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milestonetelecast.com/wp-content/uploads/2015/11/227244-16713-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558" y="2321439"/>
            <a:ext cx="24765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28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311" y="1432823"/>
            <a:ext cx="10058400" cy="808101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CULTURE</a:t>
            </a:r>
            <a:br>
              <a:rPr lang="en-CA" dirty="0" smtClean="0"/>
            </a:br>
            <a:r>
              <a:rPr lang="en-US" altLang="en-US" sz="1800" i="1" dirty="0" smtClean="0"/>
              <a:t>from </a:t>
            </a:r>
            <a:r>
              <a:rPr lang="en-US" altLang="en-US" sz="1800" dirty="0"/>
              <a:t>the Latin word</a:t>
            </a:r>
            <a:r>
              <a:rPr lang="en-US" altLang="en-US" sz="1800" b="1" dirty="0"/>
              <a:t> ‘</a:t>
            </a:r>
            <a:r>
              <a:rPr lang="en-US" altLang="en-US" sz="1800" b="1" dirty="0" err="1"/>
              <a:t>colere</a:t>
            </a:r>
            <a:r>
              <a:rPr lang="en-US" altLang="en-US" sz="1800" b="1" dirty="0"/>
              <a:t>’:  </a:t>
            </a:r>
            <a:r>
              <a:rPr lang="en-US" altLang="en-US" sz="1800" i="1" dirty="0"/>
              <a:t>to build ,to care for’, to plant or to cultivate.</a:t>
            </a:r>
            <a:r>
              <a:rPr lang="en-US" altLang="en-US" i="1" dirty="0"/>
              <a:t/>
            </a:r>
            <a:br>
              <a:rPr lang="en-US" altLang="en-US" i="1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1093" y="2240924"/>
            <a:ext cx="6851561" cy="36962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endParaRPr lang="en-US" altLang="en-US" b="1" dirty="0"/>
          </a:p>
          <a:p>
            <a:pPr>
              <a:lnSpc>
                <a:spcPct val="80000"/>
              </a:lnSpc>
              <a:buNone/>
            </a:pPr>
            <a:r>
              <a:rPr lang="en-US" altLang="en-US" i="1" dirty="0" smtClean="0"/>
              <a:t>  Culture </a:t>
            </a:r>
            <a:r>
              <a:rPr lang="en-US" altLang="en-US" i="1" dirty="0"/>
              <a:t>is a fuzzy set of </a:t>
            </a:r>
            <a:r>
              <a:rPr lang="en-US" altLang="en-US" b="1" i="1" dirty="0"/>
              <a:t>attitudes, beliefs, </a:t>
            </a:r>
            <a:r>
              <a:rPr lang="en-US" altLang="en-US" b="1" i="1" dirty="0" err="1"/>
              <a:t>behavioural</a:t>
            </a:r>
            <a:r>
              <a:rPr lang="en-US" altLang="en-US" b="1" i="1" dirty="0"/>
              <a:t> norms</a:t>
            </a:r>
            <a:r>
              <a:rPr lang="en-US" altLang="en-US" i="1" dirty="0"/>
              <a:t>, and </a:t>
            </a:r>
            <a:r>
              <a:rPr lang="en-US" altLang="en-US" b="1" i="1" dirty="0" smtClean="0"/>
              <a:t>basic</a:t>
            </a:r>
            <a:r>
              <a:rPr lang="en-CA" altLang="en-US" b="1" i="1" dirty="0" smtClean="0"/>
              <a:t> </a:t>
            </a:r>
            <a:r>
              <a:rPr lang="en-US" altLang="en-US" b="1" i="1" dirty="0" smtClean="0"/>
              <a:t>assumptions </a:t>
            </a:r>
            <a:r>
              <a:rPr lang="en-US" altLang="en-US" i="1" dirty="0"/>
              <a:t>and </a:t>
            </a:r>
            <a:r>
              <a:rPr lang="en-US" altLang="en-US" b="1" i="1" dirty="0" smtClean="0"/>
              <a:t>values </a:t>
            </a:r>
            <a:r>
              <a:rPr lang="en-US" altLang="en-US" i="1" dirty="0" smtClean="0"/>
              <a:t>that </a:t>
            </a:r>
            <a:r>
              <a:rPr lang="en-US" altLang="en-US" i="1" dirty="0"/>
              <a:t>are </a:t>
            </a:r>
            <a:r>
              <a:rPr lang="en-US" altLang="en-US" b="1" i="1" dirty="0"/>
              <a:t>shared by a group of people</a:t>
            </a:r>
            <a:r>
              <a:rPr lang="en-US" altLang="en-US" i="1" dirty="0"/>
              <a:t>, and </a:t>
            </a:r>
            <a:r>
              <a:rPr lang="en-US" altLang="en-US" i="1" dirty="0" smtClean="0"/>
              <a:t>that</a:t>
            </a:r>
            <a:r>
              <a:rPr lang="en-CA" altLang="en-US" i="1" dirty="0" smtClean="0"/>
              <a:t> </a:t>
            </a:r>
            <a:r>
              <a:rPr lang="en-US" altLang="en-US" b="1" i="1" dirty="0" smtClean="0"/>
              <a:t>influence</a:t>
            </a:r>
            <a:r>
              <a:rPr lang="en-US" altLang="en-US" i="1" dirty="0" smtClean="0"/>
              <a:t> </a:t>
            </a:r>
            <a:r>
              <a:rPr lang="en-US" altLang="en-US" i="1" dirty="0"/>
              <a:t>each member's </a:t>
            </a:r>
            <a:r>
              <a:rPr lang="en-US" altLang="en-US" b="1" i="1" dirty="0" err="1"/>
              <a:t>behaviour</a:t>
            </a:r>
            <a:r>
              <a:rPr lang="en-US" altLang="en-US" i="1" dirty="0"/>
              <a:t> and his/her </a:t>
            </a:r>
            <a:r>
              <a:rPr lang="en-US" altLang="en-US" b="1" i="1" dirty="0"/>
              <a:t>interpretations of </a:t>
            </a:r>
            <a:r>
              <a:rPr lang="en-US" altLang="en-US" b="1" i="1" dirty="0" smtClean="0"/>
              <a:t>the</a:t>
            </a:r>
            <a:r>
              <a:rPr lang="en-CA" altLang="en-US" b="1" i="1" dirty="0" smtClean="0"/>
              <a:t> </a:t>
            </a:r>
            <a:r>
              <a:rPr lang="en-US" altLang="en-US" b="1" i="1" dirty="0" smtClean="0"/>
              <a:t>"meaning</a:t>
            </a:r>
            <a:r>
              <a:rPr lang="en-US" altLang="en-US" b="1" i="1" dirty="0"/>
              <a:t>" of other people's </a:t>
            </a:r>
            <a:r>
              <a:rPr lang="en-US" altLang="en-US" b="1" i="1" dirty="0" err="1"/>
              <a:t>behaviour</a:t>
            </a:r>
            <a:r>
              <a:rPr lang="en-US" altLang="en-US" b="1" i="1" dirty="0"/>
              <a:t>. </a:t>
            </a:r>
            <a:endParaRPr lang="en-US" b="1" dirty="0"/>
          </a:p>
          <a:p>
            <a:pPr>
              <a:lnSpc>
                <a:spcPct val="80000"/>
              </a:lnSpc>
              <a:buNone/>
            </a:pPr>
            <a:r>
              <a:rPr lang="en-US" altLang="en-US" sz="1600" i="1" dirty="0" smtClean="0"/>
              <a:t>(Helen Spencer-</a:t>
            </a:r>
            <a:r>
              <a:rPr lang="en-US" altLang="en-US" sz="1600" i="1" dirty="0" err="1" smtClean="0"/>
              <a:t>Oatey</a:t>
            </a:r>
            <a:r>
              <a:rPr lang="en-US" altLang="en-US" sz="1600" i="1" dirty="0" smtClean="0"/>
              <a:t>, 2000)</a:t>
            </a:r>
          </a:p>
          <a:p>
            <a:pPr>
              <a:lnSpc>
                <a:spcPct val="80000"/>
              </a:lnSpc>
              <a:buNone/>
            </a:pPr>
            <a:endParaRPr lang="en-US" sz="2200" i="1" dirty="0"/>
          </a:p>
          <a:p>
            <a:pPr>
              <a:lnSpc>
                <a:spcPct val="80000"/>
              </a:lnSpc>
              <a:buNone/>
            </a:pPr>
            <a:r>
              <a:rPr lang="en-US" sz="2200" dirty="0" smtClean="0"/>
              <a:t>  </a:t>
            </a:r>
            <a:r>
              <a:rPr lang="en-US" sz="2200" i="1" dirty="0" smtClean="0"/>
              <a:t>Culture </a:t>
            </a:r>
            <a:r>
              <a:rPr lang="en-US" sz="2200" i="1" dirty="0"/>
              <a:t>is the fabric of meaning in terms of which human beings interpret </a:t>
            </a:r>
            <a:r>
              <a:rPr lang="en-US" sz="2200" i="1" dirty="0" smtClean="0"/>
              <a:t>their experience </a:t>
            </a:r>
            <a:r>
              <a:rPr lang="en-US" sz="2200" i="1" dirty="0"/>
              <a:t>and guide their action</a:t>
            </a:r>
            <a:r>
              <a:rPr lang="en-US" sz="2200" i="1" dirty="0" smtClean="0"/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(Clifford Geertz)</a:t>
            </a:r>
            <a:endParaRPr lang="en-US" sz="1600" dirty="0"/>
          </a:p>
          <a:p>
            <a:pPr>
              <a:lnSpc>
                <a:spcPct val="80000"/>
              </a:lnSpc>
              <a:buNone/>
            </a:pPr>
            <a:endParaRPr lang="en-CA" sz="1600" dirty="0"/>
          </a:p>
        </p:txBody>
      </p:sp>
      <p:pic>
        <p:nvPicPr>
          <p:cNvPr id="5" name="Picture 8" descr="http://milestonetelecast.com/wp-content/uploads/2015/11/227244-16713-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580" y="2524259"/>
            <a:ext cx="24765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33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2" descr="http://bilingualkidsrock.com/wp-content/uploads/2013/06/Aspects-of-Culture-Beyond-Language-infograph-869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63" y="0"/>
            <a:ext cx="11590986" cy="625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85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44935"/>
            <a:ext cx="10058400" cy="1450757"/>
          </a:xfrm>
        </p:spPr>
        <p:txBody>
          <a:bodyPr/>
          <a:lstStyle/>
          <a:p>
            <a:r>
              <a:rPr lang="en-CA" dirty="0" smtClean="0"/>
              <a:t>TYPES OF CULTURE</a:t>
            </a:r>
            <a:endParaRPr lang="en-CA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300122" y="1595692"/>
            <a:ext cx="9855558" cy="3494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 eaLnBrk="1" hangingPunct="1">
              <a:lnSpc>
                <a:spcPct val="80000"/>
              </a:lnSpc>
              <a:buNone/>
            </a:pPr>
            <a:endParaRPr kumimoji="0" lang="ru-RU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● 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CORPORATE CULTURE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(the culture of a company</a:t>
            </a:r>
            <a:r>
              <a:rPr kumimoji="0" lang="en-US" altLang="en-US" sz="1800" b="0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or workplace</a:t>
            </a: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endParaRPr kumimoji="0" lang="ru-RU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● 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PROFESSIONAL CULTURE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</a:t>
            </a: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culture of a profession</a:t>
            </a:r>
            <a:r>
              <a:rPr kumimoji="0" lang="en-US" altLang="en-US" sz="1800" b="0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i.e. teachers, entertainers</a:t>
            </a: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endParaRPr kumimoji="0" lang="ru-RU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● 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GENDER CULTURE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</a:t>
            </a: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different cultures of men and women)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endParaRPr kumimoji="0" lang="ru-RU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● 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AGE CULTURE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</a:t>
            </a: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culture of young, middle-aged, and old people)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endParaRPr kumimoji="0" lang="ru-RU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● 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RELIGIOUS CULTURE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</a:t>
            </a:r>
            <a:r>
              <a:rPr lang="en-US" altLang="en-US" sz="1800" kern="0" dirty="0" smtClean="0">
                <a:solidFill>
                  <a:srgbClr val="000000"/>
                </a:solidFill>
                <a:latin typeface="Times New Roman"/>
              </a:rPr>
              <a:t>i.e. Christianity, </a:t>
            </a:r>
            <a:r>
              <a:rPr kumimoji="0" lang="en-US" alt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Catholicsm</a:t>
            </a: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Islam, Buddhism)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endParaRPr kumimoji="0" lang="ru-RU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● 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REGIONAL CULTURE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</a:t>
            </a: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Seoul,</a:t>
            </a:r>
            <a:r>
              <a:rPr kumimoji="0" lang="en-US" altLang="en-US" sz="1800" b="0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Busan</a:t>
            </a: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endParaRPr kumimoji="0" lang="ru-RU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indent="0" defTabSz="914400" eaLnBrk="1" hangingPunct="1">
              <a:lnSpc>
                <a:spcPct val="80000"/>
              </a:lnSpc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● 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CLASS CULTURE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</a:t>
            </a: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working class, middle class, and upper class) 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3439" y="3975748"/>
            <a:ext cx="231457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20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‘The Culture Onion’</a:t>
            </a:r>
            <a:endParaRPr lang="ru-RU" altLang="en-US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en-US" dirty="0" smtClean="0"/>
          </a:p>
        </p:txBody>
      </p:sp>
      <p:grpSp>
        <p:nvGrpSpPr>
          <p:cNvPr id="9220" name="Group 4"/>
          <p:cNvGrpSpPr>
            <a:grpSpLocks noChangeAspect="1"/>
          </p:cNvGrpSpPr>
          <p:nvPr/>
        </p:nvGrpSpPr>
        <p:grpSpPr bwMode="auto">
          <a:xfrm>
            <a:off x="3030061" y="2000039"/>
            <a:ext cx="6192838" cy="3714750"/>
            <a:chOff x="1134" y="1403"/>
            <a:chExt cx="14400" cy="8640"/>
          </a:xfrm>
        </p:grpSpPr>
        <p:sp>
          <p:nvSpPr>
            <p:cNvPr id="9221" name="AutoShape 5"/>
            <p:cNvSpPr>
              <a:spLocks noChangeAspect="1" noChangeArrowheads="1"/>
            </p:cNvSpPr>
            <p:nvPr/>
          </p:nvSpPr>
          <p:spPr bwMode="auto">
            <a:xfrm>
              <a:off x="1134" y="1403"/>
              <a:ext cx="14400" cy="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en-US"/>
            </a:p>
          </p:txBody>
        </p:sp>
        <p:sp>
          <p:nvSpPr>
            <p:cNvPr id="9222" name="Oval 6"/>
            <p:cNvSpPr>
              <a:spLocks noChangeArrowheads="1"/>
            </p:cNvSpPr>
            <p:nvPr/>
          </p:nvSpPr>
          <p:spPr bwMode="auto">
            <a:xfrm>
              <a:off x="4914" y="3011"/>
              <a:ext cx="6300" cy="66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en-US"/>
            </a:p>
          </p:txBody>
        </p:sp>
        <p:sp>
          <p:nvSpPr>
            <p:cNvPr id="9223" name="Oval 7"/>
            <p:cNvSpPr>
              <a:spLocks noChangeArrowheads="1"/>
            </p:cNvSpPr>
            <p:nvPr/>
          </p:nvSpPr>
          <p:spPr bwMode="auto">
            <a:xfrm>
              <a:off x="5634" y="3911"/>
              <a:ext cx="4860" cy="50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en-US"/>
            </a:p>
          </p:txBody>
        </p:sp>
        <p:sp>
          <p:nvSpPr>
            <p:cNvPr id="9224" name="Oval 8"/>
            <p:cNvSpPr>
              <a:spLocks noChangeArrowheads="1"/>
            </p:cNvSpPr>
            <p:nvPr/>
          </p:nvSpPr>
          <p:spPr bwMode="auto">
            <a:xfrm>
              <a:off x="6354" y="4631"/>
              <a:ext cx="3420" cy="360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en-US"/>
            </a:p>
          </p:txBody>
        </p:sp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>
              <a:off x="6894" y="5351"/>
              <a:ext cx="2340" cy="215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en-US"/>
            </a:p>
          </p:txBody>
        </p:sp>
        <p:sp>
          <p:nvSpPr>
            <p:cNvPr id="9226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7254" y="5711"/>
              <a:ext cx="1638" cy="101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CA" sz="1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 N D I V I D U A L</a:t>
              </a:r>
            </a:p>
          </p:txBody>
        </p:sp>
        <p:sp>
          <p:nvSpPr>
            <p:cNvPr id="9227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7614" y="4991"/>
              <a:ext cx="1020" cy="33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CA" sz="1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 E A M</a:t>
              </a:r>
            </a:p>
          </p:txBody>
        </p:sp>
        <p:sp>
          <p:nvSpPr>
            <p:cNvPr id="9228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7074" y="4271"/>
              <a:ext cx="1875" cy="78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pt-BR" sz="1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 O M P A N Y</a:t>
              </a:r>
              <a:endParaRPr lang="en-CA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29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7074" y="3371"/>
              <a:ext cx="1845" cy="78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pt-BR" sz="1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 O U N T R Y</a:t>
              </a:r>
              <a:endParaRPr lang="en-CA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613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03275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Iceberg Model</a:t>
            </a:r>
            <a:endParaRPr lang="ru-RU" altLang="en-US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00214"/>
            <a:ext cx="7772400" cy="4395787"/>
          </a:xfrm>
        </p:spPr>
        <p:txBody>
          <a:bodyPr/>
          <a:lstStyle/>
          <a:p>
            <a:pPr eaLnBrk="1" hangingPunct="1"/>
            <a:endParaRPr lang="ru-RU" altLang="en-US" smtClean="0"/>
          </a:p>
        </p:txBody>
      </p:sp>
      <p:sp>
        <p:nvSpPr>
          <p:cNvPr id="10244" name="AutoShape 5"/>
          <p:cNvSpPr>
            <a:spLocks noChangeArrowheads="1"/>
          </p:cNvSpPr>
          <p:nvPr/>
        </p:nvSpPr>
        <p:spPr bwMode="auto">
          <a:xfrm>
            <a:off x="3216276" y="1916114"/>
            <a:ext cx="5616575" cy="410527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>
            <a:off x="3648076" y="3933825"/>
            <a:ext cx="47529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5808663" y="2276475"/>
            <a:ext cx="647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Arts</a:t>
            </a:r>
            <a:endParaRPr lang="ru-RU" altLang="en-US" sz="1200"/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5519738" y="2636839"/>
            <a:ext cx="5762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Food</a:t>
            </a:r>
            <a:endParaRPr lang="ru-RU" altLang="en-US" sz="1200"/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6096000" y="2852739"/>
            <a:ext cx="647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Games</a:t>
            </a:r>
            <a:endParaRPr lang="ru-RU" altLang="en-US" sz="1200"/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5664200" y="3141664"/>
            <a:ext cx="7191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Music</a:t>
            </a:r>
            <a:endParaRPr lang="ru-RU" altLang="en-US" sz="1200"/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4943475" y="3429000"/>
            <a:ext cx="8651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Language</a:t>
            </a:r>
            <a:endParaRPr lang="ru-RU" altLang="en-US" sz="1200"/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6311901" y="3514725"/>
            <a:ext cx="9366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Appearance</a:t>
            </a:r>
            <a:endParaRPr lang="ru-RU" altLang="en-US" sz="1200"/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4583114" y="4076700"/>
            <a:ext cx="15128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Tempo of Work</a:t>
            </a:r>
            <a:endParaRPr lang="ru-RU" altLang="en-US" sz="1200"/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6599239" y="4149725"/>
            <a:ext cx="10810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Use of Time</a:t>
            </a:r>
            <a:endParaRPr lang="ru-RU" altLang="en-US" sz="1200"/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4295775" y="4292600"/>
            <a:ext cx="1511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Incentives to Work</a:t>
            </a:r>
            <a:endParaRPr lang="ru-RU" altLang="en-US" sz="1200"/>
          </a:p>
        </p:txBody>
      </p:sp>
      <p:sp>
        <p:nvSpPr>
          <p:cNvPr id="10255" name="Text Box 16"/>
          <p:cNvSpPr txBox="1">
            <a:spLocks noChangeArrowheads="1"/>
          </p:cNvSpPr>
          <p:nvPr/>
        </p:nvSpPr>
        <p:spPr bwMode="auto">
          <a:xfrm>
            <a:off x="4295776" y="4508500"/>
            <a:ext cx="1223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Policies to Work</a:t>
            </a:r>
            <a:endParaRPr lang="ru-RU" altLang="en-US" sz="1200"/>
          </a:p>
        </p:txBody>
      </p:sp>
      <p:sp>
        <p:nvSpPr>
          <p:cNvPr id="10256" name="Text Box 17"/>
          <p:cNvSpPr txBox="1">
            <a:spLocks noChangeArrowheads="1"/>
          </p:cNvSpPr>
          <p:nvPr/>
        </p:nvSpPr>
        <p:spPr bwMode="auto">
          <a:xfrm>
            <a:off x="4295776" y="4724400"/>
            <a:ext cx="1223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Body Language</a:t>
            </a:r>
            <a:endParaRPr lang="ru-RU" altLang="en-US" sz="1200"/>
          </a:p>
        </p:txBody>
      </p:sp>
      <p:sp>
        <p:nvSpPr>
          <p:cNvPr id="10257" name="Text Box 18"/>
          <p:cNvSpPr txBox="1">
            <a:spLocks noChangeArrowheads="1"/>
          </p:cNvSpPr>
          <p:nvPr/>
        </p:nvSpPr>
        <p:spPr bwMode="auto">
          <a:xfrm>
            <a:off x="6311901" y="4437064"/>
            <a:ext cx="18002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Notions of Leadership</a:t>
            </a:r>
            <a:endParaRPr lang="ru-RU" altLang="en-US" sz="1200"/>
          </a:p>
        </p:txBody>
      </p:sp>
      <p:sp>
        <p:nvSpPr>
          <p:cNvPr id="10258" name="Text Box 19"/>
          <p:cNvSpPr txBox="1">
            <a:spLocks noChangeArrowheads="1"/>
          </p:cNvSpPr>
          <p:nvPr/>
        </p:nvSpPr>
        <p:spPr bwMode="auto">
          <a:xfrm>
            <a:off x="6167439" y="4652964"/>
            <a:ext cx="15843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Problem - Solving</a:t>
            </a:r>
            <a:endParaRPr lang="ru-RU" altLang="en-US" sz="1200"/>
          </a:p>
        </p:txBody>
      </p:sp>
      <p:sp>
        <p:nvSpPr>
          <p:cNvPr id="10259" name="Text Box 20"/>
          <p:cNvSpPr txBox="1">
            <a:spLocks noChangeArrowheads="1"/>
          </p:cNvSpPr>
          <p:nvPr/>
        </p:nvSpPr>
        <p:spPr bwMode="auto">
          <a:xfrm>
            <a:off x="6743701" y="4868864"/>
            <a:ext cx="936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Approaches</a:t>
            </a:r>
            <a:endParaRPr lang="ru-RU" altLang="en-US" sz="1200"/>
          </a:p>
        </p:txBody>
      </p:sp>
      <p:sp>
        <p:nvSpPr>
          <p:cNvPr id="10260" name="Text Box 21"/>
          <p:cNvSpPr txBox="1">
            <a:spLocks noChangeArrowheads="1"/>
          </p:cNvSpPr>
          <p:nvPr/>
        </p:nvSpPr>
        <p:spPr bwMode="auto">
          <a:xfrm>
            <a:off x="4295775" y="5084764"/>
            <a:ext cx="23764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Superior/Subordinate Relationship</a:t>
            </a:r>
            <a:endParaRPr lang="ru-RU" altLang="en-US" sz="1200"/>
          </a:p>
        </p:txBody>
      </p:sp>
      <p:sp>
        <p:nvSpPr>
          <p:cNvPr id="10261" name="Text Box 22"/>
          <p:cNvSpPr txBox="1">
            <a:spLocks noChangeArrowheads="1"/>
          </p:cNvSpPr>
          <p:nvPr/>
        </p:nvSpPr>
        <p:spPr bwMode="auto">
          <a:xfrm>
            <a:off x="4800601" y="5300664"/>
            <a:ext cx="18716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Notions of Responsibility</a:t>
            </a:r>
            <a:endParaRPr lang="ru-RU" altLang="en-US" sz="1200"/>
          </a:p>
        </p:txBody>
      </p:sp>
      <p:sp>
        <p:nvSpPr>
          <p:cNvPr id="10262" name="Text Box 23"/>
          <p:cNvSpPr txBox="1">
            <a:spLocks noChangeArrowheads="1"/>
          </p:cNvSpPr>
          <p:nvPr/>
        </p:nvSpPr>
        <p:spPr bwMode="auto">
          <a:xfrm>
            <a:off x="3935413" y="5516564"/>
            <a:ext cx="18716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Concept of Past and Future</a:t>
            </a:r>
            <a:endParaRPr lang="ru-RU" altLang="en-US" sz="1200"/>
          </a:p>
        </p:txBody>
      </p:sp>
      <p:sp>
        <p:nvSpPr>
          <p:cNvPr id="10263" name="Text Box 24"/>
          <p:cNvSpPr txBox="1">
            <a:spLocks noChangeArrowheads="1"/>
          </p:cNvSpPr>
          <p:nvPr/>
        </p:nvSpPr>
        <p:spPr bwMode="auto">
          <a:xfrm>
            <a:off x="6743700" y="5157789"/>
            <a:ext cx="13668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Rules of Hierarch</a:t>
            </a:r>
            <a:endParaRPr lang="ru-RU" altLang="en-US" sz="1200"/>
          </a:p>
        </p:txBody>
      </p:sp>
      <p:sp>
        <p:nvSpPr>
          <p:cNvPr id="10264" name="Text Box 25"/>
          <p:cNvSpPr txBox="1">
            <a:spLocks noChangeArrowheads="1"/>
          </p:cNvSpPr>
          <p:nvPr/>
        </p:nvSpPr>
        <p:spPr bwMode="auto">
          <a:xfrm>
            <a:off x="7175501" y="5373689"/>
            <a:ext cx="10080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Status</a:t>
            </a:r>
            <a:endParaRPr lang="ru-RU" altLang="en-US" sz="1200"/>
          </a:p>
        </p:txBody>
      </p:sp>
      <p:sp>
        <p:nvSpPr>
          <p:cNvPr id="10265" name="Text Box 26"/>
          <p:cNvSpPr txBox="1">
            <a:spLocks noChangeArrowheads="1"/>
          </p:cNvSpPr>
          <p:nvPr/>
        </p:nvSpPr>
        <p:spPr bwMode="auto">
          <a:xfrm>
            <a:off x="6600825" y="5589589"/>
            <a:ext cx="2089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Age/Sex/Occupation/Kinship</a:t>
            </a:r>
            <a:endParaRPr lang="ru-RU" altLang="en-US" sz="1200"/>
          </a:p>
        </p:txBody>
      </p:sp>
    </p:spTree>
    <p:extLst>
      <p:ext uri="{BB962C8B-B14F-4D97-AF65-F5344CB8AC3E}">
        <p14:creationId xmlns:p14="http://schemas.microsoft.com/office/powerpoint/2010/main" val="51488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613" y="206658"/>
            <a:ext cx="10058400" cy="1450757"/>
          </a:xfrm>
        </p:spPr>
        <p:txBody>
          <a:bodyPr/>
          <a:lstStyle/>
          <a:p>
            <a:r>
              <a:rPr lang="en-CA" dirty="0" smtClean="0"/>
              <a:t>INTRACULTURAL vs INTERCULTURAL</a:t>
            </a:r>
            <a:endParaRPr lang="en-CA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97280" y="1897249"/>
            <a:ext cx="8465915" cy="547528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err="1" smtClean="0"/>
              <a:t>Intracultural</a:t>
            </a:r>
            <a:endParaRPr lang="en-US" altLang="en-US" sz="2400" b="1" dirty="0" smtClean="0"/>
          </a:p>
          <a:p>
            <a:pPr marL="0" indent="0">
              <a:buNone/>
            </a:pPr>
            <a:r>
              <a:rPr lang="en-US" altLang="en-US" sz="1800" dirty="0" smtClean="0"/>
              <a:t>1) The term </a:t>
            </a:r>
            <a:r>
              <a:rPr lang="en-US" altLang="en-US" sz="1800" dirty="0" err="1" smtClean="0"/>
              <a:t>intracultural</a:t>
            </a:r>
            <a:r>
              <a:rPr lang="en-US" altLang="en-US" sz="1800" dirty="0" smtClean="0"/>
              <a:t> is used to norms and beliefs from within one cultural group. </a:t>
            </a:r>
            <a:endParaRPr lang="en-US" altLang="en-US" sz="1800" i="1" dirty="0" smtClean="0"/>
          </a:p>
          <a:p>
            <a:pPr>
              <a:buFontTx/>
              <a:buNone/>
            </a:pPr>
            <a:r>
              <a:rPr lang="en-US" altLang="en-US" sz="1800" i="1" dirty="0" smtClean="0"/>
              <a:t>i.e. Cultural values and beliefs held among Korean citizens is </a:t>
            </a:r>
            <a:r>
              <a:rPr lang="en-US" altLang="en-US" sz="1800" i="1" dirty="0" err="1" smtClean="0"/>
              <a:t>intracultural</a:t>
            </a:r>
            <a:r>
              <a:rPr lang="en-US" altLang="en-US" sz="1800" i="1" dirty="0" smtClean="0"/>
              <a:t>.</a:t>
            </a:r>
          </a:p>
          <a:p>
            <a:pPr>
              <a:buFontTx/>
              <a:buNone/>
            </a:pPr>
            <a:endParaRPr lang="en-US" altLang="en-US" sz="1800" b="1" dirty="0" smtClean="0"/>
          </a:p>
          <a:p>
            <a:pPr marL="0" indent="0">
              <a:buNone/>
            </a:pPr>
            <a:r>
              <a:rPr lang="en-US" altLang="en-US" sz="2400" b="1" dirty="0" smtClean="0"/>
              <a:t>Intercultural</a:t>
            </a:r>
            <a:endParaRPr lang="en-US" altLang="en-US" sz="2400" dirty="0" smtClean="0"/>
          </a:p>
          <a:p>
            <a:pPr marL="0" indent="0">
              <a:buNone/>
            </a:pPr>
            <a:r>
              <a:rPr lang="en-US" altLang="en-US" sz="1800" dirty="0" smtClean="0"/>
              <a:t>1)The term intercultural is generally used to describe dimensions of culture that are not culture specific. </a:t>
            </a:r>
            <a:endParaRPr lang="en-US" altLang="en-US" sz="1800" i="1" dirty="0" smtClean="0"/>
          </a:p>
          <a:p>
            <a:pPr>
              <a:buFontTx/>
              <a:buNone/>
            </a:pPr>
            <a:r>
              <a:rPr lang="en-US" altLang="en-US" sz="1800" i="1" dirty="0" smtClean="0"/>
              <a:t>i.e. cultural dimensions applicable for all cultures. </a:t>
            </a:r>
            <a:endParaRPr lang="en-US" altLang="en-US" sz="1800" dirty="0" smtClean="0"/>
          </a:p>
          <a:p>
            <a:pPr>
              <a:buFontTx/>
              <a:buNone/>
            </a:pPr>
            <a:r>
              <a:rPr lang="en-US" altLang="en-US" sz="1800" dirty="0" smtClean="0"/>
              <a:t>2)Intercultural is also used to describe the culture that exists between those from different backgrounds. </a:t>
            </a:r>
            <a:endParaRPr lang="en-US" altLang="en-US" sz="1800" dirty="0"/>
          </a:p>
          <a:p>
            <a:pPr>
              <a:buFontTx/>
              <a:buNone/>
            </a:pPr>
            <a:r>
              <a:rPr lang="en-CA" altLang="en-US" sz="1800" dirty="0" smtClean="0"/>
              <a:t>i.e. English speakers</a:t>
            </a:r>
            <a:endParaRPr lang="en-US" altLang="en-US" sz="1800" dirty="0" smtClean="0"/>
          </a:p>
        </p:txBody>
      </p:sp>
      <p:pic>
        <p:nvPicPr>
          <p:cNvPr id="5122" name="Picture 2" descr="https://lh4.googleusercontent.com/-x5L6Weyudq8/TXKyenSfPkI/AAAAAAAAADc/9se10QsJ3Qk/s1600/ESPA%25C3%2591OL+PARA+EXTRANJER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4862" y="4211392"/>
            <a:ext cx="2362642" cy="1818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kstore.korea.net/upload/content/image/143451022104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4862" y="1897249"/>
            <a:ext cx="2362642" cy="206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39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LANGUAGE &amp; CULTURE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650530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Think about the Korean language:</a:t>
            </a:r>
          </a:p>
          <a:p>
            <a:pPr marL="0" indent="0">
              <a:lnSpc>
                <a:spcPct val="100000"/>
              </a:lnSpc>
              <a:buNone/>
            </a:pPr>
            <a:endParaRPr lang="en-CA" sz="100" dirty="0"/>
          </a:p>
          <a:p>
            <a:r>
              <a:rPr lang="en-CA" sz="1600" dirty="0" smtClean="0"/>
              <a:t>1) How are language and culture related?</a:t>
            </a:r>
          </a:p>
          <a:p>
            <a:r>
              <a:rPr lang="en-CA" sz="1600" dirty="0" smtClean="0"/>
              <a:t>2) Does culture affect language?</a:t>
            </a:r>
          </a:p>
          <a:p>
            <a:r>
              <a:rPr lang="en-CA" sz="1600" dirty="0" smtClean="0"/>
              <a:t>3) Does language affect culture?</a:t>
            </a:r>
          </a:p>
          <a:p>
            <a:endParaRPr lang="en-CA" sz="300" dirty="0"/>
          </a:p>
          <a:p>
            <a:r>
              <a:rPr lang="en-CA" dirty="0" smtClean="0"/>
              <a:t>Now think about learning English:</a:t>
            </a:r>
          </a:p>
          <a:p>
            <a:endParaRPr lang="en-CA" sz="100" dirty="0"/>
          </a:p>
          <a:p>
            <a:r>
              <a:rPr lang="en-CA" sz="1600" dirty="0" smtClean="0"/>
              <a:t>1) How is English and culture related?</a:t>
            </a:r>
          </a:p>
          <a:p>
            <a:r>
              <a:rPr lang="en-CA" sz="1600" dirty="0" smtClean="0"/>
              <a:t>2) Does culture affect language?</a:t>
            </a:r>
          </a:p>
          <a:p>
            <a:r>
              <a:rPr lang="en-CA" sz="1600" dirty="0" smtClean="0"/>
              <a:t>3) Does language affect culture?</a:t>
            </a:r>
            <a:endParaRPr lang="en-CA" sz="1600" dirty="0"/>
          </a:p>
        </p:txBody>
      </p:sp>
      <p:pic>
        <p:nvPicPr>
          <p:cNvPr id="8194" name="Picture 2" descr="http://slll.anu.edu.au/sites/slll.anu.edu.au/files/styles/anu_doublenarrow_440_296/public/events/languages-img-320x215_0.jpg?itok=Ktl7Bz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146" y="2327124"/>
            <a:ext cx="5226756" cy="325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thinker%20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3185" y="158510"/>
            <a:ext cx="1231503" cy="157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1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103</TotalTime>
  <Words>429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Retrospect</vt:lpstr>
      <vt:lpstr>Language and Culture</vt:lpstr>
      <vt:lpstr>THINKING TASK</vt:lpstr>
      <vt:lpstr>CULTURE from the Latin word ‘colere’:  to build ,to care for’, to plant or to cultivate. </vt:lpstr>
      <vt:lpstr>PowerPoint Presentation</vt:lpstr>
      <vt:lpstr>TYPES OF CULTURE</vt:lpstr>
      <vt:lpstr>‘The Culture Onion’</vt:lpstr>
      <vt:lpstr>Iceberg Model</vt:lpstr>
      <vt:lpstr>INTRACULTURAL vs INTERCULTURAL</vt:lpstr>
      <vt:lpstr>LANGUAGE &amp; CULTURE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and Culture</dc:title>
  <dc:creator>Microsoft account</dc:creator>
  <cp:lastModifiedBy>Microsoft account</cp:lastModifiedBy>
  <cp:revision>13</cp:revision>
  <dcterms:created xsi:type="dcterms:W3CDTF">2016-03-07T00:48:17Z</dcterms:created>
  <dcterms:modified xsi:type="dcterms:W3CDTF">2016-03-07T02:31:42Z</dcterms:modified>
</cp:coreProperties>
</file>