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97" r:id="rId2"/>
    <p:sldId id="396" r:id="rId3"/>
    <p:sldId id="398" r:id="rId4"/>
    <p:sldId id="399" r:id="rId5"/>
    <p:sldId id="395" r:id="rId6"/>
    <p:sldId id="400" r:id="rId7"/>
    <p:sldId id="401" r:id="rId8"/>
    <p:sldId id="334" r:id="rId9"/>
    <p:sldId id="403" r:id="rId10"/>
    <p:sldId id="404" r:id="rId11"/>
    <p:sldId id="405" r:id="rId12"/>
    <p:sldId id="384" r:id="rId13"/>
    <p:sldId id="3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4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4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4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021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2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6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5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8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9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9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9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7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351BFE-5CB0-49C3-B0E1-B7D1D0DA626D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138F-2220-4E6C-87C0-E60F3E050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57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LCme36nU5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BEDBFD-A669-4362-8BF5-A8C475FE4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“Western” Focused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73B41B-0BB6-4D8E-94AB-16A10B455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Issue 3: Overfocus on westerners </a:t>
            </a:r>
          </a:p>
        </p:txBody>
      </p:sp>
    </p:spTree>
    <p:extLst>
      <p:ext uri="{BB962C8B-B14F-4D97-AF65-F5344CB8AC3E}">
        <p14:creationId xmlns:p14="http://schemas.microsoft.com/office/powerpoint/2010/main" val="58841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5112-01D3-470C-BC2E-A0E735EC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Reflecting the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A94F-2427-49EB-B90A-B607FD27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Representing minorities</a:t>
            </a:r>
          </a:p>
          <a:p>
            <a:endParaRPr lang="en-GB" dirty="0"/>
          </a:p>
          <a:p>
            <a:pPr lvl="1"/>
            <a:r>
              <a:rPr lang="en-GB" dirty="0"/>
              <a:t>Different family situations, disabilities etc. </a:t>
            </a:r>
          </a:p>
          <a:p>
            <a:pPr lvl="1"/>
            <a:endParaRPr lang="en-GB" dirty="0"/>
          </a:p>
          <a:p>
            <a:r>
              <a:rPr lang="en-GB" dirty="0"/>
              <a:t>Considering gender prejudices (e.g., occupations)</a:t>
            </a:r>
          </a:p>
        </p:txBody>
      </p:sp>
    </p:spTree>
    <p:extLst>
      <p:ext uri="{BB962C8B-B14F-4D97-AF65-F5344CB8AC3E}">
        <p14:creationId xmlns:p14="http://schemas.microsoft.com/office/powerpoint/2010/main" val="52689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le and female profession Royalty Free Vector Image">
            <a:extLst>
              <a:ext uri="{FF2B5EF4-FFF2-40B4-BE49-F238E27FC236}">
                <a16:creationId xmlns:a16="http://schemas.microsoft.com/office/drawing/2014/main" id="{3BE80F7D-EB45-4DC4-A454-C0E09A780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844550" y="339757"/>
            <a:ext cx="6350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xtbook availability and content - IIEP Policy Toolbox">
            <a:extLst>
              <a:ext uri="{FF2B5EF4-FFF2-40B4-BE49-F238E27FC236}">
                <a16:creationId xmlns:a16="http://schemas.microsoft.com/office/drawing/2014/main" id="{1B81CED9-E8FF-4DB9-825F-DFFF1B62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419" y="339757"/>
            <a:ext cx="3076482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ecial Needs Children. Children with Disabilities Stock Vector -  Illustration of lifestyle, multiracial: 103316873">
            <a:extLst>
              <a:ext uri="{FF2B5EF4-FFF2-40B4-BE49-F238E27FC236}">
                <a16:creationId xmlns:a16="http://schemas.microsoft.com/office/drawing/2014/main" id="{6A960070-C5FD-444E-B10E-0380F61B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854483"/>
            <a:ext cx="3054351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9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F73A-0703-4526-94F2-B998BA0B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 in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5235-17E5-4B68-BC00-A89AFE2E0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846545" cy="34163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Authenticity – of material/ tasks</a:t>
            </a:r>
          </a:p>
          <a:p>
            <a:r>
              <a:rPr lang="en-CA" dirty="0"/>
              <a:t>Content – Interesting for learners/ level &amp; age appropriate/ meaningful/ relevant</a:t>
            </a:r>
          </a:p>
          <a:p>
            <a:r>
              <a:rPr lang="en-CA" dirty="0"/>
              <a:t>Purposeful – for learning</a:t>
            </a:r>
          </a:p>
          <a:p>
            <a:r>
              <a:rPr lang="en-CA" dirty="0"/>
              <a:t>Tasks – useful/ real-world/ promote 21</a:t>
            </a:r>
            <a:r>
              <a:rPr lang="en-CA" baseline="30000" dirty="0"/>
              <a:t>st</a:t>
            </a:r>
            <a:r>
              <a:rPr lang="en-CA" dirty="0"/>
              <a:t> century skill development</a:t>
            </a:r>
          </a:p>
          <a:p>
            <a:r>
              <a:rPr lang="en-CA" dirty="0"/>
              <a:t>Visuals – represent the reality of the world/ are not prejudice</a:t>
            </a:r>
          </a:p>
          <a:p>
            <a:r>
              <a:rPr lang="en-CA" dirty="0"/>
              <a:t>Inclusivity – inclusive of various cultures/ gender/ roles etc. </a:t>
            </a:r>
          </a:p>
          <a:p>
            <a:endParaRPr lang="en-CA" dirty="0"/>
          </a:p>
          <a:p>
            <a:r>
              <a:rPr lang="en-CA" b="1" dirty="0"/>
              <a:t>Layout/ Visual appeal – attractive/ not intimidating</a:t>
            </a:r>
          </a:p>
          <a:p>
            <a:r>
              <a:rPr lang="en-CA" b="1" dirty="0"/>
              <a:t>Organization – logical flow to the content/ lessons/ activities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44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67F-7D2D-4A22-BA9F-922C95E7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following video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6869-D9E5-4FCC-9ABC-6BE09E2BB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241" y="2464162"/>
            <a:ext cx="6574971" cy="2616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Professor Brian Tomlinson. Materials Development in TESOL: Trends and Issues</a:t>
            </a:r>
            <a:endParaRPr lang="en-CA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722CF8F-778E-4F47-8CC1-C9BDEA653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" t="16889" r="31071" b="26964"/>
          <a:stretch/>
        </p:blipFill>
        <p:spPr>
          <a:xfrm>
            <a:off x="2525485" y="2930172"/>
            <a:ext cx="6574971" cy="33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5891-6F04-4B28-80BA-8FBA2440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Localization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34F2-FC41-497A-887E-877058B4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Historically, the English language began to spread around by native speakers of the language.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brought with it a focus on the native speaker. </a:t>
            </a:r>
          </a:p>
        </p:txBody>
      </p:sp>
      <p:pic>
        <p:nvPicPr>
          <p:cNvPr id="4098" name="Picture 2" descr="Do You Speak Global?: The Spread of English and the Implications for English  Language Teaching | Semantic Scholar">
            <a:extLst>
              <a:ext uri="{FF2B5EF4-FFF2-40B4-BE49-F238E27FC236}">
                <a16:creationId xmlns:a16="http://schemas.microsoft.com/office/drawing/2014/main" id="{A783A95F-EDD1-47F8-A2E2-CD0F8650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55" y="3116612"/>
            <a:ext cx="3335111" cy="32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2B4C70-841A-461C-B583-45BABAC7177B}"/>
              </a:ext>
            </a:extLst>
          </p:cNvPr>
          <p:cNvCxnSpPr/>
          <p:nvPr/>
        </p:nvCxnSpPr>
        <p:spPr>
          <a:xfrm flipH="1" flipV="1">
            <a:off x="9091748" y="3967661"/>
            <a:ext cx="1001486" cy="687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7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B582-D280-444A-85C1-34947D85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McDonald’s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C7908-BE7F-4EBD-A797-A2919A81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891765" cy="34163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Now, English is a global language being taught and learned in countries all over the world. </a:t>
            </a:r>
          </a:p>
          <a:p>
            <a:endParaRPr lang="en-GB" dirty="0"/>
          </a:p>
          <a:p>
            <a:r>
              <a:rPr lang="en-GB" dirty="0"/>
              <a:t>It is not longer a language attached to a native speaker. </a:t>
            </a:r>
          </a:p>
          <a:p>
            <a:endParaRPr lang="en-GB" dirty="0"/>
          </a:p>
          <a:p>
            <a:r>
              <a:rPr lang="en-GB" dirty="0"/>
              <a:t>It has become a language of the people using it.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Adopted into their country and culture</a:t>
            </a:r>
          </a:p>
        </p:txBody>
      </p:sp>
      <p:pic>
        <p:nvPicPr>
          <p:cNvPr id="5124" name="Picture 4" descr="Glocalization and the Future | Business Government &amp; Society III">
            <a:extLst>
              <a:ext uri="{FF2B5EF4-FFF2-40B4-BE49-F238E27FC236}">
                <a16:creationId xmlns:a16="http://schemas.microsoft.com/office/drawing/2014/main" id="{62DFD162-F8CF-44B2-9642-C3168A07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43" y="2845525"/>
            <a:ext cx="3707105" cy="27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8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65B2-26F4-4974-9E0C-1FF7AF7A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05E7-0252-4751-8784-8E7BBF443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materials still tend to focus on the native speaker</a:t>
            </a:r>
          </a:p>
          <a:p>
            <a:endParaRPr lang="en-GB" dirty="0"/>
          </a:p>
          <a:p>
            <a:pPr lvl="1"/>
            <a:r>
              <a:rPr lang="en-GB" dirty="0"/>
              <a:t>Pictures</a:t>
            </a:r>
          </a:p>
          <a:p>
            <a:pPr lvl="1"/>
            <a:r>
              <a:rPr lang="en-GB" dirty="0"/>
              <a:t>Names</a:t>
            </a:r>
          </a:p>
          <a:p>
            <a:pPr lvl="1"/>
            <a:r>
              <a:rPr lang="en-GB" dirty="0"/>
              <a:t>Topics</a:t>
            </a:r>
          </a:p>
          <a:p>
            <a:pPr lvl="1"/>
            <a:r>
              <a:rPr lang="en-GB" dirty="0"/>
              <a:t>Content </a:t>
            </a:r>
          </a:p>
          <a:p>
            <a:pPr lvl="1"/>
            <a:endParaRPr lang="en-GB" dirty="0"/>
          </a:p>
          <a:p>
            <a:r>
              <a:rPr lang="en-GB" dirty="0"/>
              <a:t>Materials should reflect the international situation of English as well as the local context of the teacher and learners. </a:t>
            </a:r>
          </a:p>
        </p:txBody>
      </p:sp>
    </p:spTree>
    <p:extLst>
      <p:ext uri="{BB962C8B-B14F-4D97-AF65-F5344CB8AC3E}">
        <p14:creationId xmlns:p14="http://schemas.microsoft.com/office/powerpoint/2010/main" val="273573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467BE-3C30-4EF5-B9BF-70914B947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24" b="14412"/>
          <a:stretch/>
        </p:blipFill>
        <p:spPr>
          <a:xfrm>
            <a:off x="4016828" y="180196"/>
            <a:ext cx="4578531" cy="66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8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84253-D864-4E74-ABFA-FA7EFE333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9" r="25713"/>
          <a:stretch/>
        </p:blipFill>
        <p:spPr>
          <a:xfrm>
            <a:off x="1515290" y="470989"/>
            <a:ext cx="7846423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0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D2511-B6B9-41FD-9306-64E597F6E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" t="25777" b="10224"/>
          <a:stretch/>
        </p:blipFill>
        <p:spPr>
          <a:xfrm>
            <a:off x="4457700" y="115536"/>
            <a:ext cx="4559300" cy="66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IFLE\Level 1\2013\Book Contents\Intercultural pics\20130715_143549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5000" r="23333"/>
          <a:stretch>
            <a:fillRect/>
          </a:stretch>
        </p:blipFill>
        <p:spPr bwMode="auto">
          <a:xfrm>
            <a:off x="2133600" y="0"/>
            <a:ext cx="7772400" cy="681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1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FF65-183C-4FED-9F60-9FC9A093F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Inclusivity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02F13-C431-490B-AA05-5F1679DD4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Issue 4: Making things inclusive</a:t>
            </a:r>
          </a:p>
        </p:txBody>
      </p:sp>
    </p:spTree>
    <p:extLst>
      <p:ext uri="{BB962C8B-B14F-4D97-AF65-F5344CB8AC3E}">
        <p14:creationId xmlns:p14="http://schemas.microsoft.com/office/powerpoint/2010/main" val="345047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254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“Western” Focused</vt:lpstr>
      <vt:lpstr>Localization of content</vt:lpstr>
      <vt:lpstr>The McDonald’s analogy</vt:lpstr>
      <vt:lpstr>The issue</vt:lpstr>
      <vt:lpstr>PowerPoint Presentation</vt:lpstr>
      <vt:lpstr>PowerPoint Presentation</vt:lpstr>
      <vt:lpstr>PowerPoint Presentation</vt:lpstr>
      <vt:lpstr>PowerPoint Presentation</vt:lpstr>
      <vt:lpstr>Inclusivity</vt:lpstr>
      <vt:lpstr>Reflecting the present</vt:lpstr>
      <vt:lpstr>PowerPoint Presentation</vt:lpstr>
      <vt:lpstr>Key points in materials</vt:lpstr>
      <vt:lpstr>Watch the following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“Western” Focused</dc:title>
  <dc:creator>Reviewer</dc:creator>
  <cp:lastModifiedBy>Reviewer</cp:lastModifiedBy>
  <cp:revision>1</cp:revision>
  <dcterms:created xsi:type="dcterms:W3CDTF">2022-09-13T03:49:49Z</dcterms:created>
  <dcterms:modified xsi:type="dcterms:W3CDTF">2022-09-13T03:50:59Z</dcterms:modified>
</cp:coreProperties>
</file>