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328" r:id="rId2"/>
    <p:sldId id="329" r:id="rId3"/>
    <p:sldId id="270" r:id="rId4"/>
    <p:sldId id="386" r:id="rId5"/>
    <p:sldId id="275" r:id="rId6"/>
    <p:sldId id="381" r:id="rId7"/>
    <p:sldId id="261" r:id="rId8"/>
    <p:sldId id="382" r:id="rId9"/>
    <p:sldId id="262" r:id="rId10"/>
    <p:sldId id="402" r:id="rId11"/>
    <p:sldId id="383" r:id="rId12"/>
    <p:sldId id="335" r:id="rId13"/>
    <p:sldId id="336" r:id="rId14"/>
    <p:sldId id="394" r:id="rId15"/>
    <p:sldId id="333" r:id="rId1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0" d="100"/>
          <a:sy n="110" d="100"/>
        </p:scale>
        <p:origin x="492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2099733"/>
            <a:ext cx="8825658" cy="2677648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gray"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gray">
          <a:xfrm rot="5400000">
            <a:off x="10158984" y="1792224"/>
            <a:ext cx="990599" cy="304799"/>
          </a:xfrm>
        </p:spPr>
        <p:txBody>
          <a:bodyPr anchor="t"/>
          <a:lstStyle>
            <a:lvl1pPr algn="l"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fld id="{EBDBD542-1422-452D-967F-A60BCE2DE34F}" type="datetimeFigureOut">
              <a:rPr lang="en-GB" smtClean="0"/>
              <a:t>13/09/2022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gray">
          <a:xfrm rot="5400000">
            <a:off x="8951976" y="3227832"/>
            <a:ext cx="3859795" cy="304801"/>
          </a:xfrm>
        </p:spPr>
        <p:txBody>
          <a:bodyPr/>
          <a:lstStyle>
            <a:lvl1pPr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11" name="Rectangle 1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52540" y="295729"/>
            <a:ext cx="838199" cy="767687"/>
          </a:xfrm>
        </p:spPr>
        <p:txBody>
          <a:bodyPr/>
          <a:lstStyle/>
          <a:p>
            <a:fld id="{92EF978E-DECB-4CC2-8ABD-958FBE6BE1E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60877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3" name="Rectangle 12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5"/>
            <p:cNvSpPr/>
            <p:nvPr/>
          </p:nvSpPr>
          <p:spPr bwMode="gray">
            <a:xfrm rot="10371525">
              <a:off x="263767" y="443825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1" name="Freeform 5"/>
            <p:cNvSpPr/>
            <p:nvPr/>
          </p:nvSpPr>
          <p:spPr bwMode="gray">
            <a:xfrm rot="10800000">
              <a:off x="459506" y="321130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4969927"/>
            <a:ext cx="8825659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4" y="685800"/>
            <a:ext cx="8825659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536665"/>
            <a:ext cx="8825658" cy="49371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DBD542-1422-452D-967F-A60BCE2DE34F}" type="datetimeFigureOut">
              <a:rPr lang="en-GB" smtClean="0"/>
              <a:t>13/09/2022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EF978E-DECB-4CC2-8ABD-958FBE6BE1E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156550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5"/>
            <p:cNvSpPr/>
            <p:nvPr/>
          </p:nvSpPr>
          <p:spPr bwMode="gray">
            <a:xfrm rot="21010068">
              <a:off x="8490951" y="271487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7" name="Freeform 5"/>
            <p:cNvSpPr/>
            <p:nvPr/>
          </p:nvSpPr>
          <p:spPr bwMode="gray">
            <a:xfrm>
              <a:off x="455612" y="2801319"/>
              <a:ext cx="11277600" cy="3602637"/>
            </a:xfrm>
            <a:custGeom>
              <a:avLst/>
              <a:gdLst/>
              <a:ahLst/>
              <a:cxnLst/>
              <a:rect l="l" t="t" r="r" b="b"/>
              <a:pathLst>
                <a:path w="10000" h="7946">
                  <a:moveTo>
                    <a:pt x="0" y="0"/>
                  </a:moveTo>
                  <a:lnTo>
                    <a:pt x="0" y="7945"/>
                  </a:lnTo>
                  <a:lnTo>
                    <a:pt x="10000" y="7946"/>
                  </a:lnTo>
                  <a:lnTo>
                    <a:pt x="10000" y="4"/>
                  </a:lnTo>
                  <a:lnTo>
                    <a:pt x="10000" y="4"/>
                  </a:lnTo>
                  <a:lnTo>
                    <a:pt x="9773" y="91"/>
                  </a:lnTo>
                  <a:lnTo>
                    <a:pt x="9547" y="175"/>
                  </a:lnTo>
                  <a:lnTo>
                    <a:pt x="9320" y="256"/>
                  </a:lnTo>
                  <a:lnTo>
                    <a:pt x="9092" y="326"/>
                  </a:lnTo>
                  <a:lnTo>
                    <a:pt x="8865" y="396"/>
                  </a:lnTo>
                  <a:lnTo>
                    <a:pt x="8637" y="462"/>
                  </a:lnTo>
                  <a:lnTo>
                    <a:pt x="8412" y="518"/>
                  </a:lnTo>
                  <a:lnTo>
                    <a:pt x="8184" y="571"/>
                  </a:lnTo>
                  <a:lnTo>
                    <a:pt x="7957" y="620"/>
                  </a:lnTo>
                  <a:lnTo>
                    <a:pt x="7734" y="662"/>
                  </a:lnTo>
                  <a:lnTo>
                    <a:pt x="7508" y="704"/>
                  </a:lnTo>
                  <a:lnTo>
                    <a:pt x="7285" y="739"/>
                  </a:lnTo>
                  <a:lnTo>
                    <a:pt x="7062" y="767"/>
                  </a:lnTo>
                  <a:lnTo>
                    <a:pt x="6840" y="795"/>
                  </a:lnTo>
                  <a:lnTo>
                    <a:pt x="6620" y="819"/>
                  </a:lnTo>
                  <a:lnTo>
                    <a:pt x="6402" y="837"/>
                  </a:lnTo>
                  <a:lnTo>
                    <a:pt x="6184" y="851"/>
                  </a:lnTo>
                  <a:lnTo>
                    <a:pt x="5968" y="865"/>
                  </a:lnTo>
                  <a:lnTo>
                    <a:pt x="5755" y="872"/>
                  </a:lnTo>
                  <a:lnTo>
                    <a:pt x="5542" y="879"/>
                  </a:lnTo>
                  <a:lnTo>
                    <a:pt x="5332" y="882"/>
                  </a:lnTo>
                  <a:lnTo>
                    <a:pt x="5124" y="879"/>
                  </a:lnTo>
                  <a:lnTo>
                    <a:pt x="4918" y="879"/>
                  </a:lnTo>
                  <a:lnTo>
                    <a:pt x="4714" y="872"/>
                  </a:lnTo>
                  <a:lnTo>
                    <a:pt x="4514" y="861"/>
                  </a:lnTo>
                  <a:lnTo>
                    <a:pt x="4316" y="851"/>
                  </a:lnTo>
                  <a:lnTo>
                    <a:pt x="4122" y="840"/>
                  </a:lnTo>
                  <a:lnTo>
                    <a:pt x="3929" y="823"/>
                  </a:lnTo>
                  <a:lnTo>
                    <a:pt x="3739" y="805"/>
                  </a:lnTo>
                  <a:lnTo>
                    <a:pt x="3553" y="788"/>
                  </a:lnTo>
                  <a:lnTo>
                    <a:pt x="3190" y="742"/>
                  </a:lnTo>
                  <a:lnTo>
                    <a:pt x="2842" y="693"/>
                  </a:lnTo>
                  <a:lnTo>
                    <a:pt x="2508" y="641"/>
                  </a:lnTo>
                  <a:lnTo>
                    <a:pt x="2192" y="585"/>
                  </a:lnTo>
                  <a:lnTo>
                    <a:pt x="1890" y="525"/>
                  </a:lnTo>
                  <a:lnTo>
                    <a:pt x="1610" y="462"/>
                  </a:lnTo>
                  <a:lnTo>
                    <a:pt x="1347" y="399"/>
                  </a:lnTo>
                  <a:lnTo>
                    <a:pt x="1105" y="336"/>
                  </a:lnTo>
                  <a:lnTo>
                    <a:pt x="883" y="277"/>
                  </a:lnTo>
                  <a:lnTo>
                    <a:pt x="686" y="221"/>
                  </a:lnTo>
                  <a:lnTo>
                    <a:pt x="508" y="168"/>
                  </a:lnTo>
                  <a:lnTo>
                    <a:pt x="358" y="123"/>
                  </a:lnTo>
                  <a:lnTo>
                    <a:pt x="232" y="81"/>
                  </a:lnTo>
                  <a:lnTo>
                    <a:pt x="59" y="2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8798" y="1063417"/>
            <a:ext cx="8831816" cy="1372986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543300"/>
            <a:ext cx="8825659" cy="24765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DBD542-1422-452D-967F-A60BCE2DE34F}" type="datetimeFigureOut">
              <a:rPr lang="en-GB" smtClean="0"/>
              <a:t>13/09/2022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EF978E-DECB-4CC2-8ABD-958FBE6BE1E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5425365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7" name="Rectangle 1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Oval 22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Oval 23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Oval 24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5"/>
            <p:cNvSpPr/>
            <p:nvPr/>
          </p:nvSpPr>
          <p:spPr bwMode="gray">
            <a:xfrm rot="21010068">
              <a:off x="8490951" y="41851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8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16" name="TextBox 15"/>
          <p:cNvSpPr txBox="1"/>
          <p:nvPr/>
        </p:nvSpPr>
        <p:spPr bwMode="gray">
          <a:xfrm>
            <a:off x="881566" y="607336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 bwMode="gray">
          <a:xfrm>
            <a:off x="9884458" y="2613787"/>
            <a:ext cx="65276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81878" y="982134"/>
            <a:ext cx="8453906" cy="2696632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 bwMode="gray">
          <a:xfrm>
            <a:off x="1945945" y="3678766"/>
            <a:ext cx="773121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  <a:ea typeface="+mn-e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029199"/>
            <a:ext cx="9244897" cy="997857"/>
          </a:xfrm>
        </p:spPr>
        <p:txBody>
          <a:bodyPr anchor="ctr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DBD542-1422-452D-967F-A60BCE2DE34F}" type="datetimeFigureOut">
              <a:rPr lang="en-GB" smtClean="0"/>
              <a:t>13/09/2022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19" name="Rectangle 18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EF978E-DECB-4CC2-8ABD-958FBE6BE1E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4411767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5"/>
            <p:cNvSpPr/>
            <p:nvPr/>
          </p:nvSpPr>
          <p:spPr bwMode="gray">
            <a:xfrm rot="21010068">
              <a:off x="8490951" y="4193583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370667"/>
            <a:ext cx="8825660" cy="1822514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5024967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DBD542-1422-452D-967F-A60BCE2DE34F}" type="datetimeFigureOut">
              <a:rPr lang="en-GB" smtClean="0"/>
              <a:t>13/09/2022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EF978E-DECB-4CC2-8ABD-958FBE6BE1E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9444380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2"/>
            <a:ext cx="314187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54953" y="3179764"/>
            <a:ext cx="314187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2721" y="2603500"/>
            <a:ext cx="314700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12721" y="3179763"/>
            <a:ext cx="314700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88135" y="2603501"/>
            <a:ext cx="314573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88329" y="3179762"/>
            <a:ext cx="3145536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440397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777240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DBD542-1422-452D-967F-A60BCE2DE34F}" type="datetimeFigureOut">
              <a:rPr lang="en-GB" smtClean="0"/>
              <a:t>13/09/2022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EF978E-DECB-4CC2-8ABD-958FBE6BE1E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8708523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532844"/>
            <a:ext cx="30504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4553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54954" y="5109106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68865" y="4532844"/>
            <a:ext cx="3050438" cy="576263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1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748462" y="2603500"/>
            <a:ext cx="2691243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70172" y="5109105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82775" y="4532845"/>
            <a:ext cx="305109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2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63031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82775" y="5109104"/>
            <a:ext cx="3051096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43" name="Straight Connector 42"/>
          <p:cNvCxnSpPr/>
          <p:nvPr/>
        </p:nvCxnSpPr>
        <p:spPr>
          <a:xfrm>
            <a:off x="440583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>
            <a:off x="7797802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DBD542-1422-452D-967F-A60BCE2DE34F}" type="datetimeFigureOut">
              <a:rPr lang="en-GB" smtClean="0"/>
              <a:t>13/09/2022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561111" y="6391838"/>
            <a:ext cx="3644282" cy="304801"/>
          </a:xfrm>
        </p:spPr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EF978E-DECB-4CC2-8ABD-958FBE6BE1E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5581284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2603500"/>
            <a:ext cx="8825659" cy="3416300"/>
          </a:xfrm>
        </p:spPr>
        <p:txBody>
          <a:bodyPr vert="eaVert" anchor="t" anchorCtr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95439" y="6391838"/>
            <a:ext cx="990599" cy="304799"/>
          </a:xfrm>
        </p:spPr>
        <p:txBody>
          <a:bodyPr/>
          <a:lstStyle/>
          <a:p>
            <a:fld id="{EBDBD542-1422-452D-967F-A60BCE2DE34F}" type="datetimeFigureOut">
              <a:rPr lang="en-GB" smtClean="0"/>
              <a:t>13/09/2022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EF978E-DECB-4CC2-8ABD-958FBE6BE1E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6665842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Rectangle 6"/>
            <p:cNvSpPr/>
            <p:nvPr/>
          </p:nvSpPr>
          <p:spPr bwMode="gray">
            <a:xfrm>
              <a:off x="414867" y="402165"/>
              <a:ext cx="6510866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Freeform 5"/>
            <p:cNvSpPr/>
            <p:nvPr/>
          </p:nvSpPr>
          <p:spPr bwMode="gray">
            <a:xfrm rot="5101749">
              <a:off x="6294738" y="457773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0" name="Freeform 5"/>
            <p:cNvSpPr/>
            <p:nvPr/>
          </p:nvSpPr>
          <p:spPr bwMode="gray">
            <a:xfrm rot="5400000">
              <a:off x="44492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585235" y="1278467"/>
            <a:ext cx="1409965" cy="4748590"/>
          </a:xfrm>
        </p:spPr>
        <p:txBody>
          <a:bodyPr vert="eaVert" anchor="b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1278467"/>
            <a:ext cx="6256025" cy="474859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53104" y="6391838"/>
            <a:ext cx="992135" cy="304799"/>
          </a:xfrm>
        </p:spPr>
        <p:txBody>
          <a:bodyPr/>
          <a:lstStyle/>
          <a:p>
            <a:fld id="{EBDBD542-1422-452D-967F-A60BCE2DE34F}" type="datetimeFigureOut">
              <a:rPr lang="en-GB" smtClean="0"/>
              <a:t>13/09/2022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EF978E-DECB-4CC2-8ABD-958FBE6BE1E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871837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4954" y="2603500"/>
            <a:ext cx="8825659" cy="34163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DBD542-1422-452D-967F-A60BCE2DE34F}" type="datetimeFigureOut">
              <a:rPr lang="en-GB" smtClean="0"/>
              <a:t>13/09/2022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EF978E-DECB-4CC2-8ABD-958FBE6BE1E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277796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Rectangle 9"/>
            <p:cNvSpPr/>
            <p:nvPr/>
          </p:nvSpPr>
          <p:spPr bwMode="gray">
            <a:xfrm>
              <a:off x="7289800" y="402165"/>
              <a:ext cx="44788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5"/>
            <p:cNvSpPr/>
            <p:nvPr/>
          </p:nvSpPr>
          <p:spPr bwMode="gray">
            <a:xfrm rot="16200000">
              <a:off x="3787244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5922489">
              <a:off x="4698352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677645"/>
            <a:ext cx="4351025" cy="2283824"/>
          </a:xfrm>
        </p:spPr>
        <p:txBody>
          <a:bodyPr anchor="ctr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95559" y="2677644"/>
            <a:ext cx="3757545" cy="2283824"/>
          </a:xfrm>
        </p:spPr>
        <p:txBody>
          <a:bodyPr anchor="ctr"/>
          <a:lstStyle>
            <a:lvl1pPr marL="0" indent="0" algn="l">
              <a:buNone/>
              <a:defRPr sz="2000"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DBD542-1422-452D-967F-A60BCE2DE34F}" type="datetimeFigureOut">
              <a:rPr lang="en-GB" smtClean="0"/>
              <a:t>13/09/2022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EF978E-DECB-4CC2-8ABD-958FBE6BE1E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266315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54954" y="2603500"/>
            <a:ext cx="4825158" cy="3416301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8712" y="2603500"/>
            <a:ext cx="4825159" cy="3416300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DBD542-1422-452D-967F-A60BCE2DE34F}" type="datetimeFigureOut">
              <a:rPr lang="en-GB" smtClean="0"/>
              <a:t>13/09/2022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EF978E-DECB-4CC2-8ABD-958FBE6BE1E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290303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4825157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4954" y="3179762"/>
            <a:ext cx="4825158" cy="2840039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08712" y="2603500"/>
            <a:ext cx="482515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08712" y="3179762"/>
            <a:ext cx="4825159" cy="2840039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DBD542-1422-452D-967F-A60BCE2DE34F}" type="datetimeFigureOut">
              <a:rPr lang="en-GB" smtClean="0"/>
              <a:t>13/09/2022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EF978E-DECB-4CC2-8ABD-958FBE6BE1E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30474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761413" cy="706964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DBD542-1422-452D-967F-A60BCE2DE34F}" type="datetimeFigureOut">
              <a:rPr lang="en-GB" smtClean="0"/>
              <a:t>13/09/2022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EF978E-DECB-4CC2-8ABD-958FBE6BE1E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817117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DBD542-1422-452D-967F-A60BCE2DE34F}" type="datetimeFigureOut">
              <a:rPr lang="en-GB" smtClean="0"/>
              <a:t>13/09/2022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Rectangle 6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EF978E-DECB-4CC2-8ABD-958FBE6BE1E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008442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5713412" y="402165"/>
              <a:ext cx="6055253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Freeform 5"/>
            <p:cNvSpPr/>
            <p:nvPr/>
          </p:nvSpPr>
          <p:spPr bwMode="gray">
            <a:xfrm rot="15922489">
              <a:off x="3140485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2229377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295400"/>
            <a:ext cx="2793158" cy="16002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81146" y="1447800"/>
            <a:ext cx="5190066" cy="4572000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129280"/>
            <a:ext cx="2793158" cy="2895599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DBD542-1422-452D-967F-A60BCE2DE34F}" type="datetimeFigureOut">
              <a:rPr lang="en-GB" smtClean="0"/>
              <a:t>13/09/2022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EF978E-DECB-4CC2-8ABD-958FBE6BE1E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807550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6172200" y="402165"/>
              <a:ext cx="55964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5"/>
            <p:cNvSpPr/>
            <p:nvPr/>
          </p:nvSpPr>
          <p:spPr bwMode="gray">
            <a:xfrm rot="15922489">
              <a:off x="4203594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32954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693333"/>
            <a:ext cx="3865134" cy="1735667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547870" y="1143000"/>
            <a:ext cx="3227193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marL="0" lvl="0" indent="0" algn="ctr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657600"/>
            <a:ext cx="3859212" cy="13716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DBD542-1422-452D-967F-A60BCE2DE34F}" type="datetimeFigureOut">
              <a:rPr lang="en-GB" smtClean="0"/>
              <a:t>13/09/2022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EF978E-DECB-4CC2-8ABD-958FBE6BE1E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96437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7" name="Rectangle 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19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5"/>
            <p:cNvSpPr/>
            <p:nvPr/>
          </p:nvSpPr>
          <p:spPr bwMode="gray">
            <a:xfrm rot="21010068">
              <a:off x="8490951" y="17975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/>
            <p:nvPr/>
          </p:nvSpPr>
          <p:spPr bwMode="gray">
            <a:xfrm>
              <a:off x="459506" y="1866405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4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1154954" y="973668"/>
            <a:ext cx="8761413" cy="7069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8761413" cy="3416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653104" y="6391838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1" i="0">
                <a:solidFill>
                  <a:schemeClr val="accent1"/>
                </a:solidFill>
              </a:defRPr>
            </a:lvl1pPr>
          </a:lstStyle>
          <a:p>
            <a:fld id="{EBDBD542-1422-452D-967F-A60BCE2DE34F}" type="datetimeFigureOut">
              <a:rPr lang="en-GB" smtClean="0"/>
              <a:t>13/09/2022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61110" y="6391838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1" i="0">
                <a:solidFill>
                  <a:schemeClr val="accent1"/>
                </a:solidFill>
              </a:defRPr>
            </a:lvl1pPr>
          </a:lstStyle>
          <a:p>
            <a:endParaRPr lang="en-GB"/>
          </a:p>
        </p:txBody>
      </p:sp>
      <p:sp>
        <p:nvSpPr>
          <p:cNvPr id="21" name="Rectangle 2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bg1"/>
                </a:solidFill>
              </a:defRPr>
            </a:lvl1pPr>
          </a:lstStyle>
          <a:p>
            <a:fld id="{92EF978E-DECB-4CC2-8ABD-958FBE6BE1E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235996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b="0" i="0" kern="1200">
          <a:solidFill>
            <a:schemeClr val="bg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hyperlink" Target="http://www.profgwhitehead.weebly.com/" TargetMode="External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E9EFDE-752B-4EEF-AE0E-AB360EEC55A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CA" dirty="0"/>
              <a:t>Considering the broader aims of materials in language teaching</a:t>
            </a:r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B193FC0B-9D69-4A8C-AC1B-DE638FC6164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CA" dirty="0"/>
              <a:t>Issue 2: Beyond language</a:t>
            </a:r>
          </a:p>
        </p:txBody>
      </p:sp>
    </p:spTree>
    <p:extLst>
      <p:ext uri="{BB962C8B-B14F-4D97-AF65-F5344CB8AC3E}">
        <p14:creationId xmlns:p14="http://schemas.microsoft.com/office/powerpoint/2010/main" val="324566730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C7485B60-D62A-47A6-808F-762779CFED1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326" r="18851"/>
          <a:stretch/>
        </p:blipFill>
        <p:spPr>
          <a:xfrm rot="5400000">
            <a:off x="-429320" y="790785"/>
            <a:ext cx="6596299" cy="527643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484086AE-FE2F-4F99-AA7C-23C65DB4515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1111" b="18750"/>
          <a:stretch/>
        </p:blipFill>
        <p:spPr>
          <a:xfrm>
            <a:off x="6418255" y="186775"/>
            <a:ext cx="5276431" cy="6484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331688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F9BEDBFD-A669-4362-8BF5-A8C475FE49A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CA" dirty="0"/>
              <a:t>Critical Assessment </a:t>
            </a:r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0173B41B-0BB6-4D8E-94AB-16A10B45555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CA" dirty="0"/>
              <a:t>PUTTING WHAT WE HAVE LEARNED INTO PRACTICE</a:t>
            </a:r>
          </a:p>
        </p:txBody>
      </p:sp>
    </p:spTree>
    <p:extLst>
      <p:ext uri="{BB962C8B-B14F-4D97-AF65-F5344CB8AC3E}">
        <p14:creationId xmlns:p14="http://schemas.microsoft.com/office/powerpoint/2010/main" val="139643572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 txBox="1">
            <a:spLocks/>
          </p:cNvSpPr>
          <p:nvPr/>
        </p:nvSpPr>
        <p:spPr>
          <a:xfrm>
            <a:off x="2590800" y="2438400"/>
            <a:ext cx="5486400" cy="2212848"/>
          </a:xfrm>
          <a:prstGeom prst="rect">
            <a:avLst/>
          </a:prstGeom>
        </p:spPr>
        <p:txBody>
          <a:bodyPr vert="horz" anchor="ctr">
            <a:noAutofit/>
          </a:bodyPr>
          <a:lstStyle/>
          <a:p>
            <a:pPr defTabSz="914400">
              <a:spcBef>
                <a:spcPct val="0"/>
              </a:spcBef>
              <a:defRPr/>
            </a:pPr>
            <a:endParaRPr lang="en-US" sz="4800" b="1" dirty="0">
              <a:solidFill>
                <a:schemeClr val="accent4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+mj-ea"/>
              <a:cs typeface="+mj-cs"/>
            </a:endParaRPr>
          </a:p>
        </p:txBody>
      </p:sp>
      <p:sp>
        <p:nvSpPr>
          <p:cNvPr id="8" name="Rectangle 2"/>
          <p:cNvSpPr txBox="1">
            <a:spLocks noChangeArrowheads="1"/>
          </p:cNvSpPr>
          <p:nvPr/>
        </p:nvSpPr>
        <p:spPr bwMode="auto">
          <a:xfrm>
            <a:off x="252663" y="899684"/>
            <a:ext cx="11490158" cy="1139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9pPr>
          </a:lstStyle>
          <a:p>
            <a:pPr defTabSz="914400">
              <a:defRPr/>
            </a:pPr>
            <a:r>
              <a:rPr lang="en-US" sz="3600" dirty="0">
                <a:solidFill>
                  <a:schemeClr val="bg2"/>
                </a:solidFill>
              </a:rPr>
              <a:t>What is the problem with the following materials?</a:t>
            </a:r>
          </a:p>
        </p:txBody>
      </p:sp>
      <p:pic>
        <p:nvPicPr>
          <p:cNvPr id="1026" name="Picture 2" descr="Image result for problem">
            <a:extLst>
              <a:ext uri="{FF2B5EF4-FFF2-40B4-BE49-F238E27FC236}">
                <a16:creationId xmlns:a16="http://schemas.microsoft.com/office/drawing/2014/main" id="{36C3C385-C0E1-4861-83B9-CEEC97539B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1355" y="2780443"/>
            <a:ext cx="5390493" cy="40775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5758598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B5C4222E-814C-48B6-90A8-2FCBD0AED05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0344" r="5528" b="19127"/>
          <a:stretch/>
        </p:blipFill>
        <p:spPr>
          <a:xfrm rot="16200000">
            <a:off x="1246356" y="-695499"/>
            <a:ext cx="4712911" cy="6501354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D069F298-6580-4C97-AE65-D4C227D1C30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8540" b="9207"/>
          <a:stretch/>
        </p:blipFill>
        <p:spPr>
          <a:xfrm>
            <a:off x="7783849" y="1902821"/>
            <a:ext cx="4056017" cy="4955179"/>
          </a:xfrm>
          <a:prstGeom prst="rect">
            <a:avLst/>
          </a:prstGeom>
        </p:spPr>
      </p:pic>
      <p:sp>
        <p:nvSpPr>
          <p:cNvPr id="7" name="Arrow: Right 6">
            <a:extLst>
              <a:ext uri="{FF2B5EF4-FFF2-40B4-BE49-F238E27FC236}">
                <a16:creationId xmlns:a16="http://schemas.microsoft.com/office/drawing/2014/main" id="{568A8414-5E02-40AD-9F76-99308D748E1B}"/>
              </a:ext>
            </a:extLst>
          </p:cNvPr>
          <p:cNvSpPr/>
          <p:nvPr/>
        </p:nvSpPr>
        <p:spPr>
          <a:xfrm>
            <a:off x="7019109" y="1750423"/>
            <a:ext cx="496388" cy="44413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4102190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B82CBE9-C0B6-4FAB-9FA1-7F1F501AE22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0349" b="32710"/>
          <a:stretch/>
        </p:blipFill>
        <p:spPr>
          <a:xfrm>
            <a:off x="2992483" y="253700"/>
            <a:ext cx="6207034" cy="6350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22917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A8F6C52C-5D21-4FF9-9327-C1096F5C53D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0666" b="11746"/>
          <a:stretch/>
        </p:blipFill>
        <p:spPr>
          <a:xfrm>
            <a:off x="3187338" y="378359"/>
            <a:ext cx="6008913" cy="61012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620598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4DD7AA-6F8C-4F4E-9A17-E2910D7C17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Critical thinking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93F28CB-73BE-4E67-8405-FDB77D812D9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 dirty="0"/>
          </a:p>
          <a:p>
            <a:endParaRPr lang="en-CA" dirty="0"/>
          </a:p>
          <a:p>
            <a:r>
              <a:rPr lang="en-CA" dirty="0"/>
              <a:t>Other than language what else can students learn/ develop in the language classroom?</a:t>
            </a:r>
          </a:p>
        </p:txBody>
      </p:sp>
    </p:spTree>
    <p:extLst>
      <p:ext uri="{BB962C8B-B14F-4D97-AF65-F5344CB8AC3E}">
        <p14:creationId xmlns:p14="http://schemas.microsoft.com/office/powerpoint/2010/main" val="40915699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820C60-7608-4C19-9CE3-182CA07BCF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The job of a language teacher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3001628-803E-4A80-94CA-F4E3C897501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04900" y="2122714"/>
            <a:ext cx="9982200" cy="4570186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CA" dirty="0"/>
          </a:p>
          <a:p>
            <a:r>
              <a:rPr lang="en-CA" dirty="0"/>
              <a:t>Goes beyond just teaching language.</a:t>
            </a:r>
          </a:p>
          <a:p>
            <a:endParaRPr lang="en-CA" dirty="0"/>
          </a:p>
          <a:p>
            <a:r>
              <a:rPr lang="en-CA" dirty="0"/>
              <a:t>Building communicative bridges and understanding between people of different languages and cultures.</a:t>
            </a:r>
          </a:p>
          <a:p>
            <a:endParaRPr lang="en-CA" dirty="0"/>
          </a:p>
          <a:p>
            <a:r>
              <a:rPr lang="en-CA" dirty="0"/>
              <a:t>Fostering global citizens. </a:t>
            </a:r>
          </a:p>
          <a:p>
            <a:endParaRPr lang="en-CA" dirty="0"/>
          </a:p>
          <a:p>
            <a:r>
              <a:rPr lang="en-CA" dirty="0"/>
              <a:t>Inspiring/motivating students to be autonomous learners. </a:t>
            </a:r>
          </a:p>
          <a:p>
            <a:endParaRPr lang="en-CA" dirty="0"/>
          </a:p>
          <a:p>
            <a:r>
              <a:rPr lang="en-CA" dirty="0"/>
              <a:t>Building students’ confidence. </a:t>
            </a:r>
          </a:p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7818240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80245C-C756-4AEF-A5B0-52E493C2D5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Objectives can be more than just language focused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96CF720-72C0-42C2-8781-214ACC195AF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Physical </a:t>
            </a:r>
          </a:p>
          <a:p>
            <a:r>
              <a:rPr lang="en-GB" dirty="0"/>
              <a:t>Emotional/ Affective</a:t>
            </a:r>
          </a:p>
          <a:p>
            <a:r>
              <a:rPr lang="en-GB" dirty="0"/>
              <a:t>Social</a:t>
            </a:r>
          </a:p>
          <a:p>
            <a:r>
              <a:rPr lang="en-GB" dirty="0"/>
              <a:t>Cognitive/ Metacognitive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2415591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21</a:t>
            </a:r>
            <a:r>
              <a:rPr lang="en-CA" baseline="30000" dirty="0"/>
              <a:t>st</a:t>
            </a:r>
            <a:r>
              <a:rPr lang="en-CA" dirty="0"/>
              <a:t> Century Skills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4953" y="3096986"/>
            <a:ext cx="8761412" cy="557711"/>
          </a:xfrm>
        </p:spPr>
        <p:txBody>
          <a:bodyPr>
            <a:normAutofit fontScale="92500" lnSpcReduction="20000"/>
          </a:bodyPr>
          <a:lstStyle/>
          <a:p>
            <a:r>
              <a:rPr lang="en-CA" dirty="0"/>
              <a:t>In your opinions, what skills do you think are important to succeed in our world today?</a:t>
            </a:r>
          </a:p>
        </p:txBody>
      </p:sp>
      <p:pic>
        <p:nvPicPr>
          <p:cNvPr id="7170" name="Picture 2" descr="https://d13yacurqjgara.cloudfront.net/users/31675/screenshots/1856948/21st-century-skills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1428" y="3668325"/>
            <a:ext cx="3740603" cy="28054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3401032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FA3E63-F169-460C-BE0C-33D348FE13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687D337-6C79-401C-946A-6209A282AF5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 descr="Image result for 21st century skills 4 cs">
            <a:extLst>
              <a:ext uri="{FF2B5EF4-FFF2-40B4-BE49-F238E27FC236}">
                <a16:creationId xmlns:a16="http://schemas.microsoft.com/office/drawing/2014/main" id="{D7E6510C-A295-4DDC-908F-52CC669DAC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12321152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ECC90452-2949-4027-8DE5-2BB654CF24DA}"/>
              </a:ext>
            </a:extLst>
          </p:cNvPr>
          <p:cNvSpPr/>
          <p:nvPr/>
        </p:nvSpPr>
        <p:spPr>
          <a:xfrm>
            <a:off x="0" y="1472339"/>
            <a:ext cx="12321153" cy="418454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17749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21</a:t>
            </a:r>
            <a:r>
              <a:rPr lang="en-CA" baseline="30000" dirty="0"/>
              <a:t>st</a:t>
            </a:r>
            <a:r>
              <a:rPr lang="en-CA" dirty="0"/>
              <a:t> Century Skills – P21 Skills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B5BCC660-86B7-4AC9-85D8-30A88DE8163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7756" y="2747879"/>
            <a:ext cx="3176413" cy="3416300"/>
          </a:xfrm>
        </p:spPr>
        <p:txBody>
          <a:bodyPr>
            <a:normAutofit/>
          </a:bodyPr>
          <a:lstStyle/>
          <a:p>
            <a:r>
              <a:rPr lang="en-CA" dirty="0"/>
              <a:t>In 2002 the Partnership for 21st Century Skills (now the Partnership for 21st Century Learning, or </a:t>
            </a:r>
            <a:r>
              <a:rPr lang="en-CA" b="1" dirty="0"/>
              <a:t>P21</a:t>
            </a:r>
            <a:r>
              <a:rPr lang="en-CA" dirty="0"/>
              <a:t>) </a:t>
            </a:r>
            <a:r>
              <a:rPr lang="en-CA"/>
              <a:t>was created.</a:t>
            </a:r>
            <a:endParaRPr lang="en-CA" dirty="0"/>
          </a:p>
          <a:p>
            <a:endParaRPr lang="en-CA" dirty="0"/>
          </a:p>
          <a:p>
            <a:r>
              <a:rPr lang="en-CA" dirty="0"/>
              <a:t>It includes members of the national business community, education leaders, and policymakers</a:t>
            </a:r>
          </a:p>
        </p:txBody>
      </p:sp>
      <p:pic>
        <p:nvPicPr>
          <p:cNvPr id="1026" name="Picture 2" descr="Image result for list of 21st century skills">
            <a:extLst>
              <a:ext uri="{FF2B5EF4-FFF2-40B4-BE49-F238E27FC236}">
                <a16:creationId xmlns:a16="http://schemas.microsoft.com/office/drawing/2014/main" id="{FFA0146F-37F5-4E90-BC70-D2BEBCBE1F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40104" y="2603500"/>
            <a:ext cx="7683092" cy="39176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9386628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>
            <a:extLst>
              <a:ext uri="{FF2B5EF4-FFF2-40B4-BE49-F238E27FC236}">
                <a16:creationId xmlns:a16="http://schemas.microsoft.com/office/drawing/2014/main" id="{1D8E3B01-79B3-49F3-90B4-850552C441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CA" dirty="0"/>
              <a:t>For a more comprehensive list</a:t>
            </a:r>
          </a:p>
        </p:txBody>
      </p:sp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0132E22A-4E68-4E21-AA7B-CFA538C0C7B1}"/>
              </a:ext>
            </a:extLst>
          </p:cNvPr>
          <p:cNvSpPr>
            <a:spLocks noGrp="1"/>
          </p:cNvSpPr>
          <p:nvPr>
            <p:ph type="pic" idx="1"/>
          </p:nvPr>
        </p:nvSpPr>
        <p:spPr/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8DE274C9-F70A-4F97-B2D5-9C4B27F84EEE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CA" dirty="0">
                <a:hlinkClick r:id="rId2"/>
              </a:rPr>
              <a:t>www.profgwhitehead.weebly.com</a:t>
            </a:r>
            <a:endParaRPr lang="en-CA" dirty="0"/>
          </a:p>
          <a:p>
            <a:endParaRPr lang="en-CA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D630A26-4848-4B37-A7EA-ED8E7ED0B67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1678" t="16842" r="31908" b="12223"/>
          <a:stretch/>
        </p:blipFill>
        <p:spPr>
          <a:xfrm>
            <a:off x="6096000" y="0"/>
            <a:ext cx="5947609" cy="68423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009824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Education in the 21</a:t>
            </a:r>
            <a:r>
              <a:rPr lang="en-CA" baseline="30000" dirty="0"/>
              <a:t>st</a:t>
            </a:r>
            <a:r>
              <a:rPr lang="en-CA" dirty="0"/>
              <a:t> Century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CA" dirty="0"/>
              <a:t>The old-school model of </a:t>
            </a:r>
            <a:r>
              <a:rPr lang="en-CA" b="1" dirty="0"/>
              <a:t>passively learning and reciting things from memory </a:t>
            </a:r>
            <a:r>
              <a:rPr lang="en-CA" dirty="0"/>
              <a:t>is </a:t>
            </a:r>
            <a:r>
              <a:rPr lang="en-CA" b="1" dirty="0"/>
              <a:t>no longer sufficient </a:t>
            </a:r>
            <a:r>
              <a:rPr lang="en-CA" dirty="0"/>
              <a:t>to prepare students to survive in today's world. </a:t>
            </a:r>
          </a:p>
          <a:p>
            <a:endParaRPr lang="en-CA" dirty="0"/>
          </a:p>
          <a:p>
            <a:r>
              <a:rPr lang="en-CA" dirty="0"/>
              <a:t>Language learning and teaching goes beyond language. </a:t>
            </a:r>
          </a:p>
          <a:p>
            <a:endParaRPr lang="en-CA" dirty="0"/>
          </a:p>
          <a:p>
            <a:r>
              <a:rPr lang="en-CA" dirty="0"/>
              <a:t>Through language learning students are learning to be part of the larger global community.</a:t>
            </a:r>
          </a:p>
          <a:p>
            <a:endParaRPr lang="en-CA" dirty="0"/>
          </a:p>
          <a:p>
            <a:r>
              <a:rPr lang="en-CA" dirty="0"/>
              <a:t>Students need both </a:t>
            </a:r>
            <a:r>
              <a:rPr lang="en-CA" b="1" dirty="0"/>
              <a:t>fundamental skills </a:t>
            </a:r>
            <a:r>
              <a:rPr lang="en-CA" dirty="0"/>
              <a:t>(language, science, math, etc. ) and</a:t>
            </a:r>
            <a:r>
              <a:rPr lang="en-CA" b="1" dirty="0"/>
              <a:t> 21st century skills </a:t>
            </a:r>
            <a:r>
              <a:rPr lang="en-CA" dirty="0"/>
              <a:t>(teamwork, problem solving, research gathering, time management, information synthesizing, utilizing high tech tools)to guide them in today’s world both domestically and internationally. </a:t>
            </a:r>
          </a:p>
          <a:p>
            <a:endParaRPr lang="en-CA" dirty="0"/>
          </a:p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402123584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 Boardroom">
  <a:themeElements>
    <a:clrScheme name="Ion Boardroom">
      <a:dk1>
        <a:sysClr val="windowText" lastClr="000000"/>
      </a:dk1>
      <a:lt1>
        <a:sysClr val="window" lastClr="FFFFFF"/>
      </a:lt1>
      <a:dk2>
        <a:srgbClr val="3B3059"/>
      </a:dk2>
      <a:lt2>
        <a:srgbClr val="EBEBEB"/>
      </a:lt2>
      <a:accent1>
        <a:srgbClr val="B31166"/>
      </a:accent1>
      <a:accent2>
        <a:srgbClr val="E33D6F"/>
      </a:accent2>
      <a:accent3>
        <a:srgbClr val="E45F3C"/>
      </a:accent3>
      <a:accent4>
        <a:srgbClr val="E9943A"/>
      </a:accent4>
      <a:accent5>
        <a:srgbClr val="9B6BF2"/>
      </a:accent5>
      <a:accent6>
        <a:srgbClr val="D53DD0"/>
      </a:accent6>
      <a:hlink>
        <a:srgbClr val="8F8F8F"/>
      </a:hlink>
      <a:folHlink>
        <a:srgbClr val="A5A5A5"/>
      </a:folHlink>
    </a:clrScheme>
    <a:fontScheme name="Ion Boardroom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 Boardroom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24000"/>
                <a:satMod val="148000"/>
                <a:lumMod val="12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91000"/>
                <a:satMod val="164000"/>
                <a:lumMod val="74000"/>
              </a:schemeClr>
              <a:schemeClr val="phClr">
                <a:hueMod val="124000"/>
                <a:satMod val="140000"/>
                <a:lumMod val="14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 Boardroom" id="{FC33163D-4339-46B1-8EED-24C834239D99}" vid="{B8502691-933B-45FE-8764-BA278511EF27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 Boardroom</Template>
  <TotalTime>1</TotalTime>
  <Words>286</Words>
  <Application>Microsoft Office PowerPoint</Application>
  <PresentationFormat>Widescreen</PresentationFormat>
  <Paragraphs>41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9" baseType="lpstr">
      <vt:lpstr>Arial</vt:lpstr>
      <vt:lpstr>Century Gothic</vt:lpstr>
      <vt:lpstr>Wingdings 3</vt:lpstr>
      <vt:lpstr>Ion Boardroom</vt:lpstr>
      <vt:lpstr>Considering the broader aims of materials in language teaching</vt:lpstr>
      <vt:lpstr>Critical thinking</vt:lpstr>
      <vt:lpstr>The job of a language teacher</vt:lpstr>
      <vt:lpstr>Objectives can be more than just language focused</vt:lpstr>
      <vt:lpstr>21st Century Skills</vt:lpstr>
      <vt:lpstr>PowerPoint Presentation</vt:lpstr>
      <vt:lpstr>21st Century Skills – P21 Skills</vt:lpstr>
      <vt:lpstr>For a more comprehensive list</vt:lpstr>
      <vt:lpstr>Education in the 21st Century</vt:lpstr>
      <vt:lpstr>PowerPoint Presentation</vt:lpstr>
      <vt:lpstr>Critical Assessment 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Considering the broader aims of materials in language teaching</dc:title>
  <dc:creator>Reviewer</dc:creator>
  <cp:lastModifiedBy>Reviewer</cp:lastModifiedBy>
  <cp:revision>1</cp:revision>
  <dcterms:created xsi:type="dcterms:W3CDTF">2022-09-13T03:47:38Z</dcterms:created>
  <dcterms:modified xsi:type="dcterms:W3CDTF">2022-09-13T03:49:24Z</dcterms:modified>
</cp:coreProperties>
</file>