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6" r:id="rId3"/>
    <p:sldId id="388" r:id="rId4"/>
    <p:sldId id="264" r:id="rId5"/>
    <p:sldId id="313" r:id="rId6"/>
    <p:sldId id="268" r:id="rId7"/>
    <p:sldId id="269" r:id="rId8"/>
    <p:sldId id="391" r:id="rId9"/>
    <p:sldId id="265" r:id="rId10"/>
    <p:sldId id="389" r:id="rId11"/>
    <p:sldId id="390" r:id="rId12"/>
    <p:sldId id="314" r:id="rId13"/>
    <p:sldId id="276" r:id="rId14"/>
    <p:sldId id="277" r:id="rId15"/>
    <p:sldId id="273" r:id="rId16"/>
    <p:sldId id="312" r:id="rId17"/>
    <p:sldId id="282" r:id="rId18"/>
    <p:sldId id="283" r:id="rId19"/>
    <p:sldId id="280" r:id="rId20"/>
    <p:sldId id="279" r:id="rId21"/>
    <p:sldId id="321" r:id="rId22"/>
    <p:sldId id="322" r:id="rId23"/>
    <p:sldId id="315" r:id="rId24"/>
    <p:sldId id="393" r:id="rId25"/>
    <p:sldId id="392" r:id="rId26"/>
    <p:sldId id="317" r:id="rId27"/>
    <p:sldId id="316" r:id="rId28"/>
    <p:sldId id="319" r:id="rId29"/>
    <p:sldId id="318" r:id="rId30"/>
    <p:sldId id="320" r:id="rId31"/>
    <p:sldId id="307" r:id="rId32"/>
    <p:sldId id="292" r:id="rId33"/>
    <p:sldId id="31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ELT%20Materials%20Development%20Needs%20Analsysis.doc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Key Concepts &amp; Considerations in ELT Materials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Setting the groundwork</a:t>
            </a:r>
          </a:p>
        </p:txBody>
      </p:sp>
    </p:spTree>
    <p:extLst>
      <p:ext uri="{BB962C8B-B14F-4D97-AF65-F5344CB8AC3E}">
        <p14:creationId xmlns:p14="http://schemas.microsoft.com/office/powerpoint/2010/main" val="397836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EA0DB5-1CCC-40CC-B016-9F1BBF3B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Compelling Lessons</a:t>
            </a:r>
          </a:p>
        </p:txBody>
      </p:sp>
      <p:pic>
        <p:nvPicPr>
          <p:cNvPr id="1026" name="Picture 2" descr="Excited Kid Classroom Images – Browse 4,215 Stock Photos, Vectors, and  Video | Adobe Stock">
            <a:extLst>
              <a:ext uri="{FF2B5EF4-FFF2-40B4-BE49-F238E27FC236}">
                <a16:creationId xmlns:a16="http://schemas.microsoft.com/office/drawing/2014/main" id="{00229D9F-82E6-4335-B14E-2ABEE46E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6" y="1976724"/>
            <a:ext cx="4782773" cy="22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Ideas That Help Language Learners Practice Literacy Strategies [Pre- –  Hameray Publishing">
            <a:extLst>
              <a:ext uri="{FF2B5EF4-FFF2-40B4-BE49-F238E27FC236}">
                <a16:creationId xmlns:a16="http://schemas.microsoft.com/office/drawing/2014/main" id="{33743B46-8173-48D3-AEE1-4050B686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6" y="3758769"/>
            <a:ext cx="4782771" cy="28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87130755-17F1-4AD3-94D7-4C6ADB7BA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6" b="30286"/>
          <a:stretch/>
        </p:blipFill>
        <p:spPr bwMode="auto">
          <a:xfrm>
            <a:off x="5538649" y="4397829"/>
            <a:ext cx="5498395" cy="21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F325884-4538-45E3-9785-B3ABAF2A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1976724"/>
            <a:ext cx="5498394" cy="24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7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8" y="956077"/>
            <a:ext cx="8724853" cy="64825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DO: Put yourself in the students’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571" y="3331029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Plan things from their perspective.</a:t>
            </a:r>
          </a:p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Ask yourself, if I were them would It be relevant, relatable, interesting? </a:t>
            </a:r>
          </a:p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Would I be excited when the teacher showed us it?</a:t>
            </a:r>
          </a:p>
          <a:p>
            <a:pPr marL="457200" indent="-457200">
              <a:buAutoNum type="arabicParenR"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If you don’t know what is relevant, relatable, and interesting to them, ASK!!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</p:txBody>
      </p:sp>
      <p:pic>
        <p:nvPicPr>
          <p:cNvPr id="6146" name="Picture 2" descr="http://www.marsdd.com/wp-content/uploads/2011/03/shoes-e1301257833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9605" y="3237411"/>
            <a:ext cx="2518390" cy="188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120" y="876599"/>
            <a:ext cx="7900442" cy="64825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NOT: Plan from only your point of view and assume that it is compelling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120" y="38100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Just because you like it does not mean they will like it.</a:t>
            </a:r>
          </a:p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Be careful of using outdated topics/material/ characters.</a:t>
            </a:r>
          </a:p>
          <a:p>
            <a:pPr marL="457200" indent="-457200">
              <a:buAutoNum type="arabicParenR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Do not force what you like on the students</a:t>
            </a:r>
          </a:p>
          <a:p>
            <a:pPr marL="457200" indent="-457200">
              <a:buAutoNum type="arabicParenR"/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Don’t be offended if they don’t find it interesting… change it!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</p:txBody>
      </p:sp>
      <p:pic>
        <p:nvPicPr>
          <p:cNvPr id="1026" name="Picture 2" descr="Image result for assume">
            <a:extLst>
              <a:ext uri="{FF2B5EF4-FFF2-40B4-BE49-F238E27FC236}">
                <a16:creationId xmlns:a16="http://schemas.microsoft.com/office/drawing/2014/main" id="{30ACA67A-C7BF-4A8A-966C-96B0CE73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62" y="3429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5291" y="838201"/>
            <a:ext cx="8784519" cy="763525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or Not</a:t>
            </a:r>
          </a:p>
        </p:txBody>
      </p:sp>
      <p:pic>
        <p:nvPicPr>
          <p:cNvPr id="32772" name="Picture 4" descr="http://www.dog-meditation.com/uploads/2/4/4/2/24424264/9581358.jpg?4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119"/>
          <a:stretch>
            <a:fillRect/>
          </a:stretch>
        </p:blipFill>
        <p:spPr bwMode="auto">
          <a:xfrm>
            <a:off x="5029201" y="1905001"/>
            <a:ext cx="3400425" cy="4368135"/>
          </a:xfrm>
          <a:prstGeom prst="rect">
            <a:avLst/>
          </a:prstGeom>
          <a:noFill/>
        </p:spPr>
      </p:pic>
      <p:sp>
        <p:nvSpPr>
          <p:cNvPr id="8" name="Donut 7"/>
          <p:cNvSpPr/>
          <p:nvPr/>
        </p:nvSpPr>
        <p:spPr>
          <a:xfrm>
            <a:off x="4724400" y="2895600"/>
            <a:ext cx="1008856" cy="843880"/>
          </a:xfrm>
          <a:prstGeom prst="donut">
            <a:avLst>
              <a:gd name="adj" fmla="val 17203"/>
            </a:avLst>
          </a:prstGeom>
          <a:solidFill>
            <a:srgbClr val="00B050">
              <a:alpha val="66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467601" y="2590800"/>
            <a:ext cx="1143000" cy="1447800"/>
          </a:xfrm>
          <a:prstGeom prst="mathMultiply">
            <a:avLst>
              <a:gd name="adj1" fmla="val 20912"/>
            </a:avLst>
          </a:prstGeom>
          <a:solidFill>
            <a:schemeClr val="accent2">
              <a:alpha val="66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731" y="3047237"/>
            <a:ext cx="7926977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compelling?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http://images2.wikia.nocookie.net/__cb20090928120743/beatles/images/9/9a/The_Bea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743200"/>
            <a:ext cx="2934686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6870" name="Picture 6" descr="http://media.salon.com/2012/05/obama_re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4229100" cy="2819400"/>
          </a:xfrm>
          <a:prstGeom prst="rect">
            <a:avLst/>
          </a:prstGeom>
          <a:noFill/>
        </p:spPr>
      </p:pic>
      <p:pic>
        <p:nvPicPr>
          <p:cNvPr id="36872" name="Picture 8" descr="http://www.yalibnan.com/wp-content/uploads/2011/02/steve-job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-152401"/>
            <a:ext cx="2362200" cy="2960625"/>
          </a:xfrm>
          <a:prstGeom prst="rect">
            <a:avLst/>
          </a:prstGeom>
          <a:noFill/>
        </p:spPr>
      </p:pic>
      <p:pic>
        <p:nvPicPr>
          <p:cNvPr id="36874" name="Picture 10" descr="http://www.celinedion.com/sites/cdion/files/feature_image/feature-lg-whitebg.png?1351119162"/>
          <p:cNvPicPr>
            <a:picLocks noChangeAspect="1" noChangeArrowheads="1"/>
          </p:cNvPicPr>
          <p:nvPr/>
        </p:nvPicPr>
        <p:blipFill>
          <a:blip r:embed="rId5" cstate="print"/>
          <a:srcRect l="34259"/>
          <a:stretch>
            <a:fillRect/>
          </a:stretch>
        </p:blipFill>
        <p:spPr bwMode="auto">
          <a:xfrm>
            <a:off x="4267200" y="4572000"/>
            <a:ext cx="2870268" cy="2286000"/>
          </a:xfrm>
          <a:prstGeom prst="rect">
            <a:avLst/>
          </a:prstGeom>
          <a:noFill/>
        </p:spPr>
      </p:pic>
      <p:pic>
        <p:nvPicPr>
          <p:cNvPr id="8" name="Picture 2" descr="http://static.guim.co.uk/sys-images/Football/Pix/pictures/2009/2/27/1235771746218/Park-Ji-sung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1" y="2133600"/>
            <a:ext cx="3800061" cy="23622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1/1b/Kim_2009_TEB_SP.jpg/220px-Kim_2009_TEB_S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1"/>
            <a:ext cx="3124200" cy="4552306"/>
          </a:xfrm>
          <a:prstGeom prst="rect">
            <a:avLst/>
          </a:prstGeom>
          <a:noFill/>
        </p:spPr>
      </p:pic>
      <p:pic>
        <p:nvPicPr>
          <p:cNvPr id="10" name="Picture 2" descr="http://www.busanhaps.com/sites/default/files/park1234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324350"/>
            <a:ext cx="3683000" cy="276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74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9617-75AE-45F8-81C9-0CDEA10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7607-2CC7-4F6D-8105-AA72C599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670" y="2743200"/>
            <a:ext cx="8093365" cy="2286000"/>
          </a:xfrm>
        </p:spPr>
        <p:txBody>
          <a:bodyPr/>
          <a:lstStyle/>
          <a:p>
            <a:r>
              <a:rPr lang="en-US" dirty="0"/>
              <a:t>Make a list of “Who” would be compelling to your students right now.</a:t>
            </a:r>
          </a:p>
          <a:p>
            <a:endParaRPr lang="en-US" dirty="0"/>
          </a:p>
          <a:p>
            <a:r>
              <a:rPr lang="en-US" dirty="0"/>
              <a:t>Select a certain age group or grade.</a:t>
            </a:r>
          </a:p>
          <a:p>
            <a:endParaRPr lang="en-US" dirty="0"/>
          </a:p>
          <a:p>
            <a:r>
              <a:rPr lang="en-US" dirty="0"/>
              <a:t>Think of at least 5 people or characters.</a:t>
            </a:r>
          </a:p>
        </p:txBody>
      </p:sp>
    </p:spTree>
    <p:extLst>
      <p:ext uri="{BB962C8B-B14F-4D97-AF65-F5344CB8AC3E}">
        <p14:creationId xmlns:p14="http://schemas.microsoft.com/office/powerpoint/2010/main" val="264698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0" y="2915195"/>
            <a:ext cx="7515497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compelling?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3" name="Picture 20" descr="http://img.koreatimes.co.kr/upload/newsV2/images/140514_p10_kak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298" y="2480817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ordonfire.org/getmedia/ecb516c2-8813-4281-a1c4-2624b6e82ad7/cnn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185" y="4244905"/>
            <a:ext cx="1295400" cy="6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echoplay.net/wp-content/uploads/2014/04/EBS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286379" y="6349756"/>
            <a:ext cx="2666967" cy="5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newsimg.bbc.co.uk/media/images/67165000/jpg/_67165918_671659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7" b="33493"/>
          <a:stretch/>
        </p:blipFill>
        <p:spPr bwMode="auto">
          <a:xfrm>
            <a:off x="8632785" y="3701884"/>
            <a:ext cx="1504178" cy="5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ebtoons">
            <a:extLst>
              <a:ext uri="{FF2B5EF4-FFF2-40B4-BE49-F238E27FC236}">
                <a16:creationId xmlns:a16="http://schemas.microsoft.com/office/drawing/2014/main" id="{BB04B883-65A9-46A9-A8C8-F2638B00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54" y="4910526"/>
            <a:ext cx="1597689" cy="15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93F99-2CC0-4F8E-B582-37F4147D4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43" y="2490029"/>
            <a:ext cx="1504177" cy="187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DA3AD-863D-4165-AD9D-426A612C34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1473"/>
            <a:ext cx="2947060" cy="1658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82BD4-C3AA-4DFD-BC23-F2C581FBFC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99" y="2490030"/>
            <a:ext cx="1339152" cy="1952343"/>
          </a:xfrm>
          <a:prstGeom prst="rect">
            <a:avLst/>
          </a:prstGeom>
        </p:spPr>
      </p:pic>
      <p:pic>
        <p:nvPicPr>
          <p:cNvPr id="1026" name="Picture 2" descr="Image result for samsung new flip">
            <a:extLst>
              <a:ext uri="{FF2B5EF4-FFF2-40B4-BE49-F238E27FC236}">
                <a16:creationId xmlns:a16="http://schemas.microsoft.com/office/drawing/2014/main" id="{438016FF-9EE3-48EF-A484-9494847CE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9" r="13760"/>
          <a:stretch/>
        </p:blipFill>
        <p:spPr bwMode="auto">
          <a:xfrm>
            <a:off x="7117643" y="2777339"/>
            <a:ext cx="1267380" cy="9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iktok">
            <a:extLst>
              <a:ext uri="{FF2B5EF4-FFF2-40B4-BE49-F238E27FC236}">
                <a16:creationId xmlns:a16="http://schemas.microsoft.com/office/drawing/2014/main" id="{AF0A2676-A210-4192-BB3D-5A57E3B0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40" y="4984509"/>
            <a:ext cx="2666967" cy="17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rawl stars">
            <a:extLst>
              <a:ext uri="{FF2B5EF4-FFF2-40B4-BE49-F238E27FC236}">
                <a16:creationId xmlns:a16="http://schemas.microsoft.com/office/drawing/2014/main" id="{FAFCCCB9-F5F5-4387-89FB-96E006D48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53" y="4838133"/>
            <a:ext cx="2515288" cy="13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rasite">
            <a:extLst>
              <a:ext uri="{FF2B5EF4-FFF2-40B4-BE49-F238E27FC236}">
                <a16:creationId xmlns:a16="http://schemas.microsoft.com/office/drawing/2014/main" id="{AF60FA55-F5A0-441A-BAFE-46D11A88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2384042"/>
            <a:ext cx="1489743" cy="20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TZY">
            <a:extLst>
              <a:ext uri="{FF2B5EF4-FFF2-40B4-BE49-F238E27FC236}">
                <a16:creationId xmlns:a16="http://schemas.microsoft.com/office/drawing/2014/main" id="{BEAF31B0-8299-45EA-9007-BBAFAD08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98" y="121589"/>
            <a:ext cx="3856917" cy="21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3" y="3498669"/>
            <a:ext cx="8902337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Examples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6712-CD0A-43ED-BD95-5F15AAC5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2732-2152-4DD7-A18F-13BA7F6B4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your opinion what are some of the problems with textbooks today?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/>
              <a:t>Write down as many thing as you can think of with the people around you.</a:t>
            </a:r>
          </a:p>
          <a:p>
            <a:pPr lvl="1"/>
            <a:r>
              <a:rPr lang="en-CA" dirty="0"/>
              <a:t>Try to provide examples if you can. </a:t>
            </a:r>
          </a:p>
        </p:txBody>
      </p:sp>
    </p:spTree>
    <p:extLst>
      <p:ext uri="{BB962C8B-B14F-4D97-AF65-F5344CB8AC3E}">
        <p14:creationId xmlns:p14="http://schemas.microsoft.com/office/powerpoint/2010/main" val="2648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87" y="95012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of the following sentences is the most compelling?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575" y="3124200"/>
            <a:ext cx="8305800" cy="3352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dirty="0"/>
              <a:t>a)I have been to Italy.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b) She has eaten a spider.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c) Kim </a:t>
            </a:r>
            <a:r>
              <a:rPr lang="en-US" sz="3600" dirty="0" err="1"/>
              <a:t>Yuna</a:t>
            </a:r>
            <a:r>
              <a:rPr lang="en-US" sz="3600" dirty="0"/>
              <a:t> has won a gold medal.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d) </a:t>
            </a:r>
            <a:r>
              <a:rPr lang="en-US" sz="3600" dirty="0" err="1"/>
              <a:t>Muzi</a:t>
            </a:r>
            <a:r>
              <a:rPr lang="en-US" sz="3600" dirty="0"/>
              <a:t> and Con have kissed a gorilla.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3010" name="Picture 2" descr="http://1.bp.blogspot.com/-tuMUeNoMLIo/Uk9fYrQC6HI/AAAAAAAAFUk/Sf5-tewSXgw/s320/KakaoTalk+emoticons+Frodo+and+Friend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7" y="5526881"/>
            <a:ext cx="1066800" cy="1066801"/>
          </a:xfrm>
          <a:prstGeom prst="rect">
            <a:avLst/>
          </a:prstGeom>
          <a:noFill/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9A375C3-7F95-4189-8565-A4448DEF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2" y="4475190"/>
            <a:ext cx="776288" cy="10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t a fly">
            <a:extLst>
              <a:ext uri="{FF2B5EF4-FFF2-40B4-BE49-F238E27FC236}">
                <a16:creationId xmlns:a16="http://schemas.microsoft.com/office/drawing/2014/main" id="{625F3CEA-ACAE-4B70-ADCC-BC9D95DB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28240" b="11316"/>
          <a:stretch/>
        </p:blipFill>
        <p:spPr bwMode="auto">
          <a:xfrm>
            <a:off x="7196137" y="3657601"/>
            <a:ext cx="914400" cy="10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5B3D5D64-5381-4644-92FA-D508848E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7429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kiss a gorilla">
            <a:extLst>
              <a:ext uri="{FF2B5EF4-FFF2-40B4-BE49-F238E27FC236}">
                <a16:creationId xmlns:a16="http://schemas.microsoft.com/office/drawing/2014/main" id="{455CECFB-B36B-4904-B3F3-5092D29E9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9"/>
          <a:stretch/>
        </p:blipFill>
        <p:spPr bwMode="auto">
          <a:xfrm>
            <a:off x="9424987" y="5326120"/>
            <a:ext cx="838200" cy="11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5520" y="838201"/>
            <a:ext cx="8044290" cy="763525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or Not</a:t>
            </a:r>
          </a:p>
        </p:txBody>
      </p:sp>
      <p:pic>
        <p:nvPicPr>
          <p:cNvPr id="32772" name="Picture 4" descr="http://www.dog-meditation.com/uploads/2/4/4/2/24424264/9581358.jpg?4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119"/>
          <a:stretch>
            <a:fillRect/>
          </a:stretch>
        </p:blipFill>
        <p:spPr bwMode="auto">
          <a:xfrm>
            <a:off x="5029201" y="1905001"/>
            <a:ext cx="3400425" cy="4368135"/>
          </a:xfrm>
          <a:prstGeom prst="rect">
            <a:avLst/>
          </a:prstGeom>
          <a:noFill/>
        </p:spPr>
      </p:pic>
      <p:sp>
        <p:nvSpPr>
          <p:cNvPr id="8" name="Donut 7"/>
          <p:cNvSpPr/>
          <p:nvPr/>
        </p:nvSpPr>
        <p:spPr>
          <a:xfrm>
            <a:off x="4724400" y="2895600"/>
            <a:ext cx="1008856" cy="843880"/>
          </a:xfrm>
          <a:prstGeom prst="donut">
            <a:avLst>
              <a:gd name="adj" fmla="val 17203"/>
            </a:avLst>
          </a:prstGeom>
          <a:solidFill>
            <a:srgbClr val="00B050">
              <a:alpha val="66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467601" y="2590800"/>
            <a:ext cx="1143000" cy="1447800"/>
          </a:xfrm>
          <a:prstGeom prst="mathMultiply">
            <a:avLst>
              <a:gd name="adj1" fmla="val 20912"/>
            </a:avLst>
          </a:prstGeom>
          <a:solidFill>
            <a:schemeClr val="accent2">
              <a:alpha val="66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6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AE2B-C4E7-427A-8BC9-EA7021CA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DDC5C-E116-4A84-92D9-C820C1B60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s Squid game worth the risk? – Buena Speaks">
            <a:extLst>
              <a:ext uri="{FF2B5EF4-FFF2-40B4-BE49-F238E27FC236}">
                <a16:creationId xmlns:a16="http://schemas.microsoft.com/office/drawing/2014/main" id="{00C371D9-D2AB-4348-A68B-EC4BBEB7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35" y="306703"/>
            <a:ext cx="2358571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blox (Video Game 2004) - IMDb">
            <a:extLst>
              <a:ext uri="{FF2B5EF4-FFF2-40B4-BE49-F238E27FC236}">
                <a16:creationId xmlns:a16="http://schemas.microsoft.com/office/drawing/2014/main" id="{2C07A0E7-6D97-486E-B61C-8CA07CD3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34" y="2827404"/>
            <a:ext cx="2267749" cy="34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ch Encanto | Full movie | Disney+">
            <a:extLst>
              <a:ext uri="{FF2B5EF4-FFF2-40B4-BE49-F238E27FC236}">
                <a16:creationId xmlns:a16="http://schemas.microsoft.com/office/drawing/2014/main" id="{CB558AE7-DE92-4684-9D41-0420922E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29" y="340744"/>
            <a:ext cx="2219558" cy="12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BDFDB-3A68-41B7-A250-EB28751C7B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0" b="17407"/>
          <a:stretch/>
        </p:blipFill>
        <p:spPr>
          <a:xfrm>
            <a:off x="4730506" y="1827400"/>
            <a:ext cx="4391954" cy="1793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CEC61-7FE7-4393-9A65-D51D596C0A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00" t="40185" r="40000" b="7037"/>
          <a:stretch/>
        </p:blipFill>
        <p:spPr>
          <a:xfrm>
            <a:off x="7143372" y="4647816"/>
            <a:ext cx="3164053" cy="2210185"/>
          </a:xfrm>
          <a:prstGeom prst="rect">
            <a:avLst/>
          </a:prstGeom>
        </p:spPr>
      </p:pic>
      <p:sp>
        <p:nvSpPr>
          <p:cNvPr id="4" name="AutoShape 2" descr="Alchemy of Souls - AsianWik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4" descr="Alchemy of Souls: 5 reasons to look forward to the season finale featuring  Lee Jae Wook, Jung So Min | PINKVILL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220" y="306020"/>
            <a:ext cx="1588305" cy="2284781"/>
          </a:xfrm>
          <a:prstGeom prst="rect">
            <a:avLst/>
          </a:prstGeom>
        </p:spPr>
      </p:pic>
      <p:pic>
        <p:nvPicPr>
          <p:cNvPr id="1034" name="Picture 10" descr="Extraordinary Attorney Woo - Rotten Tomato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06" y="3825598"/>
            <a:ext cx="2069306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0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3CA7-13C3-4FA8-880F-777B078A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Compelling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1762-271D-4DD4-922E-11D56A1A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66" y="2538551"/>
            <a:ext cx="3785642" cy="3593591"/>
          </a:xfrm>
        </p:spPr>
        <p:txBody>
          <a:bodyPr/>
          <a:lstStyle/>
          <a:p>
            <a:r>
              <a:rPr lang="en-CA" dirty="0"/>
              <a:t>If you were on a textbook development team and had to choose topics for 8 Chapters what topics would you choose?</a:t>
            </a:r>
          </a:p>
          <a:p>
            <a:endParaRPr lang="en-CA" dirty="0"/>
          </a:p>
          <a:p>
            <a:r>
              <a:rPr lang="en-CA" dirty="0"/>
              <a:t>Work with your group and think of 8 topics.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0E84C-5215-4A05-8EA6-B89312818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8" t="29841" r="12143"/>
          <a:stretch/>
        </p:blipFill>
        <p:spPr>
          <a:xfrm>
            <a:off x="6533020" y="2873828"/>
            <a:ext cx="5101631" cy="26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5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869" y="3568338"/>
            <a:ext cx="1065276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could you make the following more compelling?</a:t>
            </a:r>
          </a:p>
        </p:txBody>
      </p:sp>
    </p:spTree>
    <p:extLst>
      <p:ext uri="{BB962C8B-B14F-4D97-AF65-F5344CB8AC3E}">
        <p14:creationId xmlns:p14="http://schemas.microsoft.com/office/powerpoint/2010/main" val="2055263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B5B8-8B2F-4EBA-A9A3-2C232F4B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A372-35B9-439C-91C2-51B13C09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ASKING FOR ANG GIVING INFORMATION ABOUT DIRECTIONS - GAME (PART 1) - ESL  worksheet by xani">
            <a:extLst>
              <a:ext uri="{FF2B5EF4-FFF2-40B4-BE49-F238E27FC236}">
                <a16:creationId xmlns:a16="http://schemas.microsoft.com/office/drawing/2014/main" id="{8DF8F1BB-5745-4328-8259-91678664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1" y="1680632"/>
            <a:ext cx="4933722" cy="51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king plans - dialogues exercises - English ESL Worksheets for distance  learning and physical classrooms">
            <a:extLst>
              <a:ext uri="{FF2B5EF4-FFF2-40B4-BE49-F238E27FC236}">
                <a16:creationId xmlns:a16="http://schemas.microsoft.com/office/drawing/2014/main" id="{65795385-735E-4B7A-A76D-9420BCF06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357"/>
          <a:stretch/>
        </p:blipFill>
        <p:spPr bwMode="auto">
          <a:xfrm>
            <a:off x="5399615" y="1671801"/>
            <a:ext cx="6231721" cy="50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3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EC837-A7F0-4952-8D98-916A80104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Needs analysis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9C699E-3F0B-4824-A7F0-68D546CD4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481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6865-AE22-4AF3-A221-EA07EF9D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Compelling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BB48-1F19-4C28-9BEF-08DCF95C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Don’t just guess what your students like, find out for sure!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456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3D0A-8F59-4024-A90F-A4FD09F6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Needs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A103-C175-46C5-B6DE-C78F213C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One of the basic assumptions of curriculum development is that a sound </a:t>
            </a:r>
            <a:r>
              <a:rPr lang="en-CA" b="1" dirty="0"/>
              <a:t>educational</a:t>
            </a:r>
            <a:r>
              <a:rPr lang="en-CA" dirty="0"/>
              <a:t> program should be based on an </a:t>
            </a:r>
            <a:r>
              <a:rPr lang="en-CA" b="1" dirty="0"/>
              <a:t>analysis</a:t>
            </a:r>
            <a:r>
              <a:rPr lang="en-CA" dirty="0"/>
              <a:t> of learners' </a:t>
            </a:r>
            <a:r>
              <a:rPr lang="en-CA" b="1" dirty="0"/>
              <a:t>needs</a:t>
            </a:r>
            <a:r>
              <a:rPr lang="en-CA" dirty="0"/>
              <a:t>. </a:t>
            </a:r>
          </a:p>
          <a:p>
            <a:endParaRPr lang="en-CA" dirty="0"/>
          </a:p>
          <a:p>
            <a:r>
              <a:rPr lang="en-CA" dirty="0"/>
              <a:t>Procedures used to collect information about learners' </a:t>
            </a:r>
            <a:r>
              <a:rPr lang="en-CA" b="1" dirty="0"/>
              <a:t>needs</a:t>
            </a:r>
            <a:r>
              <a:rPr lang="en-CA" dirty="0"/>
              <a:t> are known as </a:t>
            </a:r>
            <a:r>
              <a:rPr lang="en-CA" b="1" dirty="0"/>
              <a:t>needs analysis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192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D8C5-DB28-4714-A393-DF8BAC5C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816C-4C55-4CFC-A645-6DA7EA44D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be relevant, relatable, and interesting to learners the content has to cater to their learning needs.</a:t>
            </a:r>
          </a:p>
          <a:p>
            <a:endParaRPr lang="en-CA" dirty="0"/>
          </a:p>
          <a:p>
            <a:r>
              <a:rPr lang="en-CA" dirty="0"/>
              <a:t>It must take into consideration stakeholders’…</a:t>
            </a:r>
          </a:p>
          <a:p>
            <a:pPr lvl="1"/>
            <a:r>
              <a:rPr lang="en-CA" dirty="0"/>
              <a:t>purpose and aims for learning English (for business, for a test, to emigrate, for general English development etc.)</a:t>
            </a:r>
          </a:p>
          <a:p>
            <a:pPr lvl="1"/>
            <a:r>
              <a:rPr lang="en-CA" dirty="0"/>
              <a:t>language level</a:t>
            </a:r>
          </a:p>
          <a:p>
            <a:pPr lvl="1"/>
            <a:r>
              <a:rPr lang="en-CA" dirty="0"/>
              <a:t>preferred way to learn (individual work, groupwork, teacher-centered, student-centered etc. )</a:t>
            </a:r>
          </a:p>
          <a:p>
            <a:pPr lvl="1"/>
            <a:r>
              <a:rPr lang="en-US" dirty="0"/>
              <a:t>Interests/ Age / Experiences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98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828110"/>
            <a:ext cx="6400800" cy="1675485"/>
          </a:xfrm>
        </p:spPr>
        <p:txBody>
          <a:bodyPr>
            <a:noAutofit/>
          </a:bodyPr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and Relatability in ELT Materials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2CA4FC-9F47-4C06-B5C1-84BC3DD5B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Issue 1: Thinking from The students perspective</a:t>
            </a:r>
          </a:p>
        </p:txBody>
      </p:sp>
      <p:pic>
        <p:nvPicPr>
          <p:cNvPr id="2052" name="Picture 4" descr="Repost, heart, like social icon Stock Vector | Adobe Stock">
            <a:extLst>
              <a:ext uri="{FF2B5EF4-FFF2-40B4-BE49-F238E27FC236}">
                <a16:creationId xmlns:a16="http://schemas.microsoft.com/office/drawing/2014/main" id="{BEF78ECB-AE3E-4B1A-A213-F83DFF5A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10" y="3642268"/>
            <a:ext cx="3230351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B292-411B-4C2E-8FAA-045BD3E6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Developing your own needs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1BC6-ED97-4AFD-BD4F-4C267BCD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Related image">
            <a:hlinkClick r:id="rId2" action="ppaction://hlinkfile"/>
            <a:extLst>
              <a:ext uri="{FF2B5EF4-FFF2-40B4-BE49-F238E27FC236}">
                <a16:creationId xmlns:a16="http://schemas.microsoft.com/office/drawing/2014/main" id="{4EECCD25-E385-4D4A-923B-91726F82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209800"/>
            <a:ext cx="3733800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60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Task: needs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needs analysis for a </a:t>
            </a:r>
            <a:r>
              <a:rPr lang="en-US"/>
              <a:t>group of </a:t>
            </a:r>
            <a:r>
              <a:rPr lang="en-US" dirty="0"/>
              <a:t>students of your choice to find out what is relevant, relatable, and interesting to them. </a:t>
            </a:r>
          </a:p>
          <a:p>
            <a:endParaRPr lang="en-US" dirty="0"/>
          </a:p>
          <a:p>
            <a:r>
              <a:rPr lang="en-US" dirty="0"/>
              <a:t>As homework, try to find a student that age and have them answer your questions (this can be done in their L1 rather than English)</a:t>
            </a:r>
          </a:p>
        </p:txBody>
      </p:sp>
      <p:sp>
        <p:nvSpPr>
          <p:cNvPr id="54274" name="AutoShape 2" descr="Displaying 20150609_140718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67587"/>
            <a:ext cx="8695034" cy="6108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Krashen</a:t>
            </a:r>
            <a:r>
              <a:rPr lang="en-US" dirty="0"/>
              <a:t>, S. (2015). The end of motivation. New Routes</a:t>
            </a:r>
            <a:r>
              <a:rPr lang="en-US" i="1" dirty="0"/>
              <a:t>, 55, 25-29.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Krashen</a:t>
            </a:r>
            <a:r>
              <a:rPr lang="en-US" dirty="0"/>
              <a:t>, S. (2011). The compelling ( not just interesting) input hypothesis. </a:t>
            </a:r>
            <a:r>
              <a:rPr lang="en-US" i="1" dirty="0"/>
              <a:t>The English Connection (KOTESOL), 15 (3), 1.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Prodromou</a:t>
            </a:r>
            <a:r>
              <a:rPr lang="en-US" dirty="0"/>
              <a:t>, L. (1999). How to be a boring teacher. </a:t>
            </a:r>
            <a:r>
              <a:rPr lang="en-US" i="1" dirty="0"/>
              <a:t>English Teaching professional, 12, 16-18.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 t="7407" r="12917" b="518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imgur.com/Pa9b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879" y="1356672"/>
            <a:ext cx="4121331" cy="2551300"/>
          </a:xfrm>
          <a:prstGeom prst="rect">
            <a:avLst/>
          </a:prstGeom>
          <a:noFill/>
        </p:spPr>
      </p:pic>
      <p:pic>
        <p:nvPicPr>
          <p:cNvPr id="5" name="Picture 4" descr="http://i2.wp.com/www.chinasmack.com/wp-content/uploads/2008/10/students-sleeping-in-class1.jpg"/>
          <p:cNvPicPr>
            <a:picLocks noChangeAspect="1" noChangeArrowheads="1"/>
          </p:cNvPicPr>
          <p:nvPr/>
        </p:nvPicPr>
        <p:blipFill>
          <a:blip r:embed="rId3"/>
          <a:srcRect t="28205"/>
          <a:stretch>
            <a:fillRect/>
          </a:stretch>
        </p:blipFill>
        <p:spPr bwMode="auto">
          <a:xfrm>
            <a:off x="1728443" y="4241490"/>
            <a:ext cx="4252167" cy="2485882"/>
          </a:xfrm>
          <a:prstGeom prst="rect">
            <a:avLst/>
          </a:prstGeom>
          <a:noFill/>
        </p:spPr>
      </p:pic>
      <p:pic>
        <p:nvPicPr>
          <p:cNvPr id="23554" name="Picture 2" descr="http://chinese-culture-symbols.com/wp-content/uploads/2012/06/sleepingclass.jpg"/>
          <p:cNvPicPr>
            <a:picLocks noChangeAspect="1" noChangeArrowheads="1"/>
          </p:cNvPicPr>
          <p:nvPr/>
        </p:nvPicPr>
        <p:blipFill>
          <a:blip r:embed="rId4"/>
          <a:srcRect t="19659"/>
          <a:stretch>
            <a:fillRect/>
          </a:stretch>
        </p:blipFill>
        <p:spPr bwMode="auto">
          <a:xfrm>
            <a:off x="6246533" y="4230759"/>
            <a:ext cx="3925077" cy="2496613"/>
          </a:xfrm>
          <a:prstGeom prst="rect">
            <a:avLst/>
          </a:prstGeom>
          <a:noFill/>
        </p:spPr>
      </p:pic>
      <p:pic>
        <p:nvPicPr>
          <p:cNvPr id="23556" name="Picture 4" descr="http://thestixxclusiveblog.files.wordpress.com/2012/03/sleepinginclass.jpg?w=350&amp;h=210"/>
          <p:cNvPicPr>
            <a:picLocks noChangeAspect="1" noChangeArrowheads="1"/>
          </p:cNvPicPr>
          <p:nvPr/>
        </p:nvPicPr>
        <p:blipFill>
          <a:blip r:embed="rId5"/>
          <a:srcRect r="7692"/>
          <a:stretch>
            <a:fillRect/>
          </a:stretch>
        </p:blipFill>
        <p:spPr bwMode="auto">
          <a:xfrm>
            <a:off x="6246535" y="1280472"/>
            <a:ext cx="3925075" cy="2551300"/>
          </a:xfrm>
          <a:prstGeom prst="rect">
            <a:avLst/>
          </a:prstGeom>
          <a:noFill/>
        </p:spPr>
      </p:pic>
      <p:pic>
        <p:nvPicPr>
          <p:cNvPr id="8" name="Picture 2" descr="http://www.collegebeing.com/media/head-sleep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8401" y="2408890"/>
            <a:ext cx="2224210" cy="2858110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71A38E-31F9-437F-A9F0-F9EB2D8D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6" y="691920"/>
            <a:ext cx="7521702" cy="397247"/>
          </a:xfrm>
        </p:spPr>
        <p:txBody>
          <a:bodyPr/>
          <a:lstStyle/>
          <a:p>
            <a:r>
              <a:rPr lang="en-GB" dirty="0"/>
              <a:t>Why do classes look like this ?</a:t>
            </a:r>
          </a:p>
        </p:txBody>
      </p:sp>
    </p:spTree>
    <p:extLst>
      <p:ext uri="{BB962C8B-B14F-4D97-AF65-F5344CB8AC3E}">
        <p14:creationId xmlns:p14="http://schemas.microsoft.com/office/powerpoint/2010/main" val="1784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7B0C-388B-4D19-8FC7-1B63FCAC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Compelling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B99C5-E9C5-4367-8C02-9867087E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One problem with a lot of current material is that it is </a:t>
            </a:r>
            <a:r>
              <a:rPr lang="en-CA" b="1" dirty="0"/>
              <a:t>boring</a:t>
            </a:r>
            <a:r>
              <a:rPr lang="en-CA" dirty="0"/>
              <a:t> (the complete opposite of compelling)</a:t>
            </a:r>
          </a:p>
          <a:p>
            <a:endParaRPr lang="en-CA" dirty="0"/>
          </a:p>
          <a:p>
            <a:r>
              <a:rPr lang="en-CA" dirty="0"/>
              <a:t>One of the main reasons is that the content is </a:t>
            </a:r>
            <a:r>
              <a:rPr lang="en-CA" b="1" dirty="0"/>
              <a:t>not relevant</a:t>
            </a:r>
            <a:r>
              <a:rPr lang="en-CA" dirty="0"/>
              <a:t>, </a:t>
            </a:r>
            <a:r>
              <a:rPr lang="en-CA" b="1" dirty="0"/>
              <a:t>relatable</a:t>
            </a:r>
            <a:r>
              <a:rPr lang="en-CA" dirty="0"/>
              <a:t>, or </a:t>
            </a:r>
            <a:r>
              <a:rPr lang="en-CA" b="1" dirty="0"/>
              <a:t>interesting</a:t>
            </a:r>
            <a:r>
              <a:rPr lang="en-CA" dirty="0"/>
              <a:t> to the learners. </a:t>
            </a:r>
          </a:p>
          <a:p>
            <a:endParaRPr lang="en-CA" dirty="0"/>
          </a:p>
          <a:p>
            <a:r>
              <a:rPr lang="en-CA" b="1" dirty="0"/>
              <a:t>Our job </a:t>
            </a:r>
            <a:r>
              <a:rPr lang="en-CA" dirty="0"/>
              <a:t>when creating ELT materials is to </a:t>
            </a:r>
            <a:r>
              <a:rPr lang="en-CA" b="1" dirty="0"/>
              <a:t>try to make them compelling </a:t>
            </a:r>
            <a:r>
              <a:rPr lang="en-CA" dirty="0"/>
              <a:t>to students through the content, organization, and visual appeal.</a:t>
            </a:r>
          </a:p>
          <a:p>
            <a:endParaRPr lang="en-CA" dirty="0"/>
          </a:p>
          <a:p>
            <a:r>
              <a:rPr lang="en-CA" dirty="0"/>
              <a:t>Compelling materials lead to </a:t>
            </a:r>
            <a:r>
              <a:rPr lang="en-CA" b="1" dirty="0"/>
              <a:t>greater overall motivation </a:t>
            </a:r>
            <a:r>
              <a:rPr lang="en-CA" dirty="0"/>
              <a:t>in learners</a:t>
            </a:r>
          </a:p>
        </p:txBody>
      </p:sp>
    </p:spTree>
    <p:extLst>
      <p:ext uri="{BB962C8B-B14F-4D97-AF65-F5344CB8AC3E}">
        <p14:creationId xmlns:p14="http://schemas.microsoft.com/office/powerpoint/2010/main" val="28551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Krashen</a:t>
            </a:r>
            <a:r>
              <a:rPr lang="en-US" dirty="0"/>
              <a:t>, 2011, 2015)</a:t>
            </a:r>
          </a:p>
        </p:txBody>
      </p:sp>
      <p:pic>
        <p:nvPicPr>
          <p:cNvPr id="1028" name="Picture 4" descr="http://gettingboystoread.com/wp-content/uploads/StephenKras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2819400" cy="4172712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5334000" y="1371600"/>
            <a:ext cx="3733800" cy="2514600"/>
          </a:xfrm>
          <a:prstGeom prst="wedgeRoundRectCallout">
            <a:avLst>
              <a:gd name="adj1" fmla="val -81696"/>
              <a:gd name="adj2" fmla="val 52039"/>
              <a:gd name="adj3" fmla="val 16667"/>
            </a:avLst>
          </a:prstGeom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“Compelling means that the input is so interesting, you forget it is in another language.”</a:t>
            </a:r>
          </a:p>
        </p:txBody>
      </p:sp>
      <p:pic>
        <p:nvPicPr>
          <p:cNvPr id="9" name="Picture 8" descr="http://creatingcompellingcontent.com/wp-content/uploads/2010/08/compelling_con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65" y="4343401"/>
            <a:ext cx="3392185" cy="22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Relating the material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66FCCE-BFAC-4001-821D-3246C3897D13}"/>
              </a:ext>
            </a:extLst>
          </p:cNvPr>
          <p:cNvGrpSpPr/>
          <p:nvPr/>
        </p:nvGrpSpPr>
        <p:grpSpPr>
          <a:xfrm>
            <a:off x="1565105" y="2087034"/>
            <a:ext cx="9061790" cy="4724400"/>
            <a:chOff x="1249159" y="1676401"/>
            <a:chExt cx="9061790" cy="4724400"/>
          </a:xfrm>
        </p:grpSpPr>
        <p:grpSp>
          <p:nvGrpSpPr>
            <p:cNvPr id="22" name="Group 21"/>
            <p:cNvGrpSpPr/>
            <p:nvPr/>
          </p:nvGrpSpPr>
          <p:grpSpPr>
            <a:xfrm>
              <a:off x="1249159" y="1676401"/>
              <a:ext cx="9061790" cy="4724400"/>
              <a:chOff x="574105" y="1676400"/>
              <a:chExt cx="7300606" cy="4724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1676400"/>
                <a:ext cx="6400800" cy="47244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4105" y="3810000"/>
                <a:ext cx="839993" cy="369332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People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77262" y="3810000"/>
                <a:ext cx="797449" cy="369332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Values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82526" y="5875862"/>
                <a:ext cx="1920974" cy="369332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Culture &amp; Customs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581399" y="2438400"/>
              <a:ext cx="5047642" cy="3276600"/>
              <a:chOff x="2057400" y="2438400"/>
              <a:chExt cx="4788004" cy="32766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057400" y="2438400"/>
                <a:ext cx="4691743" cy="32766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62935" y="2590801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Students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36915" y="3773382"/>
                <a:ext cx="766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76749" y="3810001"/>
                <a:ext cx="1068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Interests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29000" y="5029200"/>
                <a:ext cx="2048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Life experiences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59468" y="3095655"/>
              <a:ext cx="2895600" cy="1828800"/>
              <a:chOff x="3048000" y="3124200"/>
              <a:chExt cx="2590800" cy="1828800"/>
            </a:xfrm>
            <a:solidFill>
              <a:srgbClr val="92D050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3048000" y="3124200"/>
                <a:ext cx="2590800" cy="1828800"/>
              </a:xfrm>
              <a:prstGeom prst="ellipse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81400" y="3349595"/>
                <a:ext cx="152400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Individuals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33799" y="3810000"/>
                <a:ext cx="1193991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Wants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33800" y="4419600"/>
                <a:ext cx="11430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Interests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33799" y="4114800"/>
                <a:ext cx="1361233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Needs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CA2F89-7CA2-4600-9D3B-114AD8B0CABE}"/>
              </a:ext>
            </a:extLst>
          </p:cNvPr>
          <p:cNvSpPr txBox="1"/>
          <p:nvPr/>
        </p:nvSpPr>
        <p:spPr>
          <a:xfrm>
            <a:off x="5595517" y="208382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Country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5291" y="838201"/>
            <a:ext cx="8784519" cy="763525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or Not</a:t>
            </a:r>
          </a:p>
        </p:txBody>
      </p:sp>
      <p:pic>
        <p:nvPicPr>
          <p:cNvPr id="32772" name="Picture 4" descr="http://www.dog-meditation.com/uploads/2/4/4/2/24424264/9581358.jpg?4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119"/>
          <a:stretch>
            <a:fillRect/>
          </a:stretch>
        </p:blipFill>
        <p:spPr bwMode="auto">
          <a:xfrm>
            <a:off x="5029201" y="1905001"/>
            <a:ext cx="3400425" cy="4368135"/>
          </a:xfrm>
          <a:prstGeom prst="rect">
            <a:avLst/>
          </a:prstGeom>
          <a:noFill/>
        </p:spPr>
      </p:pic>
      <p:sp>
        <p:nvSpPr>
          <p:cNvPr id="8" name="Donut 7"/>
          <p:cNvSpPr/>
          <p:nvPr/>
        </p:nvSpPr>
        <p:spPr>
          <a:xfrm>
            <a:off x="4724400" y="2895600"/>
            <a:ext cx="1008856" cy="843880"/>
          </a:xfrm>
          <a:prstGeom prst="donut">
            <a:avLst>
              <a:gd name="adj" fmla="val 17203"/>
            </a:avLst>
          </a:prstGeom>
          <a:solidFill>
            <a:srgbClr val="00B050">
              <a:alpha val="66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467601" y="2590800"/>
            <a:ext cx="1143000" cy="1447800"/>
          </a:xfrm>
          <a:prstGeom prst="mathMultiply">
            <a:avLst>
              <a:gd name="adj1" fmla="val 20912"/>
            </a:avLst>
          </a:prstGeom>
          <a:solidFill>
            <a:schemeClr val="accent2">
              <a:alpha val="66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C:\Users\ClassRoom-1\Desktop\20140106_170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7324" r="-1669" b="6665"/>
          <a:stretch/>
        </p:blipFill>
        <p:spPr bwMode="auto">
          <a:xfrm>
            <a:off x="1828801" y="1143000"/>
            <a:ext cx="1981199" cy="27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ASSR~1\AppData\Local\Temp\Rar$DI00.571\IMAG0905.jpg"/>
          <p:cNvPicPr>
            <a:picLocks noChangeAspect="1" noChangeArrowheads="1"/>
          </p:cNvPicPr>
          <p:nvPr/>
        </p:nvPicPr>
        <p:blipFill>
          <a:blip r:embed="rId3" cstate="print"/>
          <a:srcRect t="3534" r="9939" b="24139"/>
          <a:stretch>
            <a:fillRect/>
          </a:stretch>
        </p:blipFill>
        <p:spPr bwMode="auto">
          <a:xfrm>
            <a:off x="1828800" y="4088674"/>
            <a:ext cx="1981200" cy="2660469"/>
          </a:xfrm>
          <a:prstGeom prst="rect">
            <a:avLst/>
          </a:prstGeom>
          <a:noFill/>
        </p:spPr>
      </p:pic>
      <p:sp>
        <p:nvSpPr>
          <p:cNvPr id="25602" name="AutoShape 2" descr="Displaying 20150609_1406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isplaying 20150609_1406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isplaying 20150609_14064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 l="15187" r="2732"/>
          <a:stretch>
            <a:fillRect/>
          </a:stretch>
        </p:blipFill>
        <p:spPr bwMode="auto">
          <a:xfrm rot="5400000">
            <a:off x="7620001" y="1600202"/>
            <a:ext cx="30479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CLASSR~1\AppData\Local\Temp\Rar$DI00.108\IMAG0906.jp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038600" y="2362201"/>
            <a:ext cx="3526904" cy="3179181"/>
          </a:xfrm>
          <a:prstGeom prst="rect">
            <a:avLst/>
          </a:prstGeom>
          <a:noFill/>
        </p:spPr>
      </p:pic>
      <p:pic>
        <p:nvPicPr>
          <p:cNvPr id="12" name="Picture 2" descr="F:\GIFLE\Level 1\2013\Book Contents\Intercultural pics\20130715_143325.jpg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 l="10000" r="8333"/>
          <a:stretch>
            <a:fillRect/>
          </a:stretch>
        </p:blipFill>
        <p:spPr bwMode="auto">
          <a:xfrm>
            <a:off x="7772400" y="4724400"/>
            <a:ext cx="2792872" cy="1923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1135</TotalTime>
  <Words>728</Words>
  <Application>Microsoft Office PowerPoint</Application>
  <PresentationFormat>Widescreen</PresentationFormat>
  <Paragraphs>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Havent Slept in Two Days Shadow</vt:lpstr>
      <vt:lpstr>Arial</vt:lpstr>
      <vt:lpstr>Century Gothic</vt:lpstr>
      <vt:lpstr>Wingdings 3</vt:lpstr>
      <vt:lpstr>Ion Boardroom</vt:lpstr>
      <vt:lpstr>Key Concepts &amp; Considerations in ELT Materials Development</vt:lpstr>
      <vt:lpstr>Critical Thinking</vt:lpstr>
      <vt:lpstr>Relevance and Relatability in ELT Materials</vt:lpstr>
      <vt:lpstr>Why do classes look like this ?</vt:lpstr>
      <vt:lpstr>Compelling materials</vt:lpstr>
      <vt:lpstr>Compelling Input</vt:lpstr>
      <vt:lpstr>Relating the material</vt:lpstr>
      <vt:lpstr>Compelling or Not</vt:lpstr>
      <vt:lpstr>PowerPoint Presentation</vt:lpstr>
      <vt:lpstr>Creating Compelling Lessons</vt:lpstr>
      <vt:lpstr>DO: Put yourself in the students’ position</vt:lpstr>
      <vt:lpstr>DO NOT: Plan from only your point of view and assume that it is compelling</vt:lpstr>
      <vt:lpstr>Compelling or Not</vt:lpstr>
      <vt:lpstr>Who is compelling?</vt:lpstr>
      <vt:lpstr>PowerPoint Presentation</vt:lpstr>
      <vt:lpstr>TASK</vt:lpstr>
      <vt:lpstr>What is compelling?</vt:lpstr>
      <vt:lpstr>PowerPoint Presentation</vt:lpstr>
      <vt:lpstr>Compelling Examples</vt:lpstr>
      <vt:lpstr>Which of the following sentences is the most compelling?</vt:lpstr>
      <vt:lpstr>Compelling or Not</vt:lpstr>
      <vt:lpstr>PowerPoint Presentation</vt:lpstr>
      <vt:lpstr>Compelling topics</vt:lpstr>
      <vt:lpstr>How could you make the following more compelling?</vt:lpstr>
      <vt:lpstr>PowerPoint Presentation</vt:lpstr>
      <vt:lpstr>Needs analysis</vt:lpstr>
      <vt:lpstr>Compelling topics</vt:lpstr>
      <vt:lpstr>Needs analysis</vt:lpstr>
      <vt:lpstr>Good materials</vt:lpstr>
      <vt:lpstr>Developing your own needs analysis</vt:lpstr>
      <vt:lpstr>Application Task: needs analysis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</dc:title>
  <dc:creator>george.gifle@gmail.com</dc:creator>
  <cp:lastModifiedBy>Reviewer</cp:lastModifiedBy>
  <cp:revision>136</cp:revision>
  <dcterms:created xsi:type="dcterms:W3CDTF">2016-06-13T00:59:18Z</dcterms:created>
  <dcterms:modified xsi:type="dcterms:W3CDTF">2022-09-13T03:51:11Z</dcterms:modified>
</cp:coreProperties>
</file>