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6" r:id="rId3"/>
    <p:sldId id="327" r:id="rId4"/>
    <p:sldId id="328" r:id="rId5"/>
    <p:sldId id="329" r:id="rId6"/>
    <p:sldId id="275" r:id="rId7"/>
    <p:sldId id="381" r:id="rId8"/>
    <p:sldId id="261" r:id="rId9"/>
    <p:sldId id="382" r:id="rId10"/>
    <p:sldId id="262" r:id="rId11"/>
    <p:sldId id="384" r:id="rId12"/>
    <p:sldId id="383" r:id="rId13"/>
    <p:sldId id="335" r:id="rId14"/>
    <p:sldId id="338" r:id="rId15"/>
    <p:sldId id="332" r:id="rId16"/>
    <p:sldId id="336" r:id="rId17"/>
    <p:sldId id="333" r:id="rId18"/>
    <p:sldId id="334" r:id="rId19"/>
    <p:sldId id="33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ofgwhitehead.weebly.com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Key Concepts &amp; Considerations in ELT Materials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Setting the groundwork</a:t>
            </a:r>
          </a:p>
        </p:txBody>
      </p:sp>
    </p:spTree>
    <p:extLst>
      <p:ext uri="{BB962C8B-B14F-4D97-AF65-F5344CB8AC3E}">
        <p14:creationId xmlns:p14="http://schemas.microsoft.com/office/powerpoint/2010/main" val="397836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Education in the 21</a:t>
            </a:r>
            <a:r>
              <a:rPr lang="en-CA" baseline="30000" dirty="0"/>
              <a:t>st</a:t>
            </a:r>
            <a:r>
              <a:rPr lang="en-CA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The old-school model of </a:t>
            </a:r>
            <a:r>
              <a:rPr lang="en-CA" b="1" dirty="0"/>
              <a:t>passively learning and reciting things from memory </a:t>
            </a:r>
            <a:r>
              <a:rPr lang="en-CA" dirty="0"/>
              <a:t>is </a:t>
            </a:r>
            <a:r>
              <a:rPr lang="en-CA" b="1" dirty="0"/>
              <a:t>no longer sufficient </a:t>
            </a:r>
            <a:r>
              <a:rPr lang="en-CA" dirty="0"/>
              <a:t>to prepare students to survive in today's world. </a:t>
            </a:r>
          </a:p>
          <a:p>
            <a:endParaRPr lang="en-CA" dirty="0"/>
          </a:p>
          <a:p>
            <a:r>
              <a:rPr lang="en-CA" dirty="0"/>
              <a:t>Language learning and teaching goes beyond language. </a:t>
            </a:r>
          </a:p>
          <a:p>
            <a:endParaRPr lang="en-CA" dirty="0"/>
          </a:p>
          <a:p>
            <a:r>
              <a:rPr lang="en-CA" dirty="0"/>
              <a:t>Through language learning students are learning to be part of the larger global community.</a:t>
            </a:r>
          </a:p>
          <a:p>
            <a:endParaRPr lang="en-CA" dirty="0"/>
          </a:p>
          <a:p>
            <a:r>
              <a:rPr lang="en-CA" dirty="0"/>
              <a:t>Students need both </a:t>
            </a:r>
            <a:r>
              <a:rPr lang="en-CA" b="1" dirty="0"/>
              <a:t>fundamental skills </a:t>
            </a:r>
            <a:r>
              <a:rPr lang="en-CA" dirty="0"/>
              <a:t>(language, science, math, etc. ) and</a:t>
            </a:r>
            <a:r>
              <a:rPr lang="en-CA" b="1" dirty="0"/>
              <a:t> 21st century skills </a:t>
            </a:r>
            <a:r>
              <a:rPr lang="en-CA" dirty="0"/>
              <a:t>(teamwork, problem solving, research gathering, time management, information synthesizing, utilizing high tech tools)to guide them in today’s world both domestically and internationally.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123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F73A-0703-4526-94F2-B998BA0B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points in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75235-17E5-4B68-BC00-A89AFE2E0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Authenticity – of material/ tasks</a:t>
            </a:r>
          </a:p>
          <a:p>
            <a:r>
              <a:rPr lang="en-CA" dirty="0"/>
              <a:t>Content – Interesting for learners/ level &amp; age appropriate</a:t>
            </a:r>
          </a:p>
          <a:p>
            <a:r>
              <a:rPr lang="en-CA" dirty="0"/>
              <a:t>Purposeful – for learning</a:t>
            </a:r>
          </a:p>
          <a:p>
            <a:r>
              <a:rPr lang="en-CA" dirty="0"/>
              <a:t>Tasks – useful/ real-world/ promote 21</a:t>
            </a:r>
            <a:r>
              <a:rPr lang="en-CA" baseline="30000" dirty="0"/>
              <a:t>st</a:t>
            </a:r>
            <a:r>
              <a:rPr lang="en-CA" dirty="0"/>
              <a:t> century skill development</a:t>
            </a:r>
          </a:p>
          <a:p>
            <a:r>
              <a:rPr lang="en-CA" dirty="0"/>
              <a:t>Visuals – represent the reality of the world/ are not prejudice</a:t>
            </a:r>
          </a:p>
          <a:p>
            <a:r>
              <a:rPr lang="en-CA" dirty="0"/>
              <a:t>Inclusivity – inclusive of various cultures/ gender/ roles etc. </a:t>
            </a:r>
          </a:p>
          <a:p>
            <a:r>
              <a:rPr lang="en-CA" dirty="0"/>
              <a:t>Layout/ Visual appeal – attractive/ not intimidating</a:t>
            </a:r>
          </a:p>
          <a:p>
            <a:r>
              <a:rPr lang="en-CA" dirty="0"/>
              <a:t>Organization – logical flow to the content/ lessons</a:t>
            </a:r>
            <a:r>
              <a:rPr lang="en-CA"/>
              <a:t>/ activities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0543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BEDBFD-A669-4362-8BF5-A8C475FE49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Critical Assessment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73B41B-0BB6-4D8E-94AB-16A10B4555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PUTTING WHAT WE HAVE LEARNED INTO PRACTICE</a:t>
            </a:r>
          </a:p>
        </p:txBody>
      </p:sp>
    </p:spTree>
    <p:extLst>
      <p:ext uri="{BB962C8B-B14F-4D97-AF65-F5344CB8AC3E}">
        <p14:creationId xmlns:p14="http://schemas.microsoft.com/office/powerpoint/2010/main" val="1396435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2590800" y="2438400"/>
            <a:ext cx="5486400" cy="22128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defTabSz="914400">
              <a:spcBef>
                <a:spcPct val="0"/>
              </a:spcBef>
              <a:defRPr/>
            </a:pP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2663" y="899684"/>
            <a:ext cx="1149015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defRPr/>
            </a:pPr>
            <a:r>
              <a:rPr lang="en-US" sz="3600" dirty="0">
                <a:solidFill>
                  <a:schemeClr val="bg2"/>
                </a:solidFill>
              </a:rPr>
              <a:t>What is the problem with the following materials?</a:t>
            </a:r>
          </a:p>
        </p:txBody>
      </p:sp>
      <p:pic>
        <p:nvPicPr>
          <p:cNvPr id="1026" name="Picture 2" descr="Image result for problem">
            <a:extLst>
              <a:ext uri="{FF2B5EF4-FFF2-40B4-BE49-F238E27FC236}">
                <a16:creationId xmlns:a16="http://schemas.microsoft.com/office/drawing/2014/main" id="{36C3C385-C0E1-4861-83B9-CEEC97539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55" y="2780443"/>
            <a:ext cx="5390493" cy="40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8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79846931-409D-4F8F-ABEC-6328E0C3C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187" r="7891"/>
          <a:stretch>
            <a:fillRect/>
          </a:stretch>
        </p:blipFill>
        <p:spPr bwMode="auto">
          <a:xfrm rot="5400000">
            <a:off x="2732838" y="536176"/>
            <a:ext cx="6820917" cy="582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438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GIFLE\Level 1\2013\Book Contents\Intercultural pics\20130715_143325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10000" r="8333"/>
          <a:stretch>
            <a:fillRect/>
          </a:stretch>
        </p:blipFill>
        <p:spPr bwMode="auto">
          <a:xfrm>
            <a:off x="1600201" y="533400"/>
            <a:ext cx="8850489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43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ClassRoom-1\Desktop\20140106_170212.jpg">
            <a:extLst>
              <a:ext uri="{FF2B5EF4-FFF2-40B4-BE49-F238E27FC236}">
                <a16:creationId xmlns:a16="http://schemas.microsoft.com/office/drawing/2014/main" id="{910A5E3C-9F9A-4B7E-BE6A-DDDE4BE9D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7324" r="-1669" b="18056"/>
          <a:stretch/>
        </p:blipFill>
        <p:spPr bwMode="auto">
          <a:xfrm>
            <a:off x="3056021" y="192505"/>
            <a:ext cx="6124074" cy="680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2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IFLE\Level 1\2013\Book Contents\Intercultural pics\20130715_140514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8518" t="8889" r="2593" b="43333"/>
          <a:stretch>
            <a:fillRect/>
          </a:stretch>
        </p:blipFill>
        <p:spPr bwMode="auto">
          <a:xfrm>
            <a:off x="1981200" y="457200"/>
            <a:ext cx="8001000" cy="614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6205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IFLE\Level 1\2013\Book Contents\Intercultural pics\20130715_143549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15000" r="23333"/>
          <a:stretch>
            <a:fillRect/>
          </a:stretch>
        </p:blipFill>
        <p:spPr bwMode="auto">
          <a:xfrm>
            <a:off x="2133600" y="0"/>
            <a:ext cx="7772400" cy="6811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014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C69E3-FBC4-45BD-914D-CE8D5876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7D4B-A2F4-46F1-820B-7EC20D807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Based on what we discussed in class today, what are some of the biggest problems with ELT materials in South Korea today?</a:t>
            </a:r>
          </a:p>
          <a:p>
            <a:endParaRPr lang="en-CA" dirty="0"/>
          </a:p>
          <a:p>
            <a:r>
              <a:rPr lang="en-CA" dirty="0"/>
              <a:t>After today’s lesson I want to know more about…. </a:t>
            </a:r>
          </a:p>
        </p:txBody>
      </p:sp>
    </p:spTree>
    <p:extLst>
      <p:ext uri="{BB962C8B-B14F-4D97-AF65-F5344CB8AC3E}">
        <p14:creationId xmlns:p14="http://schemas.microsoft.com/office/powerpoint/2010/main" val="313645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6712-CD0A-43ED-BD95-5F15AAC5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Critical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2732-2152-4DD7-A18F-13BA7F6B4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your opinion what are some of the problems with textbooks today?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i.e. Boring – the topics covered in textbooks do not interest students i.e. the environment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Write down as many thing as you can think of with the people around you.</a:t>
            </a:r>
          </a:p>
          <a:p>
            <a:pPr lvl="1"/>
            <a:r>
              <a:rPr lang="en-CA" dirty="0"/>
              <a:t>Try to provide examples if you can. </a:t>
            </a:r>
          </a:p>
        </p:txBody>
      </p:sp>
    </p:spTree>
    <p:extLst>
      <p:ext uri="{BB962C8B-B14F-4D97-AF65-F5344CB8AC3E}">
        <p14:creationId xmlns:p14="http://schemas.microsoft.com/office/powerpoint/2010/main" val="2648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FDF-C4E1-4E7B-B3C1-53751023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FA8C-06BA-4FC4-9818-51E0011A8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Aims of the material</a:t>
            </a:r>
          </a:p>
          <a:p>
            <a:r>
              <a:rPr lang="en-CA" dirty="0"/>
              <a:t>Approach being used </a:t>
            </a:r>
          </a:p>
          <a:p>
            <a:r>
              <a:rPr lang="en-CA" dirty="0"/>
              <a:t>Content</a:t>
            </a:r>
          </a:p>
          <a:p>
            <a:r>
              <a:rPr lang="en-CA" dirty="0"/>
              <a:t>Structure</a:t>
            </a:r>
          </a:p>
          <a:p>
            <a:r>
              <a:rPr lang="en-CA" dirty="0"/>
              <a:t>Visual appeal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689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9EFDE-752B-4EEF-AE0E-AB360EEC55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Considering the broader aims of materials in language teaching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193FC0B-9D69-4A8C-AC1B-DE638FC616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Beyond language</a:t>
            </a:r>
          </a:p>
        </p:txBody>
      </p:sp>
    </p:spTree>
    <p:extLst>
      <p:ext uri="{BB962C8B-B14F-4D97-AF65-F5344CB8AC3E}">
        <p14:creationId xmlns:p14="http://schemas.microsoft.com/office/powerpoint/2010/main" val="324566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DD7AA-6F8C-4F4E-9A17-E2910D7C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Critical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F28CB-73BE-4E67-8405-FDB77D812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Other than language what else can students learn/ develop in the language classroom?</a:t>
            </a:r>
          </a:p>
        </p:txBody>
      </p:sp>
    </p:spTree>
    <p:extLst>
      <p:ext uri="{BB962C8B-B14F-4D97-AF65-F5344CB8AC3E}">
        <p14:creationId xmlns:p14="http://schemas.microsoft.com/office/powerpoint/2010/main" val="40915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21</a:t>
            </a:r>
            <a:r>
              <a:rPr lang="en-CA" baseline="30000" dirty="0"/>
              <a:t>st</a:t>
            </a:r>
            <a:r>
              <a:rPr lang="en-CA" dirty="0"/>
              <a:t> Century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3096986"/>
            <a:ext cx="8761412" cy="557711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In your opinions, what skills do you think are important to succeed in our world today?</a:t>
            </a:r>
          </a:p>
        </p:txBody>
      </p:sp>
      <p:pic>
        <p:nvPicPr>
          <p:cNvPr id="7170" name="Picture 2" descr="https://d13yacurqjgara.cloudfront.net/users/31675/screenshots/1856948/21st-century-ski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28" y="3668325"/>
            <a:ext cx="3740603" cy="280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1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A3E63-F169-460C-BE0C-33D348FE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7D337-6C79-401C-946A-6209A282A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21st century skills 4 cs">
            <a:extLst>
              <a:ext uri="{FF2B5EF4-FFF2-40B4-BE49-F238E27FC236}">
                <a16:creationId xmlns:a16="http://schemas.microsoft.com/office/drawing/2014/main" id="{D7E6510C-A295-4DDC-908F-52CC669DA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21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C90452-2949-4027-8DE5-2BB654CF24DA}"/>
              </a:ext>
            </a:extLst>
          </p:cNvPr>
          <p:cNvSpPr/>
          <p:nvPr/>
        </p:nvSpPr>
        <p:spPr>
          <a:xfrm>
            <a:off x="0" y="1472339"/>
            <a:ext cx="12321153" cy="4184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21</a:t>
            </a:r>
            <a:r>
              <a:rPr lang="en-CA" baseline="30000" dirty="0"/>
              <a:t>st</a:t>
            </a:r>
            <a:r>
              <a:rPr lang="en-CA" dirty="0"/>
              <a:t> Century Skills – P21 Skills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BCC660-86B7-4AC9-85D8-30A88DE81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56" y="2747879"/>
            <a:ext cx="3176413" cy="3416300"/>
          </a:xfrm>
        </p:spPr>
        <p:txBody>
          <a:bodyPr>
            <a:normAutofit/>
          </a:bodyPr>
          <a:lstStyle/>
          <a:p>
            <a:r>
              <a:rPr lang="en-CA" dirty="0"/>
              <a:t>In 2002 the Partnership for 21st Century Skills (now the Partnership for 21st Century Learning, or </a:t>
            </a:r>
            <a:r>
              <a:rPr lang="en-CA" b="1" dirty="0"/>
              <a:t>P21</a:t>
            </a:r>
            <a:r>
              <a:rPr lang="en-CA" dirty="0"/>
              <a:t>) was </a:t>
            </a:r>
          </a:p>
          <a:p>
            <a:endParaRPr lang="en-CA" dirty="0"/>
          </a:p>
          <a:p>
            <a:r>
              <a:rPr lang="en-CA" dirty="0"/>
              <a:t>It includes members of the national business community, education leaders, and policymakers</a:t>
            </a:r>
          </a:p>
        </p:txBody>
      </p:sp>
      <p:pic>
        <p:nvPicPr>
          <p:cNvPr id="1026" name="Picture 2" descr="Image result for list of 21st century skills">
            <a:extLst>
              <a:ext uri="{FF2B5EF4-FFF2-40B4-BE49-F238E27FC236}">
                <a16:creationId xmlns:a16="http://schemas.microsoft.com/office/drawing/2014/main" id="{FFA0146F-37F5-4E90-BC70-D2BEBCBE1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04" y="2603500"/>
            <a:ext cx="7683092" cy="391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86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D8E3B01-79B3-49F3-90B4-850552C4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For a more comprehensive list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132E22A-4E68-4E21-AA7B-CFA538C0C7B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274C9-F70A-4F97-B2D5-9C4B27F84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www.profgwhitehead.weebly.com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30A26-4848-4B37-A7EA-ED8E7ED0B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78" t="16842" r="31908" b="12223"/>
          <a:stretch/>
        </p:blipFill>
        <p:spPr>
          <a:xfrm>
            <a:off x="6096000" y="0"/>
            <a:ext cx="5947609" cy="68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98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849</TotalTime>
  <Words>371</Words>
  <Application>Microsoft Office PowerPoint</Application>
  <PresentationFormat>Widescreen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 Boardroom</vt:lpstr>
      <vt:lpstr>Key Concepts &amp; Considerations in ELT Materials Development</vt:lpstr>
      <vt:lpstr>Critical Thinking</vt:lpstr>
      <vt:lpstr>Some things to consider</vt:lpstr>
      <vt:lpstr>Considering the broader aims of materials in language teaching</vt:lpstr>
      <vt:lpstr>Critical thinking</vt:lpstr>
      <vt:lpstr>21st Century Skills</vt:lpstr>
      <vt:lpstr>PowerPoint Presentation</vt:lpstr>
      <vt:lpstr>21st Century Skills – P21 Skills</vt:lpstr>
      <vt:lpstr>For a more comprehensive list</vt:lpstr>
      <vt:lpstr>Education in the 21st Century</vt:lpstr>
      <vt:lpstr>Key points in materials</vt:lpstr>
      <vt:lpstr>Critical Assessment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BASED LEARNING</dc:title>
  <dc:creator>george.gifle@gmail.com</dc:creator>
  <cp:lastModifiedBy>Whitehead, George E.K. (Prof.)</cp:lastModifiedBy>
  <cp:revision>112</cp:revision>
  <dcterms:created xsi:type="dcterms:W3CDTF">2016-06-13T00:59:18Z</dcterms:created>
  <dcterms:modified xsi:type="dcterms:W3CDTF">2019-02-24T08:00:51Z</dcterms:modified>
</cp:coreProperties>
</file>