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sldIdLst>
    <p:sldId id="257" r:id="rId3"/>
    <p:sldId id="258" r:id="rId4"/>
    <p:sldId id="262" r:id="rId5"/>
    <p:sldId id="273" r:id="rId6"/>
    <p:sldId id="274" r:id="rId7"/>
    <p:sldId id="275" r:id="rId8"/>
    <p:sldId id="276" r:id="rId9"/>
    <p:sldId id="279" r:id="rId10"/>
    <p:sldId id="280" r:id="rId11"/>
    <p:sldId id="281" r:id="rId12"/>
    <p:sldId id="301" r:id="rId13"/>
    <p:sldId id="285" r:id="rId14"/>
    <p:sldId id="286" r:id="rId15"/>
    <p:sldId id="287" r:id="rId16"/>
    <p:sldId id="288" r:id="rId17"/>
    <p:sldId id="291" r:id="rId18"/>
    <p:sldId id="292" r:id="rId19"/>
    <p:sldId id="293" r:id="rId20"/>
    <p:sldId id="294" r:id="rId21"/>
    <p:sldId id="297" r:id="rId22"/>
    <p:sldId id="298" r:id="rId23"/>
    <p:sldId id="299" r:id="rId24"/>
    <p:sldId id="30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3A"/>
    <a:srgbClr val="000046"/>
    <a:srgbClr val="00005C"/>
    <a:srgbClr val="000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1" autoAdjust="0"/>
    <p:restoredTop sz="94660"/>
  </p:normalViewPr>
  <p:slideViewPr>
    <p:cSldViewPr>
      <p:cViewPr varScale="1">
        <p:scale>
          <a:sx n="70" d="100"/>
          <a:sy n="70" d="100"/>
        </p:scale>
        <p:origin x="8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E8B0-4A74-4E4B-ACA7-A74FD6356C21}" type="datetimeFigureOut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D7FF-EB8E-490B-B5C9-8A7B721F8C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D1CE-4CF1-CC49-8315-6117B2EAB0B0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7464-43DC-0A49-A2AE-117A8C62E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6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3E8B0-4A74-4E4B-ACA7-A74FD6356C21}" type="datetimeFigureOut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2D7FF-EB8E-490B-B5C9-8A7B721F8C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BD1CE-4CF1-CC49-8315-6117B2EAB0B0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77464-43DC-0A49-A2AE-117A8C62E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3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3.xml"/><Relationship Id="rId21" Type="http://schemas.openxmlformats.org/officeDocument/2006/relationships/slide" Target="slide22.xml"/><Relationship Id="rId7" Type="http://schemas.openxmlformats.org/officeDocument/2006/relationships/slide" Target="slide4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audio" Target="../media/audio2.wav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8.xml"/><Relationship Id="rId5" Type="http://schemas.openxmlformats.org/officeDocument/2006/relationships/slide" Target="slide6.xml"/><Relationship Id="rId15" Type="http://schemas.openxmlformats.org/officeDocument/2006/relationships/slide" Target="slide12.xml"/><Relationship Id="rId23" Type="http://schemas.openxmlformats.org/officeDocument/2006/relationships/slide" Target="slide20.xml"/><Relationship Id="rId10" Type="http://schemas.openxmlformats.org/officeDocument/2006/relationships/slide" Target="slide11.xml"/><Relationship Id="rId19" Type="http://schemas.openxmlformats.org/officeDocument/2006/relationships/slide" Target="slide16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66078" y="6488668"/>
            <a:ext cx="247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Click anywhere to begin.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572264" y="6572272"/>
            <a:ext cx="142876" cy="2143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3" action="ppaction://hlinksldjump"/>
          </p:cNvPr>
          <p:cNvSpPr/>
          <p:nvPr/>
        </p:nvSpPr>
        <p:spPr>
          <a:xfrm>
            <a:off x="0" y="1654625"/>
            <a:ext cx="9144000" cy="110799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6600" dirty="0">
                <a:solidFill>
                  <a:schemeClr val="bg1"/>
                </a:solidFill>
                <a:ea typeface="굴림" pitchFamily="34" charset="-127"/>
              </a:rPr>
              <a:t>T  W  T  F  S   ?   ?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526" y="0"/>
            <a:ext cx="9153526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y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052736"/>
            <a:ext cx="9144000" cy="3139321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6600" dirty="0" smtClean="0">
                <a:solidFill>
                  <a:schemeClr val="bg1"/>
                </a:solidFill>
                <a:ea typeface="굴림" pitchFamily="34" charset="-127"/>
              </a:rPr>
              <a:t>Why does the news tend to focus on negative stories?</a:t>
            </a:r>
            <a:endParaRPr lang="en-US" altLang="ko-KR" sz="3600" b="1" u="sng" dirty="0">
              <a:solidFill>
                <a:schemeClr val="bg1"/>
              </a:solidFill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7964127"/>
      </p:ext>
    </p:extLst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654625"/>
            <a:ext cx="9144000" cy="212365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Give me an example of a catchphrase</a:t>
            </a:r>
            <a:endParaRPr lang="en-US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직사각형 2">
            <a:hlinkClick r:id="rId2" action="ppaction://hlinksldjump"/>
          </p:cNvPr>
          <p:cNvSpPr/>
          <p:nvPr/>
        </p:nvSpPr>
        <p:spPr>
          <a:xfrm>
            <a:off x="-12612" y="404664"/>
            <a:ext cx="9144000" cy="550920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percentage of tabloid headlines are accurate?</a:t>
            </a:r>
          </a:p>
          <a:p>
            <a:pPr algn="ctr"/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>
              <a:buFont typeface="+mj-lt"/>
              <a:buAutoNum type="alphaLcParenR"/>
            </a:pPr>
            <a:endParaRPr lang="en-US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75-90 %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60-75%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10-60%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less than 10%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654625"/>
            <a:ext cx="9144000" cy="110799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6600" dirty="0">
                <a:solidFill>
                  <a:schemeClr val="bg1"/>
                </a:solidFill>
                <a:ea typeface="굴림" pitchFamily="34" charset="-127"/>
              </a:rPr>
              <a:t>O T </a:t>
            </a:r>
            <a:r>
              <a:rPr lang="en-US" altLang="ko-KR" sz="6600" dirty="0" err="1">
                <a:solidFill>
                  <a:schemeClr val="bg1"/>
                </a:solidFill>
                <a:ea typeface="굴림" pitchFamily="34" charset="-127"/>
              </a:rPr>
              <a:t>T</a:t>
            </a:r>
            <a:r>
              <a:rPr lang="en-US" altLang="ko-KR" sz="6600" dirty="0">
                <a:solidFill>
                  <a:schemeClr val="bg1"/>
                </a:solidFill>
                <a:ea typeface="굴림" pitchFamily="34" charset="-127"/>
              </a:rPr>
              <a:t> F </a:t>
            </a:r>
            <a:r>
              <a:rPr lang="en-US" altLang="ko-KR" sz="6600" dirty="0" err="1">
                <a:solidFill>
                  <a:schemeClr val="bg1"/>
                </a:solidFill>
                <a:ea typeface="굴림" pitchFamily="34" charset="-127"/>
              </a:rPr>
              <a:t>F</a:t>
            </a:r>
            <a:r>
              <a:rPr lang="en-US" altLang="ko-KR" sz="6600" dirty="0">
                <a:solidFill>
                  <a:schemeClr val="bg1"/>
                </a:solidFill>
                <a:ea typeface="굴림" pitchFamily="34" charset="-127"/>
              </a:rPr>
              <a:t> ?</a:t>
            </a: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654625"/>
            <a:ext cx="9144000" cy="212365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Give me one piece of happy news fo</a:t>
            </a:r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 today</a:t>
            </a:r>
            <a:endParaRPr lang="en-US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654625"/>
            <a:ext cx="9144000" cy="3139321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strategy used to sell products depends on many things.  Can you name 3?</a:t>
            </a:r>
            <a:endParaRPr lang="en-US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654625"/>
            <a:ext cx="9144000" cy="144655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4400" dirty="0">
                <a:solidFill>
                  <a:schemeClr val="bg1"/>
                </a:solidFill>
                <a:ea typeface="굴림" pitchFamily="34" charset="-127"/>
              </a:rPr>
              <a:t>What are 3 differences between a tabloid and a newspaper article.</a:t>
            </a:r>
            <a:endParaRPr lang="en-US" altLang="ko-KR" sz="2000" b="1" u="sng" dirty="0">
              <a:solidFill>
                <a:schemeClr val="bg1"/>
              </a:solidFill>
              <a:ea typeface="굴림" pitchFamily="34" charset="-127"/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654625"/>
            <a:ext cx="9144000" cy="110799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6600" dirty="0">
                <a:solidFill>
                  <a:schemeClr val="bg1"/>
                </a:solidFill>
                <a:ea typeface="굴림" pitchFamily="34" charset="-127"/>
              </a:rPr>
              <a:t>AS ON DJ FM AM __ __</a:t>
            </a: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3" action="ppaction://hlinksldjump"/>
          </p:cNvPr>
          <p:cNvSpPr/>
          <p:nvPr/>
        </p:nvSpPr>
        <p:spPr>
          <a:xfrm>
            <a:off x="0" y="1654625"/>
            <a:ext cx="9144000" cy="212365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Explain how the news affects us.  </a:t>
            </a:r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key points. </a:t>
            </a:r>
            <a:endParaRPr lang="en-US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71400"/>
            <a:ext cx="9153526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y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0000FF"/>
            </a:gs>
            <a:gs pos="94000">
              <a:schemeClr val="tx2">
                <a:lumMod val="50000"/>
              </a:schemeClr>
            </a:gs>
            <a:gs pos="0">
              <a:srgbClr val="1835B7"/>
            </a:gs>
            <a:gs pos="41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96"/>
          <p:cNvSpPr/>
          <p:nvPr/>
        </p:nvSpPr>
        <p:spPr>
          <a:xfrm>
            <a:off x="-5659514" y="1932978"/>
            <a:ext cx="5580204" cy="1860068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0000FF">
                  <a:alpha val="84000"/>
                </a:srgbClr>
              </a:gs>
              <a:gs pos="71000">
                <a:srgbClr val="0000FF">
                  <a:alpha val="84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yparody Hv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765580" y="4992287"/>
            <a:ext cx="8249830" cy="1318846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-4980023" y="4485264"/>
            <a:ext cx="9937379" cy="1318846"/>
          </a:xfrm>
          <a:prstGeom prst="ellipse">
            <a:avLst/>
          </a:prstGeom>
          <a:noFill/>
          <a:ln w="76200" cmpd="sng">
            <a:solidFill>
              <a:schemeClr val="bg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866401" y="5149083"/>
            <a:ext cx="8249830" cy="1077546"/>
          </a:xfrm>
          <a:prstGeom prst="ellipse">
            <a:avLst/>
          </a:prstGeom>
          <a:noFill/>
          <a:ln w="28575" cmpd="sng">
            <a:solidFill>
              <a:schemeClr val="bg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7288204" y="4332864"/>
            <a:ext cx="8249830" cy="1318846"/>
          </a:xfrm>
          <a:prstGeom prst="ellipse">
            <a:avLst/>
          </a:prstGeom>
          <a:noFill/>
          <a:ln w="76200" cmpd="sng">
            <a:solidFill>
              <a:schemeClr val="bg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-564944" y="6197810"/>
            <a:ext cx="8249830" cy="1077546"/>
          </a:xfrm>
          <a:prstGeom prst="ellipse">
            <a:avLst/>
          </a:prstGeom>
          <a:noFill/>
          <a:ln w="28575" cmpd="sng">
            <a:solidFill>
              <a:schemeClr val="bg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qual 13"/>
          <p:cNvSpPr/>
          <p:nvPr/>
        </p:nvSpPr>
        <p:spPr>
          <a:xfrm rot="5400000">
            <a:off x="-244498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Equal 14"/>
          <p:cNvSpPr/>
          <p:nvPr/>
        </p:nvSpPr>
        <p:spPr>
          <a:xfrm rot="5400000">
            <a:off x="-231212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Equal 15"/>
          <p:cNvSpPr/>
          <p:nvPr/>
        </p:nvSpPr>
        <p:spPr>
          <a:xfrm rot="5400000">
            <a:off x="-2179258" y="1072317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Equal 16"/>
          <p:cNvSpPr/>
          <p:nvPr/>
        </p:nvSpPr>
        <p:spPr>
          <a:xfrm rot="5400000">
            <a:off x="-2046396" y="1072317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Equal 17"/>
          <p:cNvSpPr/>
          <p:nvPr/>
        </p:nvSpPr>
        <p:spPr>
          <a:xfrm rot="5400000">
            <a:off x="-191353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Equal 18"/>
          <p:cNvSpPr/>
          <p:nvPr/>
        </p:nvSpPr>
        <p:spPr>
          <a:xfrm rot="5400000">
            <a:off x="-178067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Equal 19"/>
          <p:cNvSpPr/>
          <p:nvPr/>
        </p:nvSpPr>
        <p:spPr>
          <a:xfrm rot="5400000">
            <a:off x="-164781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Equal 20"/>
          <p:cNvSpPr/>
          <p:nvPr/>
        </p:nvSpPr>
        <p:spPr>
          <a:xfrm rot="5400000">
            <a:off x="-151494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Equal 21"/>
          <p:cNvSpPr/>
          <p:nvPr/>
        </p:nvSpPr>
        <p:spPr>
          <a:xfrm rot="5400000">
            <a:off x="-138208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Equal 22"/>
          <p:cNvSpPr/>
          <p:nvPr/>
        </p:nvSpPr>
        <p:spPr>
          <a:xfrm rot="5400000">
            <a:off x="-124922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qual 23"/>
          <p:cNvSpPr/>
          <p:nvPr/>
        </p:nvSpPr>
        <p:spPr>
          <a:xfrm rot="5400000">
            <a:off x="-111636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Equal 24"/>
          <p:cNvSpPr/>
          <p:nvPr/>
        </p:nvSpPr>
        <p:spPr>
          <a:xfrm rot="5400000">
            <a:off x="-98350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Equal 25"/>
          <p:cNvSpPr/>
          <p:nvPr/>
        </p:nvSpPr>
        <p:spPr>
          <a:xfrm rot="5400000">
            <a:off x="-85063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Equal 26"/>
          <p:cNvSpPr/>
          <p:nvPr/>
        </p:nvSpPr>
        <p:spPr>
          <a:xfrm rot="5400000">
            <a:off x="-71777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Equal 27"/>
          <p:cNvSpPr/>
          <p:nvPr/>
        </p:nvSpPr>
        <p:spPr>
          <a:xfrm rot="5400000">
            <a:off x="-58491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Equal 28"/>
          <p:cNvSpPr/>
          <p:nvPr/>
        </p:nvSpPr>
        <p:spPr>
          <a:xfrm rot="5400000">
            <a:off x="-45205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Equal 29"/>
          <p:cNvSpPr/>
          <p:nvPr/>
        </p:nvSpPr>
        <p:spPr>
          <a:xfrm rot="5400000">
            <a:off x="-31919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Equal 30"/>
          <p:cNvSpPr/>
          <p:nvPr/>
        </p:nvSpPr>
        <p:spPr>
          <a:xfrm rot="5400000">
            <a:off x="-18632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Equal 31"/>
          <p:cNvSpPr/>
          <p:nvPr/>
        </p:nvSpPr>
        <p:spPr>
          <a:xfrm rot="5400000">
            <a:off x="-5346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Equal 32"/>
          <p:cNvSpPr/>
          <p:nvPr/>
        </p:nvSpPr>
        <p:spPr>
          <a:xfrm rot="5400000">
            <a:off x="7939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Equal 33"/>
          <p:cNvSpPr/>
          <p:nvPr/>
        </p:nvSpPr>
        <p:spPr>
          <a:xfrm rot="5400000">
            <a:off x="21225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Equal 34"/>
          <p:cNvSpPr/>
          <p:nvPr/>
        </p:nvSpPr>
        <p:spPr>
          <a:xfrm rot="5400000">
            <a:off x="34512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Equal 35"/>
          <p:cNvSpPr/>
          <p:nvPr/>
        </p:nvSpPr>
        <p:spPr>
          <a:xfrm rot="5400000">
            <a:off x="47798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Equal 36"/>
          <p:cNvSpPr/>
          <p:nvPr/>
        </p:nvSpPr>
        <p:spPr>
          <a:xfrm rot="5400000">
            <a:off x="61084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Equal 37"/>
          <p:cNvSpPr/>
          <p:nvPr/>
        </p:nvSpPr>
        <p:spPr>
          <a:xfrm rot="5400000">
            <a:off x="74370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Equal 38"/>
          <p:cNvSpPr/>
          <p:nvPr/>
        </p:nvSpPr>
        <p:spPr>
          <a:xfrm rot="5400000">
            <a:off x="87656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Equal 39"/>
          <p:cNvSpPr/>
          <p:nvPr/>
        </p:nvSpPr>
        <p:spPr>
          <a:xfrm rot="5400000">
            <a:off x="100943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Equal 40"/>
          <p:cNvSpPr/>
          <p:nvPr/>
        </p:nvSpPr>
        <p:spPr>
          <a:xfrm rot="5400000">
            <a:off x="114229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Equal 41"/>
          <p:cNvSpPr/>
          <p:nvPr/>
        </p:nvSpPr>
        <p:spPr>
          <a:xfrm rot="5400000">
            <a:off x="127515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Equal 42"/>
          <p:cNvSpPr/>
          <p:nvPr/>
        </p:nvSpPr>
        <p:spPr>
          <a:xfrm rot="5400000">
            <a:off x="140801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Equal 43"/>
          <p:cNvSpPr/>
          <p:nvPr/>
        </p:nvSpPr>
        <p:spPr>
          <a:xfrm rot="5400000">
            <a:off x="154087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Equal 44"/>
          <p:cNvSpPr/>
          <p:nvPr/>
        </p:nvSpPr>
        <p:spPr>
          <a:xfrm rot="5400000">
            <a:off x="167374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Equal 45"/>
          <p:cNvSpPr/>
          <p:nvPr/>
        </p:nvSpPr>
        <p:spPr>
          <a:xfrm rot="5400000">
            <a:off x="180660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Equal 46"/>
          <p:cNvSpPr/>
          <p:nvPr/>
        </p:nvSpPr>
        <p:spPr>
          <a:xfrm rot="5400000">
            <a:off x="193946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Equal 47"/>
          <p:cNvSpPr/>
          <p:nvPr/>
        </p:nvSpPr>
        <p:spPr>
          <a:xfrm rot="5400000">
            <a:off x="207232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Equal 48"/>
          <p:cNvSpPr/>
          <p:nvPr/>
        </p:nvSpPr>
        <p:spPr>
          <a:xfrm rot="5400000">
            <a:off x="220518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Equal 49"/>
          <p:cNvSpPr/>
          <p:nvPr/>
        </p:nvSpPr>
        <p:spPr>
          <a:xfrm rot="5400000">
            <a:off x="233805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Equal 50"/>
          <p:cNvSpPr/>
          <p:nvPr/>
        </p:nvSpPr>
        <p:spPr>
          <a:xfrm rot="5400000">
            <a:off x="247091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Equal 51"/>
          <p:cNvSpPr/>
          <p:nvPr/>
        </p:nvSpPr>
        <p:spPr>
          <a:xfrm rot="5400000">
            <a:off x="260377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Equal 52"/>
          <p:cNvSpPr/>
          <p:nvPr/>
        </p:nvSpPr>
        <p:spPr>
          <a:xfrm rot="5400000">
            <a:off x="273663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Equal 53"/>
          <p:cNvSpPr/>
          <p:nvPr/>
        </p:nvSpPr>
        <p:spPr>
          <a:xfrm rot="5400000">
            <a:off x="286949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Equal 54"/>
          <p:cNvSpPr/>
          <p:nvPr/>
        </p:nvSpPr>
        <p:spPr>
          <a:xfrm rot="5400000">
            <a:off x="300236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Equal 55"/>
          <p:cNvSpPr/>
          <p:nvPr/>
        </p:nvSpPr>
        <p:spPr>
          <a:xfrm rot="5400000">
            <a:off x="313522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Equal 56"/>
          <p:cNvSpPr/>
          <p:nvPr/>
        </p:nvSpPr>
        <p:spPr>
          <a:xfrm rot="5400000">
            <a:off x="326808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Equal 57"/>
          <p:cNvSpPr/>
          <p:nvPr/>
        </p:nvSpPr>
        <p:spPr>
          <a:xfrm rot="5400000">
            <a:off x="340094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Equal 58"/>
          <p:cNvSpPr/>
          <p:nvPr/>
        </p:nvSpPr>
        <p:spPr>
          <a:xfrm rot="5400000">
            <a:off x="353380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Equal 59"/>
          <p:cNvSpPr/>
          <p:nvPr/>
        </p:nvSpPr>
        <p:spPr>
          <a:xfrm rot="5400000">
            <a:off x="366667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Equal 60"/>
          <p:cNvSpPr/>
          <p:nvPr/>
        </p:nvSpPr>
        <p:spPr>
          <a:xfrm rot="5400000">
            <a:off x="379953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Equal 61"/>
          <p:cNvSpPr/>
          <p:nvPr/>
        </p:nvSpPr>
        <p:spPr>
          <a:xfrm rot="5400000">
            <a:off x="393239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Equal 62"/>
          <p:cNvSpPr/>
          <p:nvPr/>
        </p:nvSpPr>
        <p:spPr>
          <a:xfrm rot="5400000">
            <a:off x="406525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Equal 63"/>
          <p:cNvSpPr/>
          <p:nvPr/>
        </p:nvSpPr>
        <p:spPr>
          <a:xfrm rot="5400000">
            <a:off x="419811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Equal 64"/>
          <p:cNvSpPr/>
          <p:nvPr/>
        </p:nvSpPr>
        <p:spPr>
          <a:xfrm rot="5400000">
            <a:off x="433098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Equal 65"/>
          <p:cNvSpPr/>
          <p:nvPr/>
        </p:nvSpPr>
        <p:spPr>
          <a:xfrm rot="5400000">
            <a:off x="446384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Equal 66"/>
          <p:cNvSpPr/>
          <p:nvPr/>
        </p:nvSpPr>
        <p:spPr>
          <a:xfrm rot="5400000">
            <a:off x="459670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Equal 67"/>
          <p:cNvSpPr/>
          <p:nvPr/>
        </p:nvSpPr>
        <p:spPr>
          <a:xfrm rot="5400000">
            <a:off x="472956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Equal 68"/>
          <p:cNvSpPr/>
          <p:nvPr/>
        </p:nvSpPr>
        <p:spPr>
          <a:xfrm rot="5400000">
            <a:off x="486242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Equal 69"/>
          <p:cNvSpPr/>
          <p:nvPr/>
        </p:nvSpPr>
        <p:spPr>
          <a:xfrm rot="5400000">
            <a:off x="499529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Equal 70"/>
          <p:cNvSpPr/>
          <p:nvPr/>
        </p:nvSpPr>
        <p:spPr>
          <a:xfrm rot="5400000">
            <a:off x="512815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Equal 71"/>
          <p:cNvSpPr/>
          <p:nvPr/>
        </p:nvSpPr>
        <p:spPr>
          <a:xfrm rot="5400000">
            <a:off x="526101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Equal 72"/>
          <p:cNvSpPr/>
          <p:nvPr/>
        </p:nvSpPr>
        <p:spPr>
          <a:xfrm rot="5400000">
            <a:off x="539387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Equal 73"/>
          <p:cNvSpPr/>
          <p:nvPr/>
        </p:nvSpPr>
        <p:spPr>
          <a:xfrm rot="5400000">
            <a:off x="552673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Equal 74"/>
          <p:cNvSpPr/>
          <p:nvPr/>
        </p:nvSpPr>
        <p:spPr>
          <a:xfrm rot="5400000">
            <a:off x="565960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Equal 75"/>
          <p:cNvSpPr/>
          <p:nvPr/>
        </p:nvSpPr>
        <p:spPr>
          <a:xfrm rot="5400000">
            <a:off x="579246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Equal 76"/>
          <p:cNvSpPr/>
          <p:nvPr/>
        </p:nvSpPr>
        <p:spPr>
          <a:xfrm rot="5400000">
            <a:off x="592532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Equal 77"/>
          <p:cNvSpPr/>
          <p:nvPr/>
        </p:nvSpPr>
        <p:spPr>
          <a:xfrm rot="5400000">
            <a:off x="605818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Equal 78"/>
          <p:cNvSpPr/>
          <p:nvPr/>
        </p:nvSpPr>
        <p:spPr>
          <a:xfrm rot="5400000">
            <a:off x="619104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Equal 79"/>
          <p:cNvSpPr/>
          <p:nvPr/>
        </p:nvSpPr>
        <p:spPr>
          <a:xfrm rot="5400000">
            <a:off x="632391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Equal 80"/>
          <p:cNvSpPr/>
          <p:nvPr/>
        </p:nvSpPr>
        <p:spPr>
          <a:xfrm rot="5400000">
            <a:off x="645677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549158" y="675281"/>
            <a:ext cx="1257697" cy="1257697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0000FF">
                  <a:alpha val="76000"/>
                </a:srgbClr>
              </a:gs>
              <a:gs pos="71000">
                <a:srgbClr val="0000FF">
                  <a:alpha val="32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67880" y="4992077"/>
            <a:ext cx="8249830" cy="1318846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-4977723" y="4485054"/>
            <a:ext cx="9937379" cy="1318846"/>
          </a:xfrm>
          <a:prstGeom prst="ellipse">
            <a:avLst/>
          </a:prstGeom>
          <a:noFill/>
          <a:ln w="762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868701" y="5148873"/>
            <a:ext cx="8249830" cy="1077546"/>
          </a:xfrm>
          <a:prstGeom prst="ellipse">
            <a:avLst/>
          </a:prstGeom>
          <a:noFill/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290504" y="4332654"/>
            <a:ext cx="8249830" cy="1318846"/>
          </a:xfrm>
          <a:prstGeom prst="ellipse">
            <a:avLst/>
          </a:prstGeom>
          <a:noFill/>
          <a:ln w="762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-562644" y="6197600"/>
            <a:ext cx="8249830" cy="1077546"/>
          </a:xfrm>
          <a:prstGeom prst="ellipse">
            <a:avLst/>
          </a:prstGeom>
          <a:noFill/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9416296" y="1511748"/>
            <a:ext cx="1860068" cy="1860068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0000FF">
                  <a:alpha val="76000"/>
                </a:srgbClr>
              </a:gs>
              <a:gs pos="71000">
                <a:srgbClr val="0000FF">
                  <a:alpha val="32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336155" y="560972"/>
            <a:ext cx="2105647" cy="2105647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FF0000">
                  <a:alpha val="55000"/>
                </a:srgbClr>
              </a:gs>
              <a:gs pos="86000">
                <a:srgbClr val="FF0000">
                  <a:alpha val="34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-2642466" y="1178954"/>
            <a:ext cx="1341007" cy="1341007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6718C5">
                  <a:alpha val="77000"/>
                </a:srgbClr>
              </a:gs>
              <a:gs pos="75000">
                <a:srgbClr val="6718C5">
                  <a:alpha val="54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Big J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49158" y="3371816"/>
            <a:ext cx="17031331" cy="324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2" name="Rounded Rectangle 11"/>
          <p:cNvSpPr/>
          <p:nvPr/>
        </p:nvSpPr>
        <p:spPr>
          <a:xfrm>
            <a:off x="9814882" y="5804110"/>
            <a:ext cx="1257697" cy="1257697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0000FF">
                  <a:alpha val="76000"/>
                </a:srgbClr>
              </a:gs>
              <a:gs pos="71000">
                <a:srgbClr val="0000FF">
                  <a:alpha val="32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ounded Rectangle 86"/>
          <p:cNvSpPr/>
          <p:nvPr/>
        </p:nvSpPr>
        <p:spPr>
          <a:xfrm>
            <a:off x="11859678" y="2863012"/>
            <a:ext cx="1860068" cy="1860068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0000FF">
                  <a:alpha val="76000"/>
                </a:srgbClr>
              </a:gs>
              <a:gs pos="71000">
                <a:srgbClr val="0000FF">
                  <a:alpha val="32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ounded Rectangle 12"/>
          <p:cNvSpPr/>
          <p:nvPr/>
        </p:nvSpPr>
        <p:spPr>
          <a:xfrm>
            <a:off x="-3407106" y="4723080"/>
            <a:ext cx="2105647" cy="2105647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FF0000">
                  <a:alpha val="55000"/>
                </a:srgbClr>
              </a:gs>
              <a:gs pos="86000">
                <a:srgbClr val="FF0000">
                  <a:alpha val="34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ounded Rectangle 93"/>
          <p:cNvSpPr/>
          <p:nvPr/>
        </p:nvSpPr>
        <p:spPr>
          <a:xfrm>
            <a:off x="-2034609" y="4052576"/>
            <a:ext cx="1341007" cy="1341007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6718C5">
                  <a:alpha val="77000"/>
                </a:srgbClr>
              </a:gs>
              <a:gs pos="75000">
                <a:srgbClr val="6718C5">
                  <a:alpha val="54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"/>
          <p:cNvSpPr/>
          <p:nvPr/>
        </p:nvSpPr>
        <p:spPr>
          <a:xfrm>
            <a:off x="345137" y="2068488"/>
            <a:ext cx="8078768" cy="2246769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14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Gyparody Hv" pitchFamily="34" charset="0"/>
                <a:cs typeface="GyparodyHv-Regular"/>
              </a:rPr>
              <a:t>JEOPARDY</a:t>
            </a:r>
            <a:endParaRPr lang="en-CA" sz="14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Gyparody Hv" pitchFamily="34" charset="0"/>
              <a:cs typeface="GyparodyHv-Regular"/>
            </a:endParaRPr>
          </a:p>
        </p:txBody>
      </p:sp>
      <p:sp>
        <p:nvSpPr>
          <p:cNvPr id="149" name="Rectangle 87"/>
          <p:cNvSpPr/>
          <p:nvPr/>
        </p:nvSpPr>
        <p:spPr>
          <a:xfrm>
            <a:off x="338957" y="2001858"/>
            <a:ext cx="8078768" cy="2246769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14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Gyparody Hv" pitchFamily="34" charset="0"/>
                <a:cs typeface="GyparodyHv-Regular"/>
              </a:rPr>
              <a:t>JEOPARDY</a:t>
            </a:r>
            <a:endParaRPr lang="en-CA" sz="14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Gyparody Hv" pitchFamily="34" charset="0"/>
              <a:cs typeface="GyparodyHv-Regular"/>
            </a:endParaRPr>
          </a:p>
        </p:txBody>
      </p:sp>
      <p:sp>
        <p:nvSpPr>
          <p:cNvPr id="150" name="Rectangle 94"/>
          <p:cNvSpPr/>
          <p:nvPr/>
        </p:nvSpPr>
        <p:spPr>
          <a:xfrm>
            <a:off x="8182690" y="2085378"/>
            <a:ext cx="601447" cy="2246769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14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  <a:latin typeface="Gyparody Rg" pitchFamily="34" charset="0"/>
                <a:cs typeface="GyparodyRg-Regular"/>
              </a:rPr>
              <a:t>!</a:t>
            </a:r>
            <a:endParaRPr lang="en-CA" sz="14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  <a:latin typeface="Gyparody Rg" pitchFamily="34" charset="0"/>
              <a:cs typeface="GyparodyRg-Regular"/>
            </a:endParaRPr>
          </a:p>
        </p:txBody>
      </p:sp>
      <p:sp>
        <p:nvSpPr>
          <p:cNvPr id="151" name="Rectangle 95"/>
          <p:cNvSpPr/>
          <p:nvPr/>
        </p:nvSpPr>
        <p:spPr>
          <a:xfrm>
            <a:off x="8187649" y="2026802"/>
            <a:ext cx="601447" cy="2246769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14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Gyparody Rg" pitchFamily="34" charset="0"/>
                <a:cs typeface="GyparodyRg-Regular"/>
              </a:rPr>
              <a:t>!</a:t>
            </a:r>
            <a:endParaRPr lang="en-CA" sz="14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Gyparody Rg" pitchFamily="34" charset="0"/>
              <a:cs typeface="GyparodyRg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63943254"/>
      </p:ext>
    </p:extLst>
  </p:cSld>
  <p:clrMapOvr>
    <a:masterClrMapping/>
  </p:clrMapOvr>
  <p:transition spd="med" advClick="0" advTm="16000">
    <p:fade/>
    <p:sndAc>
      <p:stSnd>
        <p:snd r:embed="rId2" name="JEPTHEM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93653E-6 L -2.97118 4.93653E-6 " pathEditMode="relative" rAng="0" ptsTypes="AA">
                                      <p:cBhvr>
                                        <p:cTn id="21" dur="6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72222E-6 -1.11111E-6 L 1.82119 -1.11111E-6 " pathEditMode="relative" rAng="0" ptsTypes="AA">
                                      <p:cBhvr>
                                        <p:cTn id="23" dur="9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5E-6 4.07407E-6 L 1.3231 4.07407E-6 " pathEditMode="relative" rAng="0" ptsTypes="AA">
                                      <p:cBhvr>
                                        <p:cTn id="25" dur="6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5938 0.0345 L -1.46111 0.0345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95 0.0044 L -1.29045 0.0044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0.00185 L -1.2776 0.00185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7 -3.90441E-6 L 1.50295 -3.90441E-6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68783E-6 L -1.68837 -1.68783E-6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4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0.00185 L -1.2776 0.00185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5E-6 4.07407E-6 L 1.3231 4.07407E-6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2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13" grpId="0" animBg="1"/>
      <p:bldP spid="94" grpId="0" animBg="1"/>
      <p:bldP spid="142" grpId="0" animBg="1"/>
      <p:bldP spid="143" grpId="0" animBg="1"/>
      <p:bldP spid="144" grpId="0" animBg="1"/>
      <p:bldP spid="145" grpId="0" animBg="1"/>
      <p:bldP spid="148" grpId="0"/>
      <p:bldP spid="149" grpId="0"/>
      <p:bldP spid="150" grpId="0"/>
      <p:bldP spid="1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직사각형 2">
            <a:hlinkClick r:id="rId2" action="ppaction://hlinksldjump"/>
          </p:cNvPr>
          <p:cNvSpPr/>
          <p:nvPr/>
        </p:nvSpPr>
        <p:spPr>
          <a:xfrm>
            <a:off x="0" y="1654625"/>
            <a:ext cx="9144000" cy="3139321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6600" dirty="0" smtClean="0">
                <a:solidFill>
                  <a:schemeClr val="bg1"/>
                </a:solidFill>
                <a:ea typeface="굴림" pitchFamily="34" charset="-127"/>
              </a:rPr>
              <a:t>What are 4 types of advertising strategies used in commercials</a:t>
            </a:r>
            <a:endParaRPr lang="en-US" altLang="ko-KR" sz="6600" dirty="0">
              <a:solidFill>
                <a:schemeClr val="bg1"/>
              </a:solidFill>
              <a:ea typeface="굴림" pitchFamily="34" charset="-127"/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18492" y="1292513"/>
            <a:ext cx="9144000" cy="1323439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4000" dirty="0" smtClean="0">
                <a:solidFill>
                  <a:schemeClr val="bg1"/>
                </a:solidFill>
              </a:rPr>
              <a:t>Give me a tabloid headline and 3 sentences based on this picture!</a:t>
            </a:r>
            <a:endParaRPr lang="en-US" altLang="ko-KR" sz="6600" dirty="0">
              <a:ea typeface="굴림" pitchFamily="34" charset="-127"/>
            </a:endParaRPr>
          </a:p>
        </p:txBody>
      </p:sp>
      <p:pic>
        <p:nvPicPr>
          <p:cNvPr id="5" name="Picture 4" descr="http://www.allkpop.com/upload/2013/12/af_org/G-Dragon-Jung-Hyung-Don_1386254086_af_or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760" y="2852936"/>
            <a:ext cx="4357464" cy="376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654625"/>
            <a:ext cx="9144000" cy="769441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4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12, 7, 18, 10, 5, </a:t>
            </a:r>
            <a:r>
              <a:rPr lang="en-US" altLang="ko-KR" sz="4400" dirty="0">
                <a:solidFill>
                  <a:srgbClr val="FF0000"/>
                </a:solidFill>
                <a:latin typeface="Arial" charset="0"/>
                <a:ea typeface="굴림" pitchFamily="34" charset="-127"/>
              </a:rPr>
              <a:t>?</a:t>
            </a:r>
            <a:r>
              <a:rPr lang="en-US" altLang="ko-KR" sz="4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, 9, 1, 12, 7</a:t>
            </a:r>
            <a:endParaRPr lang="en-US" altLang="ko-KR" sz="4400" dirty="0">
              <a:solidFill>
                <a:schemeClr val="bg1"/>
              </a:solidFill>
              <a:ea typeface="굴림" pitchFamily="34" charset="-127"/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654625"/>
            <a:ext cx="9144000" cy="212365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6600" dirty="0">
                <a:solidFill>
                  <a:schemeClr val="bg1"/>
                </a:solidFill>
                <a:ea typeface="굴림" pitchFamily="34" charset="-127"/>
              </a:rPr>
              <a:t>From the video last class, give me 2 pieces of advice</a:t>
            </a:r>
            <a:endParaRPr lang="en-US" altLang="ko-KR" sz="6600" dirty="0">
              <a:solidFill>
                <a:schemeClr val="bg1"/>
              </a:solidFill>
              <a:ea typeface="굴림" pitchFamily="34" charset="-127"/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AT3">
            <a:hlinkClick r:id="rId3" action="ppaction://hlinksldjump"/>
          </p:cNvPr>
          <p:cNvSpPr>
            <a:spLocks/>
          </p:cNvSpPr>
          <p:nvPr/>
        </p:nvSpPr>
        <p:spPr>
          <a:xfrm>
            <a:off x="3052651" y="91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 Tabloids are Having a Field Day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3" name="CAT4">
            <a:hlinkClick r:id="rId3" action="ppaction://hlinksldjump"/>
          </p:cNvPr>
          <p:cNvSpPr>
            <a:spLocks/>
          </p:cNvSpPr>
          <p:nvPr/>
        </p:nvSpPr>
        <p:spPr>
          <a:xfrm>
            <a:off x="4575451" y="91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Puzzle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4" name="CAT5">
            <a:hlinkClick r:id="rId3" action="ppaction://hlinksldjump"/>
          </p:cNvPr>
          <p:cNvSpPr>
            <a:spLocks/>
          </p:cNvSpPr>
          <p:nvPr/>
        </p:nvSpPr>
        <p:spPr>
          <a:xfrm>
            <a:off x="6095001" y="91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Our Top Story Tonight</a:t>
            </a:r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7" name="CAT2">
            <a:hlinkClick r:id="rId3" action="ppaction://hlinksldjump"/>
          </p:cNvPr>
          <p:cNvSpPr>
            <a:spLocks/>
          </p:cNvSpPr>
          <p:nvPr/>
        </p:nvSpPr>
        <p:spPr>
          <a:xfrm>
            <a:off x="1519652" y="91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That Commercial is Classic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8" name="203">
            <a:hlinkClick r:id="rId4" action="ppaction://hlinksldjump"/>
          </p:cNvPr>
          <p:cNvSpPr>
            <a:spLocks/>
          </p:cNvSpPr>
          <p:nvPr/>
        </p:nvSpPr>
        <p:spPr>
          <a:xfrm>
            <a:off x="3052651" y="11539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$200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29" name="204">
            <a:hlinkClick r:id="rId5" action="ppaction://hlinksldjump"/>
          </p:cNvPr>
          <p:cNvSpPr>
            <a:spLocks/>
          </p:cNvSpPr>
          <p:nvPr/>
        </p:nvSpPr>
        <p:spPr>
          <a:xfrm>
            <a:off x="4575451" y="11539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$200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30" name="205">
            <a:hlinkClick r:id="rId6" action="ppaction://hlinksldjump"/>
          </p:cNvPr>
          <p:cNvSpPr>
            <a:spLocks/>
          </p:cNvSpPr>
          <p:nvPr/>
        </p:nvSpPr>
        <p:spPr>
          <a:xfrm>
            <a:off x="6095001" y="11539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$200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33" name="202">
            <a:hlinkClick r:id="rId7" action="ppaction://hlinksldjump"/>
          </p:cNvPr>
          <p:cNvSpPr>
            <a:spLocks/>
          </p:cNvSpPr>
          <p:nvPr/>
        </p:nvSpPr>
        <p:spPr>
          <a:xfrm>
            <a:off x="1529851" y="11539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$200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34" name="403">
            <a:hlinkClick r:id="rId8" action="ppaction://hlinksldjump"/>
          </p:cNvPr>
          <p:cNvSpPr>
            <a:spLocks/>
          </p:cNvSpPr>
          <p:nvPr/>
        </p:nvSpPr>
        <p:spPr>
          <a:xfrm>
            <a:off x="3052651" y="22987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$400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35" name="404">
            <a:hlinkClick r:id="rId9" action="ppaction://hlinksldjump"/>
          </p:cNvPr>
          <p:cNvSpPr>
            <a:spLocks/>
          </p:cNvSpPr>
          <p:nvPr/>
        </p:nvSpPr>
        <p:spPr>
          <a:xfrm>
            <a:off x="4575451" y="22987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$400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36" name="405">
            <a:hlinkClick r:id="rId10" action="ppaction://hlinksldjump"/>
          </p:cNvPr>
          <p:cNvSpPr>
            <a:spLocks/>
          </p:cNvSpPr>
          <p:nvPr/>
        </p:nvSpPr>
        <p:spPr>
          <a:xfrm>
            <a:off x="6095001" y="22987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$400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39" name="402">
            <a:hlinkClick r:id="rId11" action="ppaction://hlinksldjump"/>
          </p:cNvPr>
          <p:cNvSpPr>
            <a:spLocks/>
          </p:cNvSpPr>
          <p:nvPr/>
        </p:nvSpPr>
        <p:spPr>
          <a:xfrm>
            <a:off x="1529851" y="22987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$400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40" name="603">
            <a:hlinkClick r:id="rId12" action="ppaction://hlinksldjump"/>
          </p:cNvPr>
          <p:cNvSpPr>
            <a:spLocks/>
          </p:cNvSpPr>
          <p:nvPr/>
        </p:nvSpPr>
        <p:spPr>
          <a:xfrm>
            <a:off x="3052651" y="34435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$600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41" name="604">
            <a:hlinkClick r:id="rId13" action="ppaction://hlinksldjump"/>
          </p:cNvPr>
          <p:cNvSpPr>
            <a:spLocks/>
          </p:cNvSpPr>
          <p:nvPr/>
        </p:nvSpPr>
        <p:spPr>
          <a:xfrm>
            <a:off x="4575451" y="34435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$600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42" name="605">
            <a:hlinkClick r:id="rId14" action="ppaction://hlinksldjump"/>
          </p:cNvPr>
          <p:cNvSpPr>
            <a:spLocks/>
          </p:cNvSpPr>
          <p:nvPr/>
        </p:nvSpPr>
        <p:spPr>
          <a:xfrm>
            <a:off x="6095001" y="34435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$600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45" name="602">
            <a:hlinkClick r:id="rId15" action="ppaction://hlinksldjump"/>
          </p:cNvPr>
          <p:cNvSpPr>
            <a:spLocks/>
          </p:cNvSpPr>
          <p:nvPr/>
        </p:nvSpPr>
        <p:spPr>
          <a:xfrm>
            <a:off x="1529851" y="34435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$600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46" name="803">
            <a:hlinkClick r:id="rId16" action="ppaction://hlinksldjump"/>
          </p:cNvPr>
          <p:cNvSpPr>
            <a:spLocks/>
          </p:cNvSpPr>
          <p:nvPr/>
        </p:nvSpPr>
        <p:spPr>
          <a:xfrm>
            <a:off x="3052651" y="45883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$800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47" name="804">
            <a:hlinkClick r:id="rId17" action="ppaction://hlinksldjump"/>
          </p:cNvPr>
          <p:cNvSpPr>
            <a:spLocks/>
          </p:cNvSpPr>
          <p:nvPr/>
        </p:nvSpPr>
        <p:spPr>
          <a:xfrm>
            <a:off x="4575451" y="45883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$800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48" name="805">
            <a:hlinkClick r:id="rId18" action="ppaction://hlinksldjump"/>
          </p:cNvPr>
          <p:cNvSpPr>
            <a:spLocks/>
          </p:cNvSpPr>
          <p:nvPr/>
        </p:nvSpPr>
        <p:spPr>
          <a:xfrm>
            <a:off x="6095001" y="45883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$800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51" name="802">
            <a:hlinkClick r:id="rId19" action="ppaction://hlinksldjump"/>
          </p:cNvPr>
          <p:cNvSpPr>
            <a:spLocks/>
          </p:cNvSpPr>
          <p:nvPr/>
        </p:nvSpPr>
        <p:spPr>
          <a:xfrm>
            <a:off x="1529851" y="45883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$800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52" name="1003">
            <a:hlinkClick r:id="rId20" action="ppaction://hlinksldjump"/>
          </p:cNvPr>
          <p:cNvSpPr>
            <a:spLocks/>
          </p:cNvSpPr>
          <p:nvPr/>
        </p:nvSpPr>
        <p:spPr>
          <a:xfrm>
            <a:off x="3052651" y="5713200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$1000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53" name="1004">
            <a:hlinkClick r:id="rId21" action="ppaction://hlinksldjump"/>
          </p:cNvPr>
          <p:cNvSpPr>
            <a:spLocks/>
          </p:cNvSpPr>
          <p:nvPr/>
        </p:nvSpPr>
        <p:spPr>
          <a:xfrm>
            <a:off x="4575451" y="5713200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$1000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54" name="1005">
            <a:hlinkClick r:id="rId22" action="ppaction://hlinksldjump"/>
          </p:cNvPr>
          <p:cNvSpPr>
            <a:spLocks/>
          </p:cNvSpPr>
          <p:nvPr/>
        </p:nvSpPr>
        <p:spPr>
          <a:xfrm>
            <a:off x="6095001" y="5713200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$1000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57" name="1002">
            <a:hlinkClick r:id="rId23" action="ppaction://hlinksldjump"/>
          </p:cNvPr>
          <p:cNvSpPr>
            <a:spLocks/>
          </p:cNvSpPr>
          <p:nvPr/>
        </p:nvSpPr>
        <p:spPr>
          <a:xfrm>
            <a:off x="1529851" y="5713200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$1000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PFi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7" grpId="0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7" grpId="0" animBg="1"/>
      <p:bldP spid="15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654625"/>
            <a:ext cx="9144000" cy="212365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is a jingle?</a:t>
            </a:r>
          </a:p>
          <a:p>
            <a:pPr algn="ctr"/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Give me an example</a:t>
            </a:r>
            <a:endParaRPr lang="en-US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2820681"/>
            <a:ext cx="9144000" cy="212365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</a:rPr>
              <a:t>What </a:t>
            </a:r>
            <a:r>
              <a:rPr lang="en-US" altLang="en-US" sz="6600" dirty="0" smtClean="0">
                <a:solidFill>
                  <a:schemeClr val="bg1"/>
                </a:solidFill>
              </a:rPr>
              <a:t>is a tabloid?</a:t>
            </a:r>
            <a:endParaRPr lang="en-US" altLang="en-US" sz="6600" dirty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endParaRPr lang="en-US" alt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654625"/>
            <a:ext cx="9144000" cy="110799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6600" dirty="0">
                <a:solidFill>
                  <a:schemeClr val="bg1"/>
                </a:solidFill>
                <a:ea typeface="굴림" pitchFamily="34" charset="-127"/>
              </a:rPr>
              <a:t>Z y x w  </a:t>
            </a:r>
            <a:r>
              <a:rPr lang="en-US" altLang="ko-KR" sz="6600" u="sng" dirty="0">
                <a:solidFill>
                  <a:schemeClr val="bg1"/>
                </a:solidFill>
                <a:ea typeface="굴림" pitchFamily="34" charset="-127"/>
              </a:rPr>
              <a:t> ?</a:t>
            </a: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654625"/>
            <a:ext cx="9144000" cy="3139321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is breaking news?</a:t>
            </a:r>
          </a:p>
          <a:p>
            <a:pPr algn="ctr"/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Give me some breaking news from today!</a:t>
            </a:r>
            <a:endParaRPr lang="en-US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11344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654625"/>
            <a:ext cx="9144000" cy="110799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is an infomercial?</a:t>
            </a:r>
            <a:endParaRPr lang="en-US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052736"/>
            <a:ext cx="9144000" cy="212365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6600" dirty="0" smtClean="0">
                <a:solidFill>
                  <a:schemeClr val="bg1"/>
                </a:solidFill>
                <a:ea typeface="굴림" pitchFamily="34" charset="-127"/>
              </a:rPr>
              <a:t>Give me a tabloid headline!</a:t>
            </a:r>
            <a:endParaRPr lang="en-US" altLang="ko-KR" sz="3600" b="1" u="sng" dirty="0">
              <a:solidFill>
                <a:schemeClr val="bg1"/>
              </a:solidFill>
              <a:ea typeface="굴림" pitchFamily="34" charset="-127"/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265</Words>
  <Application>Microsoft Office PowerPoint</Application>
  <PresentationFormat>On-screen Show (4:3)</PresentationFormat>
  <Paragraphs>57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굴림</vt:lpstr>
      <vt:lpstr>Gyparody Hv</vt:lpstr>
      <vt:lpstr>Gyparody Rg</vt:lpstr>
      <vt:lpstr>GyparodyHv-Regular</vt:lpstr>
      <vt:lpstr>GyparodyRg-Regular</vt:lpstr>
      <vt:lpstr>맑은 고딕</vt:lpstr>
      <vt:lpstr>Arial</vt:lpstr>
      <vt:lpstr>Calibri</vt:lpstr>
      <vt:lpstr>Century Gothic</vt:lpstr>
      <vt:lpstr>Impact</vt:lpstr>
      <vt:lpstr>Times New Roman</vt:lpstr>
      <vt:lpstr>1_Office 테마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prof.gwhitehead</cp:lastModifiedBy>
  <cp:revision>72</cp:revision>
  <dcterms:created xsi:type="dcterms:W3CDTF">2012-09-21T04:20:09Z</dcterms:created>
  <dcterms:modified xsi:type="dcterms:W3CDTF">2015-03-30T23:35:33Z</dcterms:modified>
</cp:coreProperties>
</file>