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42"/>
  </p:notesMasterIdLst>
  <p:sldIdLst>
    <p:sldId id="257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A"/>
    <a:srgbClr val="000046"/>
    <a:srgbClr val="00005C"/>
    <a:srgbClr val="00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8" autoAdjust="0"/>
    <p:restoredTop sz="94660"/>
  </p:normalViewPr>
  <p:slideViewPr>
    <p:cSldViewPr>
      <p:cViewPr>
        <p:scale>
          <a:sx n="75" d="100"/>
          <a:sy n="75" d="100"/>
        </p:scale>
        <p:origin x="51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1869-A893-4424-9709-6F4730FEF71A}" type="datetimeFigureOut">
              <a:rPr lang="en-CA" smtClean="0"/>
              <a:t>2021-06-21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8721-B257-424A-9521-8A211D2B6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7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Dianne Larsen-Freeman , H. Douglas Brown, Jack Richards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A8721-B257-424A-9521-8A211D2B6D99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46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E8B0-4A74-4E4B-ACA7-A74FD6356C21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D1CE-4CF1-CC49-8315-6117B2EAB0B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E8B0-4A74-4E4B-ACA7-A74FD6356C21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D1CE-4CF1-CC49-8315-6117B2EAB0B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17.xml"/><Relationship Id="rId26" Type="http://schemas.openxmlformats.org/officeDocument/2006/relationships/slide" Target="slide31.xml"/><Relationship Id="rId3" Type="http://schemas.openxmlformats.org/officeDocument/2006/relationships/slide" Target="slide4.xml"/><Relationship Id="rId21" Type="http://schemas.openxmlformats.org/officeDocument/2006/relationships/slide" Target="slide26.xml"/><Relationship Id="rId34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30.xml"/><Relationship Id="rId33" Type="http://schemas.openxmlformats.org/officeDocument/2006/relationships/slide" Target="slide38.xml"/><Relationship Id="rId2" Type="http://schemas.openxmlformats.org/officeDocument/2006/relationships/audio" Target="../media/audio2.wav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7.xml"/><Relationship Id="rId5" Type="http://schemas.openxmlformats.org/officeDocument/2006/relationships/image" Target="../media/image3.png"/><Relationship Id="rId15" Type="http://schemas.openxmlformats.org/officeDocument/2006/relationships/slide" Target="slide20.xml"/><Relationship Id="rId23" Type="http://schemas.openxmlformats.org/officeDocument/2006/relationships/slide" Target="slide22.xml"/><Relationship Id="rId28" Type="http://schemas.openxmlformats.org/officeDocument/2006/relationships/slide" Target="slide33.xml"/><Relationship Id="rId36" Type="http://schemas.openxmlformats.org/officeDocument/2006/relationships/slide" Target="slide35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6.xml"/><Relationship Id="rId4" Type="http://schemas.openxmlformats.org/officeDocument/2006/relationships/image" Target="../media/image2.png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29.xml"/><Relationship Id="rId35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6078" y="6488668"/>
            <a:ext cx="247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Click anywhere to begin.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572264" y="6572272"/>
            <a:ext cx="142876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some individual differences in students and why it is important for teachers to consider these?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Describe a deductive approach and an inductive approach to teaching vocabulary. 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2060848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</a:rPr>
              <a:t>Instead of saying “ Let me tell you” or “Let me explain”, you should say….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-180528" y="2459504"/>
            <a:ext cx="9144000" cy="193899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0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Other than pictures and translation what are 3 other ways you can teach meaning of words?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Describe a top-down vs. bottom-up approach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 3 bad teacher talk habits.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Describe 3 important aspects of a good language learning environment.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196752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many new words is appropriate to teach in a day? Why?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-108520" y="2367171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Give me an example of running commentary.</a:t>
            </a:r>
            <a:endParaRPr lang="en-US" altLang="ko-KR" sz="3600" b="1" u="sng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544764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3600" dirty="0">
                <a:solidFill>
                  <a:schemeClr val="bg1"/>
                </a:solidFill>
                <a:ea typeface="굴림" pitchFamily="34" charset="-127"/>
              </a:rPr>
              <a:t>What type of word meaning relationships do the following words and phrases have?</a:t>
            </a:r>
          </a:p>
          <a:p>
            <a:pPr algn="ctr">
              <a:spcBef>
                <a:spcPct val="0"/>
              </a:spcBef>
            </a:pPr>
            <a:endParaRPr lang="en-US" altLang="ko-KR" sz="3600" dirty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3600" dirty="0">
                <a:solidFill>
                  <a:schemeClr val="bg1"/>
                </a:solidFill>
                <a:ea typeface="굴림" pitchFamily="34" charset="-127"/>
              </a:rPr>
              <a:t>I </a:t>
            </a:r>
            <a:r>
              <a:rPr lang="en-US" altLang="ko-KR" sz="3600" b="1" u="sng" dirty="0">
                <a:solidFill>
                  <a:schemeClr val="bg1"/>
                </a:solidFill>
                <a:ea typeface="굴림" pitchFamily="34" charset="-127"/>
              </a:rPr>
              <a:t>had butterflies in my stomach </a:t>
            </a:r>
            <a:r>
              <a:rPr lang="en-US" altLang="ko-KR" sz="3600" dirty="0">
                <a:solidFill>
                  <a:schemeClr val="bg1"/>
                </a:solidFill>
                <a:ea typeface="굴림" pitchFamily="34" charset="-127"/>
              </a:rPr>
              <a:t>before the test.</a:t>
            </a:r>
          </a:p>
          <a:p>
            <a:pPr algn="ctr">
              <a:spcBef>
                <a:spcPct val="0"/>
              </a:spcBef>
            </a:pPr>
            <a:endParaRPr lang="en-US" altLang="ko-KR" sz="3600" dirty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3600" dirty="0">
                <a:solidFill>
                  <a:schemeClr val="bg1"/>
                </a:solidFill>
                <a:ea typeface="굴림" pitchFamily="34" charset="-127"/>
              </a:rPr>
              <a:t>The stairs are </a:t>
            </a:r>
            <a:r>
              <a:rPr lang="en-US" altLang="ko-KR" sz="3600" b="1" u="sng" dirty="0">
                <a:solidFill>
                  <a:schemeClr val="bg1"/>
                </a:solidFill>
                <a:ea typeface="굴림" pitchFamily="34" charset="-127"/>
              </a:rPr>
              <a:t>slippery. </a:t>
            </a:r>
          </a:p>
          <a:p>
            <a:pPr algn="ctr">
              <a:spcBef>
                <a:spcPct val="0"/>
              </a:spcBef>
            </a:pP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362" y="-9526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FF"/>
            </a:gs>
            <a:gs pos="94000">
              <a:schemeClr val="tx2">
                <a:lumMod val="50000"/>
              </a:schemeClr>
            </a:gs>
            <a:gs pos="0">
              <a:srgbClr val="1835B7"/>
            </a:gs>
            <a:gs pos="41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-5659514" y="1932978"/>
            <a:ext cx="5580204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84000"/>
                </a:srgbClr>
              </a:gs>
              <a:gs pos="71000">
                <a:srgbClr val="0000FF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yparody Hv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65580" y="4992287"/>
            <a:ext cx="8249830" cy="131884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4980023" y="4485264"/>
            <a:ext cx="9937379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66401" y="5149083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288204" y="4332864"/>
            <a:ext cx="8249830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564944" y="6197810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 rot="5400000">
            <a:off x="-2444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 rot="5400000">
            <a:off x="-2312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 rot="5400000">
            <a:off x="-2179258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-2046396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 rot="5400000">
            <a:off x="-191353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 rot="5400000">
            <a:off x="-17806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 rot="5400000">
            <a:off x="-16478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5400000">
            <a:off x="-15149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 rot="5400000">
            <a:off x="-13820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 rot="5400000">
            <a:off x="-12492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 rot="5400000">
            <a:off x="-11163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 rot="5400000">
            <a:off x="-9835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 rot="5400000">
            <a:off x="-8506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 rot="5400000">
            <a:off x="-7177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 rot="5400000">
            <a:off x="-5849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 rot="5400000">
            <a:off x="-4520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 rot="5400000">
            <a:off x="-3191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 rot="5400000">
            <a:off x="-1863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 rot="5400000">
            <a:off x="-534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 rot="5400000">
            <a:off x="7939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qual 33"/>
          <p:cNvSpPr/>
          <p:nvPr/>
        </p:nvSpPr>
        <p:spPr>
          <a:xfrm rot="5400000">
            <a:off x="21225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 rot="5400000">
            <a:off x="345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 rot="5400000">
            <a:off x="477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 rot="5400000">
            <a:off x="61084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 rot="5400000">
            <a:off x="74370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 rot="5400000">
            <a:off x="87656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 39"/>
          <p:cNvSpPr/>
          <p:nvPr/>
        </p:nvSpPr>
        <p:spPr>
          <a:xfrm rot="5400000">
            <a:off x="100943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114229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 rot="5400000">
            <a:off x="127515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Equal 42"/>
          <p:cNvSpPr/>
          <p:nvPr/>
        </p:nvSpPr>
        <p:spPr>
          <a:xfrm rot="5400000">
            <a:off x="140801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Equal 43"/>
          <p:cNvSpPr/>
          <p:nvPr/>
        </p:nvSpPr>
        <p:spPr>
          <a:xfrm rot="5400000">
            <a:off x="154087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 44"/>
          <p:cNvSpPr/>
          <p:nvPr/>
        </p:nvSpPr>
        <p:spPr>
          <a:xfrm rot="5400000">
            <a:off x="167374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qual 45"/>
          <p:cNvSpPr/>
          <p:nvPr/>
        </p:nvSpPr>
        <p:spPr>
          <a:xfrm rot="5400000">
            <a:off x="180660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qual 46"/>
          <p:cNvSpPr/>
          <p:nvPr/>
        </p:nvSpPr>
        <p:spPr>
          <a:xfrm rot="5400000">
            <a:off x="193946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qual 47"/>
          <p:cNvSpPr/>
          <p:nvPr/>
        </p:nvSpPr>
        <p:spPr>
          <a:xfrm rot="5400000">
            <a:off x="207232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Equal 48"/>
          <p:cNvSpPr/>
          <p:nvPr/>
        </p:nvSpPr>
        <p:spPr>
          <a:xfrm rot="5400000">
            <a:off x="220518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qual 49"/>
          <p:cNvSpPr/>
          <p:nvPr/>
        </p:nvSpPr>
        <p:spPr>
          <a:xfrm rot="5400000">
            <a:off x="233805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 50"/>
          <p:cNvSpPr/>
          <p:nvPr/>
        </p:nvSpPr>
        <p:spPr>
          <a:xfrm rot="5400000">
            <a:off x="247091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 51"/>
          <p:cNvSpPr/>
          <p:nvPr/>
        </p:nvSpPr>
        <p:spPr>
          <a:xfrm rot="5400000">
            <a:off x="260377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 52"/>
          <p:cNvSpPr/>
          <p:nvPr/>
        </p:nvSpPr>
        <p:spPr>
          <a:xfrm rot="5400000">
            <a:off x="273663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 rot="5400000">
            <a:off x="286949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Equal 54"/>
          <p:cNvSpPr/>
          <p:nvPr/>
        </p:nvSpPr>
        <p:spPr>
          <a:xfrm rot="5400000">
            <a:off x="300236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 55"/>
          <p:cNvSpPr/>
          <p:nvPr/>
        </p:nvSpPr>
        <p:spPr>
          <a:xfrm rot="5400000">
            <a:off x="313522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Equal 56"/>
          <p:cNvSpPr/>
          <p:nvPr/>
        </p:nvSpPr>
        <p:spPr>
          <a:xfrm rot="5400000">
            <a:off x="326808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Equal 57"/>
          <p:cNvSpPr/>
          <p:nvPr/>
        </p:nvSpPr>
        <p:spPr>
          <a:xfrm rot="5400000">
            <a:off x="340094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Equal 58"/>
          <p:cNvSpPr/>
          <p:nvPr/>
        </p:nvSpPr>
        <p:spPr>
          <a:xfrm rot="5400000">
            <a:off x="353380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Equal 59"/>
          <p:cNvSpPr/>
          <p:nvPr/>
        </p:nvSpPr>
        <p:spPr>
          <a:xfrm rot="5400000">
            <a:off x="366667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Equal 60"/>
          <p:cNvSpPr/>
          <p:nvPr/>
        </p:nvSpPr>
        <p:spPr>
          <a:xfrm rot="5400000">
            <a:off x="379953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 rot="5400000">
            <a:off x="393239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 rot="5400000">
            <a:off x="406525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Equal 63"/>
          <p:cNvSpPr/>
          <p:nvPr/>
        </p:nvSpPr>
        <p:spPr>
          <a:xfrm rot="5400000">
            <a:off x="419811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Equal 64"/>
          <p:cNvSpPr/>
          <p:nvPr/>
        </p:nvSpPr>
        <p:spPr>
          <a:xfrm rot="5400000">
            <a:off x="433098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Equal 65"/>
          <p:cNvSpPr/>
          <p:nvPr/>
        </p:nvSpPr>
        <p:spPr>
          <a:xfrm rot="5400000">
            <a:off x="446384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Equal 66"/>
          <p:cNvSpPr/>
          <p:nvPr/>
        </p:nvSpPr>
        <p:spPr>
          <a:xfrm rot="5400000">
            <a:off x="459670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Equal 67"/>
          <p:cNvSpPr/>
          <p:nvPr/>
        </p:nvSpPr>
        <p:spPr>
          <a:xfrm rot="5400000">
            <a:off x="47295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Equal 68"/>
          <p:cNvSpPr/>
          <p:nvPr/>
        </p:nvSpPr>
        <p:spPr>
          <a:xfrm rot="5400000">
            <a:off x="48624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Equal 69"/>
          <p:cNvSpPr/>
          <p:nvPr/>
        </p:nvSpPr>
        <p:spPr>
          <a:xfrm rot="5400000">
            <a:off x="49952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Equal 70"/>
          <p:cNvSpPr/>
          <p:nvPr/>
        </p:nvSpPr>
        <p:spPr>
          <a:xfrm rot="5400000">
            <a:off x="51281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Equal 71"/>
          <p:cNvSpPr/>
          <p:nvPr/>
        </p:nvSpPr>
        <p:spPr>
          <a:xfrm rot="5400000">
            <a:off x="52610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Equal 72"/>
          <p:cNvSpPr/>
          <p:nvPr/>
        </p:nvSpPr>
        <p:spPr>
          <a:xfrm rot="5400000">
            <a:off x="53938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 73"/>
          <p:cNvSpPr/>
          <p:nvPr/>
        </p:nvSpPr>
        <p:spPr>
          <a:xfrm rot="5400000">
            <a:off x="55267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 74"/>
          <p:cNvSpPr/>
          <p:nvPr/>
        </p:nvSpPr>
        <p:spPr>
          <a:xfrm rot="5400000">
            <a:off x="56596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 75"/>
          <p:cNvSpPr/>
          <p:nvPr/>
        </p:nvSpPr>
        <p:spPr>
          <a:xfrm rot="5400000">
            <a:off x="57924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 76"/>
          <p:cNvSpPr/>
          <p:nvPr/>
        </p:nvSpPr>
        <p:spPr>
          <a:xfrm rot="5400000">
            <a:off x="59253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Equal 77"/>
          <p:cNvSpPr/>
          <p:nvPr/>
        </p:nvSpPr>
        <p:spPr>
          <a:xfrm rot="5400000">
            <a:off x="60581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Equal 78"/>
          <p:cNvSpPr/>
          <p:nvPr/>
        </p:nvSpPr>
        <p:spPr>
          <a:xfrm rot="5400000">
            <a:off x="61910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Equal 79"/>
          <p:cNvSpPr/>
          <p:nvPr/>
        </p:nvSpPr>
        <p:spPr>
          <a:xfrm rot="5400000">
            <a:off x="63239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Equal 80"/>
          <p:cNvSpPr/>
          <p:nvPr/>
        </p:nvSpPr>
        <p:spPr>
          <a:xfrm rot="5400000">
            <a:off x="64567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49158" y="675281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7880" y="4992077"/>
            <a:ext cx="8249830" cy="131884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4977723" y="4485054"/>
            <a:ext cx="9937379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68701" y="5148873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90504" y="4332654"/>
            <a:ext cx="8249830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562644" y="6197600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9416296" y="1511748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336155" y="560972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-2642466" y="1178954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Big J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9158" y="3371816"/>
            <a:ext cx="17031331" cy="32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" name="Rounded Rectangle 11"/>
          <p:cNvSpPr/>
          <p:nvPr/>
        </p:nvSpPr>
        <p:spPr>
          <a:xfrm>
            <a:off x="9814882" y="5804110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86"/>
          <p:cNvSpPr/>
          <p:nvPr/>
        </p:nvSpPr>
        <p:spPr>
          <a:xfrm>
            <a:off x="11859678" y="2863012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2"/>
          <p:cNvSpPr/>
          <p:nvPr/>
        </p:nvSpPr>
        <p:spPr>
          <a:xfrm>
            <a:off x="-3407106" y="4723080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93"/>
          <p:cNvSpPr/>
          <p:nvPr/>
        </p:nvSpPr>
        <p:spPr>
          <a:xfrm>
            <a:off x="-2034609" y="4052576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"/>
          <p:cNvSpPr/>
          <p:nvPr/>
        </p:nvSpPr>
        <p:spPr>
          <a:xfrm>
            <a:off x="345137" y="206848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yparody Hv" pitchFamily="34" charset="0"/>
                <a:cs typeface="GyparodyHv-Regular"/>
              </a:rPr>
              <a:t>JEOPARDY</a:t>
            </a:r>
          </a:p>
        </p:txBody>
      </p:sp>
      <p:sp>
        <p:nvSpPr>
          <p:cNvPr id="149" name="Rectangle 87"/>
          <p:cNvSpPr/>
          <p:nvPr/>
        </p:nvSpPr>
        <p:spPr>
          <a:xfrm>
            <a:off x="338957" y="200185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Hv" pitchFamily="34" charset="0"/>
                <a:cs typeface="GyparodyHv-Regular"/>
              </a:rPr>
              <a:t>JEOPARDY</a:t>
            </a:r>
          </a:p>
        </p:txBody>
      </p:sp>
      <p:sp>
        <p:nvSpPr>
          <p:cNvPr id="150" name="Rectangle 94"/>
          <p:cNvSpPr/>
          <p:nvPr/>
        </p:nvSpPr>
        <p:spPr>
          <a:xfrm>
            <a:off x="8182690" y="2085378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Gyparody Rg" pitchFamily="34" charset="0"/>
                <a:cs typeface="GyparodyRg-Regular"/>
              </a:rPr>
              <a:t>!</a:t>
            </a:r>
          </a:p>
        </p:txBody>
      </p:sp>
      <p:sp>
        <p:nvSpPr>
          <p:cNvPr id="151" name="Rectangle 95"/>
          <p:cNvSpPr/>
          <p:nvPr/>
        </p:nvSpPr>
        <p:spPr>
          <a:xfrm>
            <a:off x="8187649" y="2026802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Rg" pitchFamily="34" charset="0"/>
                <a:cs typeface="GyparodyRg-Regular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3943254"/>
      </p:ext>
    </p:extLst>
  </p:cSld>
  <p:clrMapOvr>
    <a:masterClrMapping/>
  </p:clrMapOvr>
  <p:transition spd="med" advClick="0" advTm="16000">
    <p:fade/>
    <p:sndAc>
      <p:stSnd>
        <p:snd r:embed="rId2" name="JEP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653E-6 L -2.97118 4.93653E-6 " pathEditMode="relative" rAng="0" ptsTypes="AA">
                                      <p:cBhvr>
                                        <p:cTn id="21" dur="6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6 -1.11111E-6 L 1.82119 -1.11111E-6 " pathEditMode="relative" rAng="0" ptsTypes="AA">
                                      <p:cBhvr>
                                        <p:cTn id="23" dur="9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938 0.0345 L -1.46111 0.034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5 0.0044 L -1.29045 0.004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3.90441E-6 L 1.50295 -3.90441E-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8783E-6 L -1.68837 -1.68783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3" grpId="0" animBg="1"/>
      <p:bldP spid="94" grpId="0" animBg="1"/>
      <p:bldP spid="142" grpId="0" animBg="1"/>
      <p:bldP spid="143" grpId="0" animBg="1"/>
      <p:bldP spid="144" grpId="0" animBg="1"/>
      <p:bldP spid="145" grpId="0" animBg="1"/>
      <p:bldP spid="148" grpId="0"/>
      <p:bldP spid="149" grpId="0"/>
      <p:bldP spid="150" grpId="0"/>
      <p:bldP spid="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Describe the task-feedback cycle.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11435" y="-99392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843677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 are they?</a:t>
            </a:r>
          </a:p>
        </p:txBody>
      </p:sp>
      <p:pic>
        <p:nvPicPr>
          <p:cNvPr id="1028" name="Picture 4" descr="Image result for stephen krashen">
            <a:hlinkClick r:id="rId2" action="ppaction://hlinksldjump"/>
            <a:extLst>
              <a:ext uri="{FF2B5EF4-FFF2-40B4-BE49-F238E27FC236}">
                <a16:creationId xmlns:a16="http://schemas.microsoft.com/office/drawing/2014/main" id="{6F40E919-BD74-4187-9354-B1ABF5DD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3" y="2132856"/>
            <a:ext cx="25431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nowned Political Activist Noam Chomsky Urges Next Generation to Take  Action">
            <a:hlinkClick r:id="rId2" action="ppaction://hlinksldjump"/>
            <a:extLst>
              <a:ext uri="{FF2B5EF4-FFF2-40B4-BE49-F238E27FC236}">
                <a16:creationId xmlns:a16="http://schemas.microsoft.com/office/drawing/2014/main" id="{63296160-FB7B-4A95-8835-9FC0E218E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17713"/>
          <a:stretch/>
        </p:blipFill>
        <p:spPr bwMode="auto">
          <a:xfrm>
            <a:off x="4355976" y="2148166"/>
            <a:ext cx="4320480" cy="40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415498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than teaching language what else can language teachers foster in their learners?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10119" y="843677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FUMP – what does it stand for and what does each letter refer to exactly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260648"/>
            <a:ext cx="9144000" cy="526297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your students to do the following without speaking… 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Draw a square in the middle of a piece of paper.  The square should have 6 circles surrounding it.  They should write their name in the top right corner. </a:t>
            </a:r>
          </a:p>
          <a:p>
            <a:pPr marL="514350" indent="-514350" algn="ctr">
              <a:buAutoNum type="arabicPeriod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-17140" y="1052736"/>
            <a:ext cx="9144000" cy="397031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3200" dirty="0">
                <a:solidFill>
                  <a:schemeClr val="bg1"/>
                </a:solidFill>
                <a:ea typeface="굴림" pitchFamily="34" charset="-127"/>
              </a:rPr>
              <a:t>What is the concept of the word ‘float’ in the following sentence? Teach the concept and CCQ it.</a:t>
            </a:r>
          </a:p>
          <a:p>
            <a:pPr algn="ctr">
              <a:spcBef>
                <a:spcPct val="0"/>
              </a:spcBef>
            </a:pP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2800" dirty="0">
                <a:solidFill>
                  <a:schemeClr val="bg1"/>
                </a:solidFill>
                <a:ea typeface="굴림" pitchFamily="34" charset="-127"/>
              </a:rPr>
              <a:t>They throw the soccer ball in the lake to see what will happen. To their surprise it </a:t>
            </a:r>
            <a:r>
              <a:rPr lang="en-US" altLang="ko-KR" sz="2800" b="1" u="sng" dirty="0">
                <a:solidFill>
                  <a:schemeClr val="bg1"/>
                </a:solidFill>
                <a:ea typeface="굴림" pitchFamily="34" charset="-127"/>
              </a:rPr>
              <a:t>floats. </a:t>
            </a:r>
          </a:p>
          <a:p>
            <a:pPr algn="ctr">
              <a:spcBef>
                <a:spcPct val="0"/>
              </a:spcBef>
            </a:pP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is important to take time to pre-teach the vocabulary?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2708920"/>
            <a:ext cx="9144000" cy="9233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does TESOL stand for?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-252536" y="1268760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CA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first day you meet students what should be your primary objectives?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517064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good to get students to guess the meanings of new words? Why or why not?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P Til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3601" r="11345"/>
          <a:stretch>
            <a:fillRect/>
          </a:stretch>
        </p:blipFill>
        <p:spPr bwMode="auto">
          <a:xfrm>
            <a:off x="0" y="29184"/>
            <a:ext cx="1526400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직사각형 12"/>
          <p:cNvSpPr>
            <a:spLocks/>
          </p:cNvSpPr>
          <p:nvPr/>
        </p:nvSpPr>
        <p:spPr>
          <a:xfrm>
            <a:off x="3704" y="29184"/>
            <a:ext cx="1526400" cy="1144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entury Gothic" pitchFamily="34" charset="0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3704" y="29184"/>
            <a:ext cx="9167816" cy="6848808"/>
            <a:chOff x="3704" y="29184"/>
            <a:chExt cx="9167816" cy="6848808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601" r="11345"/>
            <a:stretch>
              <a:fillRect/>
            </a:stretch>
          </p:blipFill>
          <p:spPr bwMode="auto">
            <a:xfrm>
              <a:off x="1543738" y="29184"/>
              <a:ext cx="1526400" cy="11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601" r="11345"/>
            <a:stretch>
              <a:fillRect/>
            </a:stretch>
          </p:blipFill>
          <p:spPr bwMode="auto">
            <a:xfrm>
              <a:off x="3066456" y="29184"/>
              <a:ext cx="1526400" cy="11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601" r="11345"/>
            <a:stretch>
              <a:fillRect/>
            </a:stretch>
          </p:blipFill>
          <p:spPr bwMode="auto">
            <a:xfrm>
              <a:off x="4589174" y="29184"/>
              <a:ext cx="1526400" cy="11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601" r="11345"/>
            <a:stretch>
              <a:fillRect/>
            </a:stretch>
          </p:blipFill>
          <p:spPr bwMode="auto">
            <a:xfrm>
              <a:off x="6122402" y="29184"/>
              <a:ext cx="1526400" cy="11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601" r="11345"/>
            <a:stretch>
              <a:fillRect/>
            </a:stretch>
          </p:blipFill>
          <p:spPr bwMode="auto">
            <a:xfrm>
              <a:off x="7645120" y="29184"/>
              <a:ext cx="1526400" cy="11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565" r="4916"/>
            <a:stretch>
              <a:fillRect/>
            </a:stretch>
          </p:blipFill>
          <p:spPr bwMode="auto">
            <a:xfrm>
              <a:off x="3704" y="1173984"/>
              <a:ext cx="9140296" cy="568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직사각형 8"/>
            <p:cNvSpPr>
              <a:spLocks/>
            </p:cNvSpPr>
            <p:nvPr/>
          </p:nvSpPr>
          <p:spPr>
            <a:xfrm>
              <a:off x="3056028" y="291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0" name="직사각형 9"/>
            <p:cNvSpPr>
              <a:spLocks/>
            </p:cNvSpPr>
            <p:nvPr/>
          </p:nvSpPr>
          <p:spPr>
            <a:xfrm>
              <a:off x="4578828" y="291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1" name="직사각형 10"/>
            <p:cNvSpPr>
              <a:spLocks/>
            </p:cNvSpPr>
            <p:nvPr/>
          </p:nvSpPr>
          <p:spPr>
            <a:xfrm>
              <a:off x="6098378" y="291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2" name="직사각형 11"/>
            <p:cNvSpPr>
              <a:spLocks/>
            </p:cNvSpPr>
            <p:nvPr/>
          </p:nvSpPr>
          <p:spPr>
            <a:xfrm>
              <a:off x="7624577" y="291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4" name="직사각형 13"/>
            <p:cNvSpPr>
              <a:spLocks/>
            </p:cNvSpPr>
            <p:nvPr/>
          </p:nvSpPr>
          <p:spPr>
            <a:xfrm>
              <a:off x="1533228" y="291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5" name="직사각형 14"/>
            <p:cNvSpPr>
              <a:spLocks/>
            </p:cNvSpPr>
            <p:nvPr/>
          </p:nvSpPr>
          <p:spPr>
            <a:xfrm>
              <a:off x="3056028" y="11739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6" name="직사각형 15"/>
            <p:cNvSpPr>
              <a:spLocks/>
            </p:cNvSpPr>
            <p:nvPr/>
          </p:nvSpPr>
          <p:spPr>
            <a:xfrm>
              <a:off x="4578828" y="11739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7" name="직사각형 16"/>
            <p:cNvSpPr>
              <a:spLocks/>
            </p:cNvSpPr>
            <p:nvPr/>
          </p:nvSpPr>
          <p:spPr>
            <a:xfrm>
              <a:off x="6098378" y="11739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8" name="직사각형 17"/>
            <p:cNvSpPr>
              <a:spLocks/>
            </p:cNvSpPr>
            <p:nvPr/>
          </p:nvSpPr>
          <p:spPr>
            <a:xfrm>
              <a:off x="7624577" y="11739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19" name="직사각형 18"/>
            <p:cNvSpPr>
              <a:spLocks/>
            </p:cNvSpPr>
            <p:nvPr/>
          </p:nvSpPr>
          <p:spPr>
            <a:xfrm>
              <a:off x="3704" y="1173984"/>
              <a:ext cx="15264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0" name="직사각형 19"/>
            <p:cNvSpPr>
              <a:spLocks/>
            </p:cNvSpPr>
            <p:nvPr/>
          </p:nvSpPr>
          <p:spPr>
            <a:xfrm>
              <a:off x="1533228" y="11739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1" name="직사각형 20"/>
            <p:cNvSpPr>
              <a:spLocks/>
            </p:cNvSpPr>
            <p:nvPr/>
          </p:nvSpPr>
          <p:spPr>
            <a:xfrm>
              <a:off x="3056028" y="23187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2" name="직사각형 21"/>
            <p:cNvSpPr>
              <a:spLocks/>
            </p:cNvSpPr>
            <p:nvPr/>
          </p:nvSpPr>
          <p:spPr>
            <a:xfrm>
              <a:off x="4578828" y="23187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3" name="직사각형 22"/>
            <p:cNvSpPr>
              <a:spLocks/>
            </p:cNvSpPr>
            <p:nvPr/>
          </p:nvSpPr>
          <p:spPr>
            <a:xfrm>
              <a:off x="6098378" y="23187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4" name="직사각형 23"/>
            <p:cNvSpPr>
              <a:spLocks/>
            </p:cNvSpPr>
            <p:nvPr/>
          </p:nvSpPr>
          <p:spPr>
            <a:xfrm>
              <a:off x="7624577" y="23187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5" name="직사각형 24"/>
            <p:cNvSpPr>
              <a:spLocks/>
            </p:cNvSpPr>
            <p:nvPr/>
          </p:nvSpPr>
          <p:spPr>
            <a:xfrm>
              <a:off x="3704" y="2318784"/>
              <a:ext cx="15264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6" name="직사각형 25"/>
            <p:cNvSpPr>
              <a:spLocks/>
            </p:cNvSpPr>
            <p:nvPr/>
          </p:nvSpPr>
          <p:spPr>
            <a:xfrm>
              <a:off x="1533228" y="23187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7" name="직사각형 26"/>
            <p:cNvSpPr>
              <a:spLocks/>
            </p:cNvSpPr>
            <p:nvPr/>
          </p:nvSpPr>
          <p:spPr>
            <a:xfrm>
              <a:off x="3056028" y="34635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8" name="직사각형 27"/>
            <p:cNvSpPr>
              <a:spLocks/>
            </p:cNvSpPr>
            <p:nvPr/>
          </p:nvSpPr>
          <p:spPr>
            <a:xfrm>
              <a:off x="4578828" y="34635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9" name="직사각형 28"/>
            <p:cNvSpPr>
              <a:spLocks/>
            </p:cNvSpPr>
            <p:nvPr/>
          </p:nvSpPr>
          <p:spPr>
            <a:xfrm>
              <a:off x="6098378" y="34635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0" name="직사각형 29"/>
            <p:cNvSpPr>
              <a:spLocks/>
            </p:cNvSpPr>
            <p:nvPr/>
          </p:nvSpPr>
          <p:spPr>
            <a:xfrm>
              <a:off x="7624577" y="34635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1" name="직사각형 30"/>
            <p:cNvSpPr>
              <a:spLocks/>
            </p:cNvSpPr>
            <p:nvPr/>
          </p:nvSpPr>
          <p:spPr>
            <a:xfrm>
              <a:off x="3704" y="3463584"/>
              <a:ext cx="15264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2" name="직사각형 31"/>
            <p:cNvSpPr>
              <a:spLocks/>
            </p:cNvSpPr>
            <p:nvPr/>
          </p:nvSpPr>
          <p:spPr>
            <a:xfrm>
              <a:off x="1533228" y="34635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3" name="직사각형 32"/>
            <p:cNvSpPr>
              <a:spLocks/>
            </p:cNvSpPr>
            <p:nvPr/>
          </p:nvSpPr>
          <p:spPr>
            <a:xfrm>
              <a:off x="3056028" y="46083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4" name="직사각형 33"/>
            <p:cNvSpPr>
              <a:spLocks/>
            </p:cNvSpPr>
            <p:nvPr/>
          </p:nvSpPr>
          <p:spPr>
            <a:xfrm>
              <a:off x="4578828" y="46083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5" name="직사각형 34"/>
            <p:cNvSpPr>
              <a:spLocks/>
            </p:cNvSpPr>
            <p:nvPr/>
          </p:nvSpPr>
          <p:spPr>
            <a:xfrm>
              <a:off x="6098378" y="46083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6" name="직사각형 35"/>
            <p:cNvSpPr>
              <a:spLocks/>
            </p:cNvSpPr>
            <p:nvPr/>
          </p:nvSpPr>
          <p:spPr>
            <a:xfrm>
              <a:off x="7624577" y="46083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7" name="직사각형 36"/>
            <p:cNvSpPr>
              <a:spLocks/>
            </p:cNvSpPr>
            <p:nvPr/>
          </p:nvSpPr>
          <p:spPr>
            <a:xfrm>
              <a:off x="3704" y="4608384"/>
              <a:ext cx="15264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8" name="직사각형 37"/>
            <p:cNvSpPr>
              <a:spLocks/>
            </p:cNvSpPr>
            <p:nvPr/>
          </p:nvSpPr>
          <p:spPr>
            <a:xfrm>
              <a:off x="1533228" y="4608384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39" name="직사각형 38"/>
            <p:cNvSpPr>
              <a:spLocks/>
            </p:cNvSpPr>
            <p:nvPr/>
          </p:nvSpPr>
          <p:spPr>
            <a:xfrm>
              <a:off x="3056028" y="5733192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40" name="직사각형 39"/>
            <p:cNvSpPr>
              <a:spLocks/>
            </p:cNvSpPr>
            <p:nvPr/>
          </p:nvSpPr>
          <p:spPr>
            <a:xfrm>
              <a:off x="4578828" y="5733192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41" name="직사각형 40"/>
            <p:cNvSpPr>
              <a:spLocks/>
            </p:cNvSpPr>
            <p:nvPr/>
          </p:nvSpPr>
          <p:spPr>
            <a:xfrm>
              <a:off x="6098378" y="5733192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42" name="직사각형 41"/>
            <p:cNvSpPr>
              <a:spLocks/>
            </p:cNvSpPr>
            <p:nvPr/>
          </p:nvSpPr>
          <p:spPr>
            <a:xfrm>
              <a:off x="7624577" y="5733192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43" name="직사각형 42"/>
            <p:cNvSpPr>
              <a:spLocks/>
            </p:cNvSpPr>
            <p:nvPr/>
          </p:nvSpPr>
          <p:spPr>
            <a:xfrm>
              <a:off x="3704" y="5733192"/>
              <a:ext cx="15264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44" name="직사각형 43"/>
            <p:cNvSpPr>
              <a:spLocks/>
            </p:cNvSpPr>
            <p:nvPr/>
          </p:nvSpPr>
          <p:spPr>
            <a:xfrm>
              <a:off x="1533228" y="5733192"/>
              <a:ext cx="1522800" cy="114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704" y="29184"/>
            <a:ext cx="9143673" cy="1144800"/>
            <a:chOff x="3704" y="29184"/>
            <a:chExt cx="9143673" cy="1144800"/>
          </a:xfrm>
        </p:grpSpPr>
        <p:sp>
          <p:nvSpPr>
            <p:cNvPr id="85" name="CAT3">
              <a:hlinkClick r:id="rId6" action="ppaction://hlinksldjump"/>
            </p:cNvPr>
            <p:cNvSpPr>
              <a:spLocks/>
            </p:cNvSpPr>
            <p:nvPr/>
          </p:nvSpPr>
          <p:spPr>
            <a:xfrm>
              <a:off x="3056028" y="291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86" name="CAT4">
              <a:hlinkClick r:id="rId6" action="ppaction://hlinksldjump"/>
            </p:cNvPr>
            <p:cNvSpPr>
              <a:spLocks/>
            </p:cNvSpPr>
            <p:nvPr/>
          </p:nvSpPr>
          <p:spPr>
            <a:xfrm>
              <a:off x="4578828" y="291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87" name="CAT5">
              <a:hlinkClick r:id="rId6" action="ppaction://hlinksldjump"/>
            </p:cNvPr>
            <p:cNvSpPr>
              <a:spLocks/>
            </p:cNvSpPr>
            <p:nvPr/>
          </p:nvSpPr>
          <p:spPr>
            <a:xfrm>
              <a:off x="6098378" y="291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88" name="CAT6">
              <a:hlinkClick r:id="rId6" action="ppaction://hlinksldjump"/>
            </p:cNvPr>
            <p:cNvSpPr>
              <a:spLocks/>
            </p:cNvSpPr>
            <p:nvPr/>
          </p:nvSpPr>
          <p:spPr>
            <a:xfrm>
              <a:off x="7624577" y="291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89" name="CAT1">
              <a:hlinkClick r:id="rId6" action="ppaction://hlinksldjump"/>
            </p:cNvPr>
            <p:cNvSpPr>
              <a:spLocks/>
            </p:cNvSpPr>
            <p:nvPr/>
          </p:nvSpPr>
          <p:spPr>
            <a:xfrm>
              <a:off x="3704" y="29184"/>
              <a:ext cx="15264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90" name="CAT2">
              <a:hlinkClick r:id="rId6" action="ppaction://hlinksldjump"/>
            </p:cNvPr>
            <p:cNvSpPr>
              <a:spLocks/>
            </p:cNvSpPr>
            <p:nvPr/>
          </p:nvSpPr>
          <p:spPr>
            <a:xfrm>
              <a:off x="1533228" y="291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itchFamily="34" charset="0"/>
              </a:endParaRPr>
            </a:p>
            <a:p>
              <a:pPr algn="ctr"/>
              <a:endParaRPr lang="en-US" b="1" dirty="0">
                <a:latin typeface="Century Gothic" pitchFamily="34" charset="0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3704" y="1173984"/>
            <a:ext cx="9143673" cy="5704008"/>
            <a:chOff x="3704" y="1173984"/>
            <a:chExt cx="9143673" cy="5704008"/>
          </a:xfrm>
        </p:grpSpPr>
        <p:sp>
          <p:nvSpPr>
            <p:cNvPr id="92" name="203"/>
            <p:cNvSpPr>
              <a:spLocks/>
            </p:cNvSpPr>
            <p:nvPr/>
          </p:nvSpPr>
          <p:spPr>
            <a:xfrm>
              <a:off x="3056028" y="11739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3" name="204"/>
            <p:cNvSpPr>
              <a:spLocks/>
            </p:cNvSpPr>
            <p:nvPr/>
          </p:nvSpPr>
          <p:spPr>
            <a:xfrm>
              <a:off x="4578828" y="11739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4" name="205"/>
            <p:cNvSpPr>
              <a:spLocks/>
            </p:cNvSpPr>
            <p:nvPr/>
          </p:nvSpPr>
          <p:spPr>
            <a:xfrm>
              <a:off x="6098378" y="11739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5" name="206"/>
            <p:cNvSpPr>
              <a:spLocks/>
            </p:cNvSpPr>
            <p:nvPr/>
          </p:nvSpPr>
          <p:spPr>
            <a:xfrm>
              <a:off x="7624577" y="11739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6" name="201"/>
            <p:cNvSpPr>
              <a:spLocks/>
            </p:cNvSpPr>
            <p:nvPr/>
          </p:nvSpPr>
          <p:spPr>
            <a:xfrm>
              <a:off x="3704" y="1173984"/>
              <a:ext cx="15264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7" name="202"/>
            <p:cNvSpPr>
              <a:spLocks/>
            </p:cNvSpPr>
            <p:nvPr/>
          </p:nvSpPr>
          <p:spPr>
            <a:xfrm>
              <a:off x="1533228" y="11739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8" name="403"/>
            <p:cNvSpPr>
              <a:spLocks/>
            </p:cNvSpPr>
            <p:nvPr/>
          </p:nvSpPr>
          <p:spPr>
            <a:xfrm>
              <a:off x="3056028" y="23187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99" name="404"/>
            <p:cNvSpPr>
              <a:spLocks/>
            </p:cNvSpPr>
            <p:nvPr/>
          </p:nvSpPr>
          <p:spPr>
            <a:xfrm>
              <a:off x="4578828" y="23187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0" name="405"/>
            <p:cNvSpPr>
              <a:spLocks/>
            </p:cNvSpPr>
            <p:nvPr/>
          </p:nvSpPr>
          <p:spPr>
            <a:xfrm>
              <a:off x="6098378" y="23187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1" name="406"/>
            <p:cNvSpPr>
              <a:spLocks/>
            </p:cNvSpPr>
            <p:nvPr/>
          </p:nvSpPr>
          <p:spPr>
            <a:xfrm>
              <a:off x="7624577" y="23187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2" name="401"/>
            <p:cNvSpPr>
              <a:spLocks/>
            </p:cNvSpPr>
            <p:nvPr/>
          </p:nvSpPr>
          <p:spPr>
            <a:xfrm>
              <a:off x="3704" y="2318784"/>
              <a:ext cx="15264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3" name="402"/>
            <p:cNvSpPr>
              <a:spLocks/>
            </p:cNvSpPr>
            <p:nvPr/>
          </p:nvSpPr>
          <p:spPr>
            <a:xfrm>
              <a:off x="1533228" y="23187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4" name="603"/>
            <p:cNvSpPr>
              <a:spLocks/>
            </p:cNvSpPr>
            <p:nvPr/>
          </p:nvSpPr>
          <p:spPr>
            <a:xfrm>
              <a:off x="3056028" y="34635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5" name="604"/>
            <p:cNvSpPr>
              <a:spLocks/>
            </p:cNvSpPr>
            <p:nvPr/>
          </p:nvSpPr>
          <p:spPr>
            <a:xfrm>
              <a:off x="4578828" y="34635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6" name="605"/>
            <p:cNvSpPr>
              <a:spLocks/>
            </p:cNvSpPr>
            <p:nvPr/>
          </p:nvSpPr>
          <p:spPr>
            <a:xfrm>
              <a:off x="6098378" y="34635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7" name="606"/>
            <p:cNvSpPr>
              <a:spLocks/>
            </p:cNvSpPr>
            <p:nvPr/>
          </p:nvSpPr>
          <p:spPr>
            <a:xfrm>
              <a:off x="7624577" y="34635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8" name="601"/>
            <p:cNvSpPr>
              <a:spLocks/>
            </p:cNvSpPr>
            <p:nvPr/>
          </p:nvSpPr>
          <p:spPr>
            <a:xfrm>
              <a:off x="3704" y="3463584"/>
              <a:ext cx="15264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09" name="602"/>
            <p:cNvSpPr>
              <a:spLocks/>
            </p:cNvSpPr>
            <p:nvPr/>
          </p:nvSpPr>
          <p:spPr>
            <a:xfrm>
              <a:off x="1533228" y="34635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0" name="803"/>
            <p:cNvSpPr>
              <a:spLocks/>
            </p:cNvSpPr>
            <p:nvPr/>
          </p:nvSpPr>
          <p:spPr>
            <a:xfrm>
              <a:off x="3056028" y="46083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1" name="804"/>
            <p:cNvSpPr>
              <a:spLocks/>
            </p:cNvSpPr>
            <p:nvPr/>
          </p:nvSpPr>
          <p:spPr>
            <a:xfrm>
              <a:off x="4578828" y="46083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2" name="805"/>
            <p:cNvSpPr>
              <a:spLocks/>
            </p:cNvSpPr>
            <p:nvPr/>
          </p:nvSpPr>
          <p:spPr>
            <a:xfrm>
              <a:off x="6098378" y="46083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3" name="806"/>
            <p:cNvSpPr>
              <a:spLocks/>
            </p:cNvSpPr>
            <p:nvPr/>
          </p:nvSpPr>
          <p:spPr>
            <a:xfrm>
              <a:off x="7624577" y="46083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4" name="801"/>
            <p:cNvSpPr>
              <a:spLocks/>
            </p:cNvSpPr>
            <p:nvPr/>
          </p:nvSpPr>
          <p:spPr>
            <a:xfrm>
              <a:off x="3704" y="4608384"/>
              <a:ext cx="15264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5" name="802"/>
            <p:cNvSpPr>
              <a:spLocks/>
            </p:cNvSpPr>
            <p:nvPr/>
          </p:nvSpPr>
          <p:spPr>
            <a:xfrm>
              <a:off x="1533228" y="4608384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6" name="1003"/>
            <p:cNvSpPr>
              <a:spLocks/>
            </p:cNvSpPr>
            <p:nvPr/>
          </p:nvSpPr>
          <p:spPr>
            <a:xfrm>
              <a:off x="3056028" y="5733192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7" name="1004"/>
            <p:cNvSpPr>
              <a:spLocks/>
            </p:cNvSpPr>
            <p:nvPr/>
          </p:nvSpPr>
          <p:spPr>
            <a:xfrm>
              <a:off x="4578828" y="5733192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8" name="1005"/>
            <p:cNvSpPr>
              <a:spLocks/>
            </p:cNvSpPr>
            <p:nvPr/>
          </p:nvSpPr>
          <p:spPr>
            <a:xfrm>
              <a:off x="6098378" y="5733192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19" name="1006"/>
            <p:cNvSpPr>
              <a:spLocks/>
            </p:cNvSpPr>
            <p:nvPr/>
          </p:nvSpPr>
          <p:spPr>
            <a:xfrm>
              <a:off x="7624577" y="5733192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20" name="1001"/>
            <p:cNvSpPr>
              <a:spLocks/>
            </p:cNvSpPr>
            <p:nvPr/>
          </p:nvSpPr>
          <p:spPr>
            <a:xfrm>
              <a:off x="3704" y="5733192"/>
              <a:ext cx="15264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121" name="1002"/>
            <p:cNvSpPr>
              <a:spLocks/>
            </p:cNvSpPr>
            <p:nvPr/>
          </p:nvSpPr>
          <p:spPr>
            <a:xfrm>
              <a:off x="1533228" y="5733192"/>
              <a:ext cx="1522800" cy="1144800"/>
            </a:xfrm>
            <a:prstGeom prst="rect">
              <a:avLst/>
            </a:prstGeom>
            <a:gradFill flip="none" rotWithShape="1">
              <a:gsLst>
                <a:gs pos="33000">
                  <a:srgbClr val="00007F"/>
                </a:gs>
                <a:gs pos="87000">
                  <a:srgbClr val="00003A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</p:grpSp>
      <p:sp>
        <p:nvSpPr>
          <p:cNvPr id="122" name="CAT3">
            <a:hlinkClick r:id="rId6" action="ppaction://hlinksldjump"/>
          </p:cNvPr>
          <p:cNvSpPr>
            <a:spLocks/>
          </p:cNvSpPr>
          <p:nvPr/>
        </p:nvSpPr>
        <p:spPr>
          <a:xfrm>
            <a:off x="30526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Teacher Talk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3" name="CAT4">
            <a:hlinkClick r:id="rId6" action="ppaction://hlinksldjump"/>
          </p:cNvPr>
          <p:cNvSpPr>
            <a:spLocks/>
          </p:cNvSpPr>
          <p:nvPr/>
        </p:nvSpPr>
        <p:spPr>
          <a:xfrm>
            <a:off x="45754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Practical Application</a:t>
            </a:r>
          </a:p>
        </p:txBody>
      </p:sp>
      <p:sp>
        <p:nvSpPr>
          <p:cNvPr id="124" name="CAT5">
            <a:hlinkClick r:id="rId6" action="ppaction://hlinksldjump"/>
          </p:cNvPr>
          <p:cNvSpPr>
            <a:spLocks/>
          </p:cNvSpPr>
          <p:nvPr/>
        </p:nvSpPr>
        <p:spPr>
          <a:xfrm>
            <a:off x="609500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Receptive Lessons</a:t>
            </a:r>
          </a:p>
        </p:txBody>
      </p:sp>
      <p:sp>
        <p:nvSpPr>
          <p:cNvPr id="125" name="CAT6">
            <a:hlinkClick r:id="" action="ppaction://noaction"/>
          </p:cNvPr>
          <p:cNvSpPr>
            <a:spLocks/>
          </p:cNvSpPr>
          <p:nvPr/>
        </p:nvSpPr>
        <p:spPr>
          <a:xfrm>
            <a:off x="7621200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Random</a:t>
            </a:r>
          </a:p>
        </p:txBody>
      </p:sp>
      <p:sp>
        <p:nvSpPr>
          <p:cNvPr id="126" name="CAT1">
            <a:hlinkClick r:id="rId6" action="ppaction://hlinksldjump"/>
          </p:cNvPr>
          <p:cNvSpPr>
            <a:spLocks/>
          </p:cNvSpPr>
          <p:nvPr/>
        </p:nvSpPr>
        <p:spPr>
          <a:xfrm>
            <a:off x="327" y="9192"/>
            <a:ext cx="15264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Key Concepts in Language Teaching</a:t>
            </a:r>
          </a:p>
        </p:txBody>
      </p:sp>
      <p:sp>
        <p:nvSpPr>
          <p:cNvPr id="127" name="CAT2">
            <a:hlinkClick r:id="rId6" action="ppaction://hlinksldjump"/>
          </p:cNvPr>
          <p:cNvSpPr>
            <a:spLocks/>
          </p:cNvSpPr>
          <p:nvPr/>
        </p:nvSpPr>
        <p:spPr>
          <a:xfrm>
            <a:off x="1529851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Key Points in Teaching Vocabulary</a:t>
            </a:r>
          </a:p>
        </p:txBody>
      </p:sp>
      <p:sp>
        <p:nvSpPr>
          <p:cNvPr id="128" name="203">
            <a:hlinkClick r:id="rId7" action="ppaction://hlinksldjump"/>
          </p:cNvPr>
          <p:cNvSpPr>
            <a:spLocks/>
          </p:cNvSpPr>
          <p:nvPr/>
        </p:nvSpPr>
        <p:spPr>
          <a:xfrm>
            <a:off x="30526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129" name="204">
            <a:hlinkClick r:id="rId8" action="ppaction://hlinksldjump"/>
          </p:cNvPr>
          <p:cNvSpPr>
            <a:spLocks/>
          </p:cNvSpPr>
          <p:nvPr/>
        </p:nvSpPr>
        <p:spPr>
          <a:xfrm>
            <a:off x="45754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130" name="205">
            <a:hlinkClick r:id="rId9" action="ppaction://hlinksldjump"/>
          </p:cNvPr>
          <p:cNvSpPr>
            <a:spLocks/>
          </p:cNvSpPr>
          <p:nvPr/>
        </p:nvSpPr>
        <p:spPr>
          <a:xfrm>
            <a:off x="609500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131" name="206">
            <a:hlinkClick r:id="rId10" action="ppaction://hlinksldjump"/>
          </p:cNvPr>
          <p:cNvSpPr>
            <a:spLocks/>
          </p:cNvSpPr>
          <p:nvPr/>
        </p:nvSpPr>
        <p:spPr>
          <a:xfrm>
            <a:off x="7621200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132" name="201">
            <a:hlinkClick r:id="rId11" action="ppaction://hlinksldjump"/>
          </p:cNvPr>
          <p:cNvSpPr>
            <a:spLocks/>
          </p:cNvSpPr>
          <p:nvPr/>
        </p:nvSpPr>
        <p:spPr>
          <a:xfrm>
            <a:off x="327" y="1153992"/>
            <a:ext cx="15264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133" name="202">
            <a:hlinkClick r:id="rId12" action="ppaction://hlinksldjump"/>
          </p:cNvPr>
          <p:cNvSpPr>
            <a:spLocks/>
          </p:cNvSpPr>
          <p:nvPr/>
        </p:nvSpPr>
        <p:spPr>
          <a:xfrm>
            <a:off x="1529851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134" name="403">
            <a:hlinkClick r:id="rId13" action="ppaction://hlinksldjump"/>
          </p:cNvPr>
          <p:cNvSpPr>
            <a:spLocks/>
          </p:cNvSpPr>
          <p:nvPr/>
        </p:nvSpPr>
        <p:spPr>
          <a:xfrm>
            <a:off x="30526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5" name="404">
            <a:hlinkClick r:id="rId14" action="ppaction://hlinksldjump"/>
          </p:cNvPr>
          <p:cNvSpPr>
            <a:spLocks/>
          </p:cNvSpPr>
          <p:nvPr/>
        </p:nvSpPr>
        <p:spPr>
          <a:xfrm>
            <a:off x="45754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6" name="405">
            <a:hlinkClick r:id="rId15" action="ppaction://hlinksldjump"/>
          </p:cNvPr>
          <p:cNvSpPr>
            <a:spLocks/>
          </p:cNvSpPr>
          <p:nvPr/>
        </p:nvSpPr>
        <p:spPr>
          <a:xfrm>
            <a:off x="609500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7" name="406">
            <a:hlinkClick r:id="rId16" action="ppaction://hlinksldjump"/>
          </p:cNvPr>
          <p:cNvSpPr>
            <a:spLocks/>
          </p:cNvSpPr>
          <p:nvPr/>
        </p:nvSpPr>
        <p:spPr>
          <a:xfrm>
            <a:off x="7621200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8" name="401">
            <a:hlinkClick r:id="rId17" action="ppaction://hlinksldjump"/>
          </p:cNvPr>
          <p:cNvSpPr>
            <a:spLocks/>
          </p:cNvSpPr>
          <p:nvPr/>
        </p:nvSpPr>
        <p:spPr>
          <a:xfrm>
            <a:off x="327" y="2298792"/>
            <a:ext cx="15264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9" name="402">
            <a:hlinkClick r:id="rId18" action="ppaction://hlinksldjump"/>
          </p:cNvPr>
          <p:cNvSpPr>
            <a:spLocks/>
          </p:cNvSpPr>
          <p:nvPr/>
        </p:nvSpPr>
        <p:spPr>
          <a:xfrm>
            <a:off x="1529851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40" name="603">
            <a:hlinkClick r:id="rId19" action="ppaction://hlinksldjump"/>
          </p:cNvPr>
          <p:cNvSpPr>
            <a:spLocks/>
          </p:cNvSpPr>
          <p:nvPr/>
        </p:nvSpPr>
        <p:spPr>
          <a:xfrm>
            <a:off x="30526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41" name="604">
            <a:hlinkClick r:id="rId20" action="ppaction://hlinksldjump"/>
          </p:cNvPr>
          <p:cNvSpPr>
            <a:spLocks/>
          </p:cNvSpPr>
          <p:nvPr/>
        </p:nvSpPr>
        <p:spPr>
          <a:xfrm>
            <a:off x="45754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42" name="605">
            <a:hlinkClick r:id="rId21" action="ppaction://hlinksldjump"/>
          </p:cNvPr>
          <p:cNvSpPr>
            <a:spLocks/>
          </p:cNvSpPr>
          <p:nvPr/>
        </p:nvSpPr>
        <p:spPr>
          <a:xfrm>
            <a:off x="609500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43" name="606">
            <a:hlinkClick r:id="rId22" action="ppaction://hlinksldjump"/>
          </p:cNvPr>
          <p:cNvSpPr>
            <a:spLocks/>
          </p:cNvSpPr>
          <p:nvPr/>
        </p:nvSpPr>
        <p:spPr>
          <a:xfrm>
            <a:off x="7621200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44" name="601">
            <a:hlinkClick r:id="rId23" action="ppaction://hlinksldjump"/>
          </p:cNvPr>
          <p:cNvSpPr>
            <a:spLocks/>
          </p:cNvSpPr>
          <p:nvPr/>
        </p:nvSpPr>
        <p:spPr>
          <a:xfrm>
            <a:off x="327" y="3443592"/>
            <a:ext cx="15264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45" name="602">
            <a:hlinkClick r:id="rId24" action="ppaction://hlinksldjump"/>
          </p:cNvPr>
          <p:cNvSpPr>
            <a:spLocks/>
          </p:cNvSpPr>
          <p:nvPr/>
        </p:nvSpPr>
        <p:spPr>
          <a:xfrm>
            <a:off x="1529851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46" name="803">
            <a:hlinkClick r:id="rId25" action="ppaction://hlinksldjump"/>
          </p:cNvPr>
          <p:cNvSpPr>
            <a:spLocks/>
          </p:cNvSpPr>
          <p:nvPr/>
        </p:nvSpPr>
        <p:spPr>
          <a:xfrm>
            <a:off x="30526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47" name="804">
            <a:hlinkClick r:id="rId26" action="ppaction://hlinksldjump"/>
          </p:cNvPr>
          <p:cNvSpPr>
            <a:spLocks/>
          </p:cNvSpPr>
          <p:nvPr/>
        </p:nvSpPr>
        <p:spPr>
          <a:xfrm>
            <a:off x="45754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48" name="805">
            <a:hlinkClick r:id="rId27" action="ppaction://hlinksldjump"/>
          </p:cNvPr>
          <p:cNvSpPr>
            <a:spLocks/>
          </p:cNvSpPr>
          <p:nvPr/>
        </p:nvSpPr>
        <p:spPr>
          <a:xfrm>
            <a:off x="609500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49" name="806">
            <a:hlinkClick r:id="rId28" action="ppaction://hlinksldjump"/>
          </p:cNvPr>
          <p:cNvSpPr>
            <a:spLocks/>
          </p:cNvSpPr>
          <p:nvPr/>
        </p:nvSpPr>
        <p:spPr>
          <a:xfrm>
            <a:off x="7621200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50" name="801">
            <a:hlinkClick r:id="rId29" action="ppaction://hlinksldjump"/>
          </p:cNvPr>
          <p:cNvSpPr>
            <a:spLocks/>
          </p:cNvSpPr>
          <p:nvPr/>
        </p:nvSpPr>
        <p:spPr>
          <a:xfrm>
            <a:off x="327" y="4588392"/>
            <a:ext cx="15264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51" name="802">
            <a:hlinkClick r:id="rId30" action="ppaction://hlinksldjump"/>
          </p:cNvPr>
          <p:cNvSpPr>
            <a:spLocks/>
          </p:cNvSpPr>
          <p:nvPr/>
        </p:nvSpPr>
        <p:spPr>
          <a:xfrm>
            <a:off x="1529851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52" name="1003">
            <a:hlinkClick r:id="rId31" action="ppaction://hlinksldjump"/>
          </p:cNvPr>
          <p:cNvSpPr>
            <a:spLocks/>
          </p:cNvSpPr>
          <p:nvPr/>
        </p:nvSpPr>
        <p:spPr>
          <a:xfrm>
            <a:off x="30526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53" name="1004">
            <a:hlinkClick r:id="rId32" action="ppaction://hlinksldjump"/>
          </p:cNvPr>
          <p:cNvSpPr>
            <a:spLocks/>
          </p:cNvSpPr>
          <p:nvPr/>
        </p:nvSpPr>
        <p:spPr>
          <a:xfrm>
            <a:off x="45754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54" name="1005">
            <a:hlinkClick r:id="rId33" action="ppaction://hlinksldjump"/>
          </p:cNvPr>
          <p:cNvSpPr>
            <a:spLocks/>
          </p:cNvSpPr>
          <p:nvPr/>
        </p:nvSpPr>
        <p:spPr>
          <a:xfrm>
            <a:off x="609500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55" name="1006">
            <a:hlinkClick r:id="rId34" action="ppaction://hlinksldjump"/>
          </p:cNvPr>
          <p:cNvSpPr>
            <a:spLocks/>
          </p:cNvSpPr>
          <p:nvPr/>
        </p:nvSpPr>
        <p:spPr>
          <a:xfrm>
            <a:off x="7621200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56" name="1001">
            <a:hlinkClick r:id="rId35" action="ppaction://hlinksldjump"/>
          </p:cNvPr>
          <p:cNvSpPr>
            <a:spLocks/>
          </p:cNvSpPr>
          <p:nvPr/>
        </p:nvSpPr>
        <p:spPr>
          <a:xfrm>
            <a:off x="327" y="5713200"/>
            <a:ext cx="15264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57" name="1002">
            <a:hlinkClick r:id="rId36" action="ppaction://hlinksldjump"/>
          </p:cNvPr>
          <p:cNvSpPr>
            <a:spLocks/>
          </p:cNvSpPr>
          <p:nvPr/>
        </p:nvSpPr>
        <p:spPr>
          <a:xfrm>
            <a:off x="1529851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PF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440120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Simplify the following…</a:t>
            </a:r>
          </a:p>
          <a:p>
            <a:pPr algn="ctr">
              <a:spcBef>
                <a:spcPct val="0"/>
              </a:spcBef>
            </a:pPr>
            <a:endParaRPr lang="en-US" altLang="ko-K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ko-KR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I would like to examine the text on page 51 and consider core concept of the reading. I would then like to you write down what you consider that core concept to be, in your notebook”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836712"/>
            <a:ext cx="9144000" cy="477053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Make 3 CCQs for the word “light” in the following sentence. </a:t>
            </a:r>
          </a:p>
          <a:p>
            <a:pPr algn="ctr">
              <a:spcBef>
                <a:spcPct val="0"/>
              </a:spcBef>
            </a:pP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4000" dirty="0">
                <a:solidFill>
                  <a:schemeClr val="bg1"/>
                </a:solidFill>
                <a:ea typeface="굴림" pitchFamily="34" charset="-127"/>
              </a:rPr>
              <a:t>The bag was empty, so it was</a:t>
            </a:r>
            <a:r>
              <a:rPr lang="en-US" altLang="ko-KR" sz="4000" b="1" dirty="0">
                <a:solidFill>
                  <a:schemeClr val="bg1"/>
                </a:solidFill>
                <a:ea typeface="굴림" pitchFamily="34" charset="-127"/>
              </a:rPr>
              <a:t> </a:t>
            </a:r>
            <a:r>
              <a:rPr lang="en-US" altLang="ko-KR" sz="4000" b="1" u="sng" dirty="0">
                <a:solidFill>
                  <a:schemeClr val="bg1"/>
                </a:solidFill>
                <a:ea typeface="굴림" pitchFamily="34" charset="-127"/>
              </a:rPr>
              <a:t>light</a:t>
            </a:r>
            <a:r>
              <a:rPr lang="en-US" altLang="ko-KR" sz="4000" dirty="0">
                <a:solidFill>
                  <a:schemeClr val="bg1"/>
                </a:solidFill>
                <a:ea typeface="굴림" pitchFamily="34" charset="-127"/>
              </a:rPr>
              <a:t>. 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the difference between intensive reading and extensive reading?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21236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George’s blood type?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772" y="-33249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2">
            <a:hlinkClick r:id="rId2" action="ppaction://hlinksldjump"/>
            <a:extLst>
              <a:ext uri="{FF2B5EF4-FFF2-40B4-BE49-F238E27FC236}">
                <a16:creationId xmlns:a16="http://schemas.microsoft.com/office/drawing/2014/main" id="{3E36A2FB-1324-493D-B981-F92333BB794B}"/>
              </a:ext>
            </a:extLst>
          </p:cNvPr>
          <p:cNvSpPr/>
          <p:nvPr/>
        </p:nvSpPr>
        <p:spPr>
          <a:xfrm>
            <a:off x="0" y="980728"/>
            <a:ext cx="9144000" cy="517064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Describe two of the best and two of the worst classroom setups and explain why they are good or bad.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34756" y="764704"/>
            <a:ext cx="9144000" cy="72019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depth of knowledge and why is it an important concept to consider when teaching vocabulary words?</a:t>
            </a:r>
          </a:p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spcBef>
                <a:spcPct val="0"/>
              </a:spcBef>
            </a:pPr>
            <a:endParaRPr lang="en-US" altLang="ko-KR" sz="66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75487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n-US" altLang="en-US" sz="4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ko-KR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3 key tips to make English teacher talk more comprehensible? </a:t>
            </a:r>
          </a:p>
        </p:txBody>
      </p:sp>
    </p:spTree>
  </p:cSld>
  <p:clrMapOvr>
    <a:masterClrMapping/>
  </p:clrMapOvr>
  <p:transition spd="slow" advClick="0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-15761" y="-23647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23165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n-US" altLang="ko-KR" sz="40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is it inappropriate to elicit  new words from student but ok to elicit understanding of new grammar?</a:t>
            </a:r>
          </a:p>
          <a:p>
            <a:pPr algn="ctr">
              <a:spcBef>
                <a:spcPct val="0"/>
              </a:spcBef>
            </a:pPr>
            <a:endParaRPr lang="en-US" altLang="ko-KR" sz="44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31393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ea typeface="굴림" pitchFamily="34" charset="-127"/>
              </a:rPr>
              <a:t>Describe the steps in a pre-while-post reading lesson.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3" action="ppaction://hlinksldjump"/>
          </p:cNvPr>
          <p:cNvSpPr/>
          <p:nvPr/>
        </p:nvSpPr>
        <p:spPr>
          <a:xfrm>
            <a:off x="0" y="116632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769A5-C371-49A1-8688-6DFB1E4002AD}"/>
              </a:ext>
            </a:extLst>
          </p:cNvPr>
          <p:cNvSpPr/>
          <p:nvPr/>
        </p:nvSpPr>
        <p:spPr>
          <a:xfrm>
            <a:off x="983234" y="814310"/>
            <a:ext cx="632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 are they? And what concepts are they famous for?</a:t>
            </a:r>
          </a:p>
        </p:txBody>
      </p:sp>
      <p:pic>
        <p:nvPicPr>
          <p:cNvPr id="2060" name="Picture 12" descr="Lev Vygotsky - Wikipedia">
            <a:hlinkClick r:id="rId3" action="ppaction://hlinksldjump"/>
            <a:extLst>
              <a:ext uri="{FF2B5EF4-FFF2-40B4-BE49-F238E27FC236}">
                <a16:creationId xmlns:a16="http://schemas.microsoft.com/office/drawing/2014/main" id="{9C32DAA0-23C8-411B-83F4-C30A406A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203784"/>
            <a:ext cx="2016224" cy="27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ild Development Theories: Jerome Bruner">
            <a:hlinkClick r:id="rId3" action="ppaction://hlinksldjump"/>
            <a:extLst>
              <a:ext uri="{FF2B5EF4-FFF2-40B4-BE49-F238E27FC236}">
                <a16:creationId xmlns:a16="http://schemas.microsoft.com/office/drawing/2014/main" id="{0D44A5E3-703B-4A55-B83E-9F8D0F0F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09" y="3308328"/>
            <a:ext cx="41583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571612"/>
            <a:ext cx="9144000" cy="452431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Key Concepts in Language Teaching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5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595" y="908720"/>
            <a:ext cx="9144000" cy="540147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entury Gothic" pitchFamily="34" charset="0"/>
              </a:rPr>
              <a:t>Key Points in Teaching Vocabulary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50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54625"/>
            <a:ext cx="9144000" cy="186204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entury Gothic" pitchFamily="34" charset="0"/>
              </a:rPr>
              <a:t>Teacher Talk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50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54625"/>
            <a:ext cx="9144000" cy="363176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entury Gothic" pitchFamily="34" charset="0"/>
              </a:rPr>
              <a:t>Practical Application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5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54625"/>
            <a:ext cx="9144000" cy="363176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entury Gothic" pitchFamily="34" charset="0"/>
              </a:rPr>
              <a:t>Receptive Lessons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250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7F"/>
            </a:gs>
            <a:gs pos="87000">
              <a:srgbClr val="00003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1654625"/>
            <a:ext cx="9144000" cy="186204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entury Gothic" pitchFamily="34" charset="0"/>
              </a:rPr>
              <a:t>Random</a:t>
            </a:r>
          </a:p>
        </p:txBody>
      </p:sp>
    </p:spTree>
  </p:cSld>
  <p:clrMapOvr>
    <a:masterClrMapping/>
  </p:clrMapOvr>
  <p:transition spd="slow" advClick="0">
    <p:push/>
  </p:transition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607</Words>
  <Application>Microsoft Office PowerPoint</Application>
  <PresentationFormat>On-screen Show (4:3)</PresentationFormat>
  <Paragraphs>94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Gyparody Hv</vt:lpstr>
      <vt:lpstr>Gyparody Rg</vt:lpstr>
      <vt:lpstr>Arial</vt:lpstr>
      <vt:lpstr>Calibri</vt:lpstr>
      <vt:lpstr>Century Gothic</vt:lpstr>
      <vt:lpstr>Impact</vt:lpstr>
      <vt:lpstr>Times New Roman</vt:lpstr>
      <vt:lpstr>1_Office 테마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Reviewer</cp:lastModifiedBy>
  <cp:revision>94</cp:revision>
  <dcterms:created xsi:type="dcterms:W3CDTF">2012-09-21T04:20:09Z</dcterms:created>
  <dcterms:modified xsi:type="dcterms:W3CDTF">2021-06-21T04:32:33Z</dcterms:modified>
</cp:coreProperties>
</file>