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notesMasterIdLst>
    <p:notesMasterId r:id="rId18"/>
  </p:notesMasterIdLst>
  <p:sldIdLst>
    <p:sldId id="256" r:id="rId2"/>
    <p:sldId id="257" r:id="rId3"/>
    <p:sldId id="263" r:id="rId4"/>
    <p:sldId id="283" r:id="rId5"/>
    <p:sldId id="280" r:id="rId6"/>
    <p:sldId id="281" r:id="rId7"/>
    <p:sldId id="282" r:id="rId8"/>
    <p:sldId id="279" r:id="rId9"/>
    <p:sldId id="278" r:id="rId10"/>
    <p:sldId id="284" r:id="rId11"/>
    <p:sldId id="270" r:id="rId12"/>
    <p:sldId id="259" r:id="rId13"/>
    <p:sldId id="260" r:id="rId14"/>
    <p:sldId id="264" r:id="rId15"/>
    <p:sldId id="285" r:id="rId16"/>
    <p:sldId id="26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5" d="100"/>
          <a:sy n="85" d="100"/>
        </p:scale>
        <p:origin x="72" y="3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24F6FD-C3D6-4253-B7F1-970EA7624551}" type="datetimeFigureOut">
              <a:rPr lang="en-CA" smtClean="0"/>
              <a:t>2023-05-15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AE998A-C686-42A7-B785-DCE5973334A9}" type="slidenum">
              <a:rPr lang="en-CA" smtClean="0"/>
              <a:t>‹#›</a:t>
            </a:fld>
            <a:endParaRPr lang="en-CA"/>
          </a:p>
        </p:txBody>
      </p:sp>
    </p:spTree>
    <p:extLst>
      <p:ext uri="{BB962C8B-B14F-4D97-AF65-F5344CB8AC3E}">
        <p14:creationId xmlns:p14="http://schemas.microsoft.com/office/powerpoint/2010/main" val="953355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89347AC1-1A00-4D42-98C7-92045C1ED2F2}" type="slidenum">
              <a:rPr lang="en-GB"/>
              <a:pPr/>
              <a:t>3</a:t>
            </a:fld>
            <a:endParaRPr lang="en-GB"/>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IE"/>
              <a:t>Introduction – don’t take pages to get to the point.  New writers often use introductory section to warm up.  No need for extensive scene setting.  Brings the reader in, opens up strands of relevance, gives the reader a flavour of what is to come. </a:t>
            </a:r>
          </a:p>
          <a:p>
            <a:pPr eaLnBrk="1" hangingPunct="1"/>
            <a:endParaRPr lang="en-GB"/>
          </a:p>
        </p:txBody>
      </p:sp>
    </p:spTree>
    <p:extLst>
      <p:ext uri="{BB962C8B-B14F-4D97-AF65-F5344CB8AC3E}">
        <p14:creationId xmlns:p14="http://schemas.microsoft.com/office/powerpoint/2010/main" val="289218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3284890-85D2-4D7B-8EF5-15A9C1DB8F42}" type="datetimeFigureOut">
              <a:rPr lang="en-US" smtClean="0"/>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6636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smtClean="0"/>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62350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8988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86210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F822A4-8DA6-4447-9B1F-C5DB58435268}" type="datetimeFigureOut">
              <a:rPr lang="en-US" smtClean="0"/>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7492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5/15/2023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03379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5/15/2023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32552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smtClean="0"/>
              <a:t>5/15/2023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07924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5/15/2023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51452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5/15/2023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19668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5/15/2023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15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664C608-40B1-4030-A28D-5B74BC98ADCE}" type="datetimeFigureOut">
              <a:rPr lang="en-US" smtClean="0"/>
              <a:t>5/15/2023</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069980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englishforresearch.com/phrasebook/the-aim-of-your-study-and-outlining-the-topic/"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phrasebank.manchester.ac.uk/introducing-work/"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englishforresearch.com/phrasebook/the-aim-of-your-study-and-outlining-the-topic/"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Writing introductions</a:t>
            </a:r>
          </a:p>
        </p:txBody>
      </p:sp>
      <p:sp>
        <p:nvSpPr>
          <p:cNvPr id="3" name="Subtitle 2"/>
          <p:cNvSpPr>
            <a:spLocks noGrp="1"/>
          </p:cNvSpPr>
          <p:nvPr>
            <p:ph type="subTitle" idx="1"/>
          </p:nvPr>
        </p:nvSpPr>
        <p:spPr/>
        <p:txBody>
          <a:bodyPr/>
          <a:lstStyle/>
          <a:p>
            <a:r>
              <a:rPr lang="en-CA" dirty="0"/>
              <a:t>General to Specific</a:t>
            </a:r>
          </a:p>
        </p:txBody>
      </p:sp>
    </p:spTree>
    <p:extLst>
      <p:ext uri="{BB962C8B-B14F-4D97-AF65-F5344CB8AC3E}">
        <p14:creationId xmlns:p14="http://schemas.microsoft.com/office/powerpoint/2010/main" val="2197736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691E3-46A5-64AC-397E-FFEE7BCD7A41}"/>
              </a:ext>
            </a:extLst>
          </p:cNvPr>
          <p:cNvSpPr>
            <a:spLocks noGrp="1"/>
          </p:cNvSpPr>
          <p:nvPr>
            <p:ph type="title"/>
          </p:nvPr>
        </p:nvSpPr>
        <p:spPr/>
        <p:txBody>
          <a:bodyPr/>
          <a:lstStyle/>
          <a:p>
            <a:r>
              <a:rPr lang="en-US" dirty="0"/>
              <a:t>Introduction overview</a:t>
            </a:r>
          </a:p>
        </p:txBody>
      </p:sp>
      <p:sp>
        <p:nvSpPr>
          <p:cNvPr id="3" name="Content Placeholder 2">
            <a:extLst>
              <a:ext uri="{FF2B5EF4-FFF2-40B4-BE49-F238E27FC236}">
                <a16:creationId xmlns:a16="http://schemas.microsoft.com/office/drawing/2014/main" id="{B8048C95-0DA8-D166-5B4D-03F77E86A55B}"/>
              </a:ext>
            </a:extLst>
          </p:cNvPr>
          <p:cNvSpPr>
            <a:spLocks noGrp="1"/>
          </p:cNvSpPr>
          <p:nvPr>
            <p:ph idx="1"/>
          </p:nvPr>
        </p:nvSpPr>
        <p:spPr/>
        <p:txBody>
          <a:bodyPr>
            <a:normAutofit fontScale="92500" lnSpcReduction="10000"/>
          </a:bodyPr>
          <a:lstStyle/>
          <a:p>
            <a:pPr marL="0" marR="0">
              <a:lnSpc>
                <a:spcPct val="115000"/>
              </a:lnSpc>
              <a:spcBef>
                <a:spcPts val="0"/>
              </a:spcBef>
              <a:spcAft>
                <a:spcPts val="0"/>
              </a:spcAft>
            </a:pPr>
            <a:r>
              <a:rPr lang="en-CA" sz="1800" b="1" dirty="0">
                <a:effectLst/>
                <a:latin typeface="Times New Roman" panose="02020603050405020304" pitchFamily="18" charset="0"/>
                <a:ea typeface="TimesNewRomanPSMT"/>
                <a:cs typeface="Times New Roman" panose="02020603050405020304" pitchFamily="18" charset="0"/>
              </a:rPr>
              <a:t>1. Introduction (5-10 pages)</a:t>
            </a:r>
            <a:endParaRPr lang="en-US" sz="1800" dirty="0">
              <a:effectLst/>
              <a:latin typeface="Arial" panose="020B0604020202020204" pitchFamily="34" charset="0"/>
              <a:ea typeface="Malgun Gothic" panose="020B0503020000020004" pitchFamily="34" charset="-127"/>
              <a:cs typeface="Times New Roman" panose="02020603050405020304" pitchFamily="18" charset="0"/>
            </a:endParaRPr>
          </a:p>
          <a:p>
            <a:pPr marL="342900" marR="0" lvl="0" indent="-342900">
              <a:lnSpc>
                <a:spcPct val="115000"/>
              </a:lnSpc>
              <a:spcBef>
                <a:spcPts val="0"/>
              </a:spcBef>
              <a:spcAft>
                <a:spcPts val="0"/>
              </a:spcAft>
              <a:buFont typeface="Tw Cen MT" panose="020B0602020104020603" pitchFamily="34" charset="0"/>
              <a:buChar char=" "/>
              <a:tabLst>
                <a:tab pos="457200" algn="l"/>
              </a:tabLst>
            </a:pPr>
            <a:r>
              <a:rPr lang="en-CA" sz="1800" b="1" dirty="0">
                <a:effectLst/>
                <a:latin typeface="Times New Roman" panose="02020603050405020304" pitchFamily="18" charset="0"/>
                <a:ea typeface="TimesNewRomanPSMT"/>
                <a:cs typeface="Times New Roman" panose="02020603050405020304" pitchFamily="18" charset="0"/>
              </a:rPr>
              <a:t>1.1 Background of the study</a:t>
            </a:r>
            <a:endParaRPr lang="en-US" sz="1800" dirty="0">
              <a:effectLst/>
              <a:latin typeface="Arial" panose="020B0604020202020204" pitchFamily="34" charset="0"/>
              <a:ea typeface="Malgun Gothic" panose="020B0503020000020004" pitchFamily="34" charset="-127"/>
              <a:cs typeface="Times New Roman" panose="02020603050405020304" pitchFamily="18" charset="0"/>
            </a:endParaRPr>
          </a:p>
          <a:p>
            <a:pPr marL="914400" marR="0" lvl="0" indent="0">
              <a:lnSpc>
                <a:spcPct val="115000"/>
              </a:lnSpc>
              <a:spcBef>
                <a:spcPts val="0"/>
              </a:spcBef>
              <a:spcAft>
                <a:spcPts val="0"/>
              </a:spcAft>
              <a:buFont typeface="Symbol" panose="05050102010706020507" pitchFamily="18" charset="2"/>
              <a:buChar char=""/>
            </a:pPr>
            <a:r>
              <a:rPr lang="en-CA" sz="1800" dirty="0">
                <a:effectLst/>
                <a:latin typeface="Times New Roman" panose="02020603050405020304" pitchFamily="18" charset="0"/>
                <a:ea typeface="TimesNewRomanPSMT"/>
                <a:cs typeface="Times New Roman" panose="02020603050405020304" pitchFamily="18" charset="0"/>
              </a:rPr>
              <a:t>Background information about your topic of investigation </a:t>
            </a:r>
            <a:endParaRPr lang="en-US" sz="1800" dirty="0">
              <a:effectLst/>
              <a:latin typeface="Arial" panose="020B0604020202020204" pitchFamily="34" charset="0"/>
              <a:ea typeface="Malgun Gothic" panose="020B0503020000020004" pitchFamily="34" charset="-127"/>
              <a:cs typeface="Times New Roman" panose="02020603050405020304" pitchFamily="18" charset="0"/>
            </a:endParaRPr>
          </a:p>
          <a:p>
            <a:pPr marL="914400" marR="0" lvl="0" indent="0">
              <a:lnSpc>
                <a:spcPct val="115000"/>
              </a:lnSpc>
              <a:spcBef>
                <a:spcPts val="0"/>
              </a:spcBef>
              <a:spcAft>
                <a:spcPts val="0"/>
              </a:spcAft>
              <a:buFont typeface="Symbol" panose="05050102010706020507" pitchFamily="18" charset="2"/>
              <a:buChar char=""/>
            </a:pPr>
            <a:r>
              <a:rPr lang="en-CA" sz="1800" dirty="0">
                <a:effectLst/>
                <a:latin typeface="Times New Roman" panose="02020603050405020304" pitchFamily="18" charset="0"/>
                <a:ea typeface="TimesNewRomanPSMT"/>
                <a:cs typeface="Times New Roman" panose="02020603050405020304" pitchFamily="18" charset="0"/>
              </a:rPr>
              <a:t>The situation now in the world</a:t>
            </a:r>
            <a:endParaRPr lang="en-US" sz="1800" dirty="0">
              <a:effectLst/>
              <a:latin typeface="Arial" panose="020B0604020202020204" pitchFamily="34" charset="0"/>
              <a:ea typeface="Malgun Gothic" panose="020B0503020000020004" pitchFamily="34" charset="-127"/>
              <a:cs typeface="Times New Roman" panose="02020603050405020304" pitchFamily="18" charset="0"/>
            </a:endParaRPr>
          </a:p>
          <a:p>
            <a:pPr marL="914400" marR="0" lvl="0" indent="0">
              <a:lnSpc>
                <a:spcPct val="115000"/>
              </a:lnSpc>
              <a:spcBef>
                <a:spcPts val="0"/>
              </a:spcBef>
              <a:spcAft>
                <a:spcPts val="0"/>
              </a:spcAft>
              <a:buFont typeface="Symbol" panose="05050102010706020507" pitchFamily="18" charset="2"/>
              <a:buChar char=""/>
            </a:pPr>
            <a:r>
              <a:rPr lang="en-CA" sz="1800" dirty="0">
                <a:effectLst/>
                <a:latin typeface="Times New Roman" panose="02020603050405020304" pitchFamily="18" charset="0"/>
                <a:ea typeface="TimesNewRomanPSMT"/>
                <a:cs typeface="Times New Roman" panose="02020603050405020304" pitchFamily="18" charset="0"/>
              </a:rPr>
              <a:t>The situation now in your research context</a:t>
            </a:r>
            <a:endParaRPr lang="en-US" sz="1800" dirty="0">
              <a:effectLst/>
              <a:latin typeface="Arial" panose="020B0604020202020204" pitchFamily="34" charset="0"/>
              <a:ea typeface="Malgun Gothic" panose="020B0503020000020004" pitchFamily="34" charset="-127"/>
              <a:cs typeface="Times New Roman" panose="02020603050405020304" pitchFamily="18" charset="0"/>
            </a:endParaRPr>
          </a:p>
          <a:p>
            <a:pPr marL="914400" marR="0" lvl="0" indent="0">
              <a:lnSpc>
                <a:spcPct val="115000"/>
              </a:lnSpc>
              <a:spcBef>
                <a:spcPts val="0"/>
              </a:spcBef>
              <a:spcAft>
                <a:spcPts val="0"/>
              </a:spcAft>
              <a:buFont typeface="Symbol" panose="05050102010706020507" pitchFamily="18" charset="2"/>
              <a:buChar char=""/>
            </a:pPr>
            <a:r>
              <a:rPr lang="en-CA" sz="1800" dirty="0">
                <a:effectLst/>
                <a:latin typeface="Times New Roman" panose="02020603050405020304" pitchFamily="18" charset="0"/>
                <a:ea typeface="TimesNewRomanPSMT"/>
                <a:cs typeface="Times New Roman" panose="02020603050405020304" pitchFamily="18" charset="0"/>
              </a:rPr>
              <a:t>Research gap / Need for the study</a:t>
            </a:r>
            <a:endParaRPr lang="en-US" sz="1800" dirty="0">
              <a:effectLst/>
              <a:latin typeface="Arial" panose="020B0604020202020204" pitchFamily="34" charset="0"/>
              <a:ea typeface="Malgun Gothic" panose="020B0503020000020004" pitchFamily="34" charset="-127"/>
              <a:cs typeface="Times New Roman" panose="02020603050405020304" pitchFamily="18" charset="0"/>
            </a:endParaRPr>
          </a:p>
          <a:p>
            <a:pPr marL="342900" marR="0" lvl="0" indent="-342900">
              <a:lnSpc>
                <a:spcPct val="115000"/>
              </a:lnSpc>
              <a:spcBef>
                <a:spcPts val="0"/>
              </a:spcBef>
              <a:spcAft>
                <a:spcPts val="0"/>
              </a:spcAft>
              <a:buFont typeface="Tw Cen MT" panose="020B0602020104020603" pitchFamily="34" charset="0"/>
              <a:buChar char=" "/>
              <a:tabLst>
                <a:tab pos="457200" algn="l"/>
              </a:tabLst>
            </a:pPr>
            <a:r>
              <a:rPr lang="en-CA" sz="1800" b="1" dirty="0">
                <a:effectLst/>
                <a:latin typeface="Times New Roman" panose="02020603050405020304" pitchFamily="18" charset="0"/>
                <a:ea typeface="TimesNewRomanPSMT"/>
                <a:cs typeface="Times New Roman" panose="02020603050405020304" pitchFamily="18" charset="0"/>
              </a:rPr>
              <a:t>1.1 Purpose of the study</a:t>
            </a:r>
            <a:endParaRPr lang="en-US" sz="1800" dirty="0">
              <a:effectLst/>
              <a:latin typeface="Arial" panose="020B0604020202020204" pitchFamily="34" charset="0"/>
              <a:ea typeface="Malgun Gothic" panose="020B0503020000020004" pitchFamily="34" charset="-127"/>
              <a:cs typeface="Times New Roman" panose="02020603050405020304" pitchFamily="18" charset="0"/>
            </a:endParaRPr>
          </a:p>
          <a:p>
            <a:pPr marL="914400" marR="0" lvl="0" indent="0">
              <a:lnSpc>
                <a:spcPct val="115000"/>
              </a:lnSpc>
              <a:spcBef>
                <a:spcPts val="0"/>
              </a:spcBef>
              <a:spcAft>
                <a:spcPts val="0"/>
              </a:spcAft>
              <a:buFont typeface="Symbol" panose="05050102010706020507" pitchFamily="18" charset="2"/>
              <a:buChar char=""/>
            </a:pPr>
            <a:r>
              <a:rPr lang="en-CA" sz="1800" dirty="0">
                <a:effectLst/>
                <a:latin typeface="Times New Roman" panose="02020603050405020304" pitchFamily="18" charset="0"/>
                <a:ea typeface="TimesNewRomanPSMT"/>
                <a:cs typeface="Times New Roman" panose="02020603050405020304" pitchFamily="18" charset="0"/>
              </a:rPr>
              <a:t>What are the aims of your study?</a:t>
            </a:r>
            <a:endParaRPr lang="en-US" sz="1800" dirty="0">
              <a:effectLst/>
              <a:latin typeface="Arial" panose="020B0604020202020204" pitchFamily="34" charset="0"/>
              <a:ea typeface="Malgun Gothic" panose="020B0503020000020004" pitchFamily="34" charset="-127"/>
              <a:cs typeface="Times New Roman" panose="02020603050405020304" pitchFamily="18" charset="0"/>
            </a:endParaRPr>
          </a:p>
          <a:p>
            <a:pPr marL="914400" marR="0" lvl="0" indent="0">
              <a:lnSpc>
                <a:spcPct val="115000"/>
              </a:lnSpc>
              <a:spcBef>
                <a:spcPts val="0"/>
              </a:spcBef>
              <a:spcAft>
                <a:spcPts val="0"/>
              </a:spcAft>
              <a:buFont typeface="Symbol" panose="05050102010706020507" pitchFamily="18" charset="2"/>
              <a:buChar char=""/>
            </a:pPr>
            <a:r>
              <a:rPr lang="en-CA" sz="1800" dirty="0">
                <a:effectLst/>
                <a:latin typeface="Times New Roman" panose="02020603050405020304" pitchFamily="18" charset="0"/>
                <a:ea typeface="TimesNewRomanPSMT"/>
                <a:cs typeface="Times New Roman" panose="02020603050405020304" pitchFamily="18" charset="0"/>
              </a:rPr>
              <a:t>Why?</a:t>
            </a:r>
            <a:endParaRPr lang="en-US" sz="1800" dirty="0">
              <a:effectLst/>
              <a:latin typeface="Arial" panose="020B0604020202020204" pitchFamily="34" charset="0"/>
              <a:ea typeface="Malgun Gothic" panose="020B0503020000020004" pitchFamily="34" charset="-127"/>
              <a:cs typeface="Times New Roman" panose="02020603050405020304" pitchFamily="18" charset="0"/>
            </a:endParaRPr>
          </a:p>
          <a:p>
            <a:pPr marL="914400" marR="0" lvl="0" indent="0">
              <a:lnSpc>
                <a:spcPct val="115000"/>
              </a:lnSpc>
              <a:spcBef>
                <a:spcPts val="0"/>
              </a:spcBef>
              <a:spcAft>
                <a:spcPts val="0"/>
              </a:spcAft>
              <a:buFont typeface="Symbol" panose="05050102010706020507" pitchFamily="18" charset="2"/>
              <a:buChar char=""/>
            </a:pPr>
            <a:r>
              <a:rPr lang="en-CA" sz="1800" dirty="0">
                <a:effectLst/>
                <a:latin typeface="Times New Roman" panose="02020603050405020304" pitchFamily="18" charset="0"/>
                <a:ea typeface="TimesNewRomanPSMT"/>
                <a:cs typeface="Times New Roman" panose="02020603050405020304" pitchFamily="18" charset="0"/>
              </a:rPr>
              <a:t>What are your research questions?</a:t>
            </a:r>
            <a:endParaRPr lang="en-US" sz="1800" dirty="0">
              <a:effectLst/>
              <a:latin typeface="Arial" panose="020B0604020202020204" pitchFamily="34" charset="0"/>
              <a:ea typeface="Malgun Gothic" panose="020B0503020000020004" pitchFamily="34" charset="-127"/>
              <a:cs typeface="Times New Roman" panose="02020603050405020304" pitchFamily="18" charset="0"/>
            </a:endParaRPr>
          </a:p>
          <a:p>
            <a:pPr marL="342900" marR="0" lvl="0" indent="-342900">
              <a:lnSpc>
                <a:spcPct val="115000"/>
              </a:lnSpc>
              <a:spcBef>
                <a:spcPts val="0"/>
              </a:spcBef>
              <a:spcAft>
                <a:spcPts val="0"/>
              </a:spcAft>
              <a:buFont typeface="Tw Cen MT" panose="020B0602020104020603" pitchFamily="34" charset="0"/>
              <a:buChar char=" "/>
              <a:tabLst>
                <a:tab pos="457200" algn="l"/>
              </a:tabLst>
            </a:pPr>
            <a:r>
              <a:rPr lang="en-CA" sz="1800" b="1" dirty="0">
                <a:effectLst/>
                <a:latin typeface="Times New Roman" panose="02020603050405020304" pitchFamily="18" charset="0"/>
                <a:ea typeface="TimesNewRomanPSMT"/>
                <a:cs typeface="Times New Roman" panose="02020603050405020304" pitchFamily="18" charset="0"/>
              </a:rPr>
              <a:t>1.2 Significance of the study</a:t>
            </a:r>
            <a:endParaRPr lang="en-US" sz="1800" dirty="0">
              <a:effectLst/>
              <a:latin typeface="Arial" panose="020B0604020202020204" pitchFamily="34" charset="0"/>
              <a:ea typeface="Malgun Gothic" panose="020B0503020000020004" pitchFamily="34" charset="-127"/>
              <a:cs typeface="Times New Roman" panose="02020603050405020304" pitchFamily="18" charset="0"/>
            </a:endParaRPr>
          </a:p>
          <a:p>
            <a:pPr marL="914400" marR="0" lvl="0" indent="0">
              <a:lnSpc>
                <a:spcPct val="115000"/>
              </a:lnSpc>
              <a:spcBef>
                <a:spcPts val="0"/>
              </a:spcBef>
              <a:spcAft>
                <a:spcPts val="0"/>
              </a:spcAft>
              <a:buFont typeface="Symbol" panose="05050102010706020507" pitchFamily="18" charset="2"/>
              <a:buChar char=""/>
            </a:pPr>
            <a:r>
              <a:rPr lang="en-CA" sz="1800" dirty="0">
                <a:effectLst/>
                <a:latin typeface="Times New Roman" panose="02020603050405020304" pitchFamily="18" charset="0"/>
                <a:ea typeface="TimesNewRomanPSMT"/>
                <a:cs typeface="Times New Roman" panose="02020603050405020304" pitchFamily="18" charset="0"/>
              </a:rPr>
              <a:t>What will your study contribute to the field?</a:t>
            </a:r>
            <a:endParaRPr lang="en-US" sz="1800" dirty="0">
              <a:effectLst/>
              <a:latin typeface="Arial" panose="020B0604020202020204" pitchFamily="34" charset="0"/>
              <a:ea typeface="Malgun Gothic" panose="020B0503020000020004" pitchFamily="34" charset="-127"/>
              <a:cs typeface="Times New Roman" panose="02020603050405020304" pitchFamily="18" charset="0"/>
            </a:endParaRPr>
          </a:p>
          <a:p>
            <a:pPr marL="914400" marR="0" lvl="0" indent="0">
              <a:lnSpc>
                <a:spcPct val="115000"/>
              </a:lnSpc>
              <a:spcBef>
                <a:spcPts val="0"/>
              </a:spcBef>
              <a:spcAft>
                <a:spcPts val="0"/>
              </a:spcAft>
              <a:buFont typeface="Symbol" panose="05050102010706020507" pitchFamily="18" charset="2"/>
              <a:buChar char=""/>
            </a:pPr>
            <a:r>
              <a:rPr lang="en-CA" sz="1800" dirty="0">
                <a:effectLst/>
                <a:latin typeface="Times New Roman" panose="02020603050405020304" pitchFamily="18" charset="0"/>
                <a:ea typeface="TimesNewRomanPSMT"/>
                <a:cs typeface="Times New Roman" panose="02020603050405020304" pitchFamily="18" charset="0"/>
              </a:rPr>
              <a:t>Who will benefit from this research?</a:t>
            </a:r>
          </a:p>
          <a:p>
            <a:pPr marL="914400" marR="0" lvl="0" indent="0">
              <a:lnSpc>
                <a:spcPct val="115000"/>
              </a:lnSpc>
              <a:spcBef>
                <a:spcPts val="0"/>
              </a:spcBef>
              <a:spcAft>
                <a:spcPts val="0"/>
              </a:spcAft>
              <a:buFont typeface="Symbol" panose="05050102010706020507" pitchFamily="18" charset="2"/>
              <a:buChar char=""/>
            </a:pPr>
            <a:r>
              <a:rPr lang="en-CA" sz="1800" dirty="0">
                <a:effectLst/>
                <a:latin typeface="Times New Roman" panose="02020603050405020304" pitchFamily="18" charset="0"/>
                <a:ea typeface="TimesNewRomanPSMT"/>
              </a:rPr>
              <a:t>In what ways will they benefit?</a:t>
            </a:r>
            <a:endParaRPr lang="en-US" dirty="0"/>
          </a:p>
        </p:txBody>
      </p:sp>
    </p:spTree>
    <p:extLst>
      <p:ext uri="{BB962C8B-B14F-4D97-AF65-F5344CB8AC3E}">
        <p14:creationId xmlns:p14="http://schemas.microsoft.com/office/powerpoint/2010/main" val="2372043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sample Introductions</a:t>
            </a:r>
          </a:p>
        </p:txBody>
      </p:sp>
      <p:sp>
        <p:nvSpPr>
          <p:cNvPr id="4" name="Text Placeholder 3">
            <a:extLst>
              <a:ext uri="{FF2B5EF4-FFF2-40B4-BE49-F238E27FC236}">
                <a16:creationId xmlns:a16="http://schemas.microsoft.com/office/drawing/2014/main" id="{A7BCA020-D9F6-4F62-B644-011B2C365191}"/>
              </a:ext>
            </a:extLst>
          </p:cNvPr>
          <p:cNvSpPr>
            <a:spLocks noGrp="1"/>
          </p:cNvSpPr>
          <p:nvPr>
            <p:ph type="body" idx="1"/>
          </p:nvPr>
        </p:nvSpPr>
        <p:spPr/>
        <p:txBody>
          <a:bodyPr/>
          <a:lstStyle/>
          <a:p>
            <a:r>
              <a:rPr lang="en-US" dirty="0"/>
              <a:t>Read and Analyze</a:t>
            </a:r>
          </a:p>
        </p:txBody>
      </p:sp>
    </p:spTree>
    <p:extLst>
      <p:ext uri="{BB962C8B-B14F-4D97-AF65-F5344CB8AC3E}">
        <p14:creationId xmlns:p14="http://schemas.microsoft.com/office/powerpoint/2010/main" val="1969236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 #1</a:t>
            </a:r>
          </a:p>
        </p:txBody>
      </p:sp>
      <p:sp>
        <p:nvSpPr>
          <p:cNvPr id="3" name="Content Placeholder 2"/>
          <p:cNvSpPr>
            <a:spLocks noGrp="1"/>
          </p:cNvSpPr>
          <p:nvPr>
            <p:ph idx="1"/>
          </p:nvPr>
        </p:nvSpPr>
        <p:spPr/>
        <p:txBody>
          <a:bodyPr>
            <a:normAutofit fontScale="70000" lnSpcReduction="20000"/>
          </a:bodyPr>
          <a:lstStyle/>
          <a:p>
            <a:r>
              <a:rPr lang="en-NZ" dirty="0"/>
              <a:t>In recent years, there has been increased interest on the topic of leadership in language teaching with the hopes of strengthening English Language Teaching (ELT) professionalism by placing more attention on teachers’ evolving roles both inside and outside the classroom (see </a:t>
            </a:r>
            <a:r>
              <a:rPr lang="en-NZ" dirty="0" err="1"/>
              <a:t>Christison</a:t>
            </a:r>
            <a:r>
              <a:rPr lang="en-NZ" dirty="0"/>
              <a:t> &amp; Murray, 2009; Coombe, McCloskey, Stephenson, &amp; Anderson, 2008; </a:t>
            </a:r>
            <a:r>
              <a:rPr lang="en-NZ" dirty="0" err="1"/>
              <a:t>Fenner</a:t>
            </a:r>
            <a:r>
              <a:rPr lang="en-NZ" dirty="0"/>
              <a:t>, 2016; Author 2 &amp; Author 1, 2016; </a:t>
            </a:r>
            <a:r>
              <a:rPr lang="en-NZ" dirty="0" err="1"/>
              <a:t>Koosha</a:t>
            </a:r>
            <a:r>
              <a:rPr lang="en-NZ" dirty="0"/>
              <a:t>, </a:t>
            </a:r>
            <a:r>
              <a:rPr lang="en-NZ" dirty="0" err="1"/>
              <a:t>Liaghat</a:t>
            </a:r>
            <a:r>
              <a:rPr lang="en-NZ" dirty="0"/>
              <a:t>, &amp; </a:t>
            </a:r>
            <a:r>
              <a:rPr lang="en-NZ" dirty="0" err="1"/>
              <a:t>Sadeghdaghighi</a:t>
            </a:r>
            <a:r>
              <a:rPr lang="en-NZ" dirty="0"/>
              <a:t>, 2015). This has led to an emerging discussion in the field which has posited good teacher leadership as an essential component in ELT, with increasing recognition that a focus on fostering the understanding and growth of leadership can make invaluable contributions to successful teaching and learning (Coombe et al, 2008; Johnson &amp; Burton, 2000). </a:t>
            </a:r>
            <a:endParaRPr lang="en-CA" dirty="0"/>
          </a:p>
          <a:p>
            <a:r>
              <a:rPr lang="en-NZ" dirty="0"/>
              <a:t>At present, most of the existing literature on leadership in ELT has been concerned with program management, organizational structure, and other aspects of administration (</a:t>
            </a:r>
            <a:r>
              <a:rPr lang="en-NZ" dirty="0" err="1"/>
              <a:t>Christison</a:t>
            </a:r>
            <a:r>
              <a:rPr lang="en-NZ" dirty="0"/>
              <a:t> &amp; Murray, 2009; Coombe et al, 2008; </a:t>
            </a:r>
            <a:r>
              <a:rPr lang="en-NZ" dirty="0" err="1"/>
              <a:t>Muijs</a:t>
            </a:r>
            <a:r>
              <a:rPr lang="en-NZ" dirty="0"/>
              <a:t> &amp; Harris, 2003; Pennington &amp; </a:t>
            </a:r>
            <a:r>
              <a:rPr lang="en-NZ" dirty="0" err="1"/>
              <a:t>Hoekje</a:t>
            </a:r>
            <a:r>
              <a:rPr lang="en-NZ" dirty="0"/>
              <a:t>, 2010; White, 2008), leaving leadership at the classroom level relatively unexplored.  This may in part be due to the concepts of good leadership and good teaching possibly overlapping where good leadership may be simply viewed as a naturally embedded component of effective instruction.  Although the two concepts are interrelated, we strongly believe that further attention needs to be given to leadership in its own right in order to better understand what it actually entails and how it relates to teaching practices.   </a:t>
            </a:r>
            <a:endParaRPr lang="en-CA" dirty="0"/>
          </a:p>
          <a:p>
            <a:r>
              <a:rPr lang="en-NZ" dirty="0"/>
              <a:t>Given the rapid changes in English as a second language (ESL) and English as a foreign language (EFL) teaching approaches and the growing diversity of learners and contexts, arguably some of the most essential qualities teachers can possess include a sense of empowerment in their classrooms and schools (Lieberman &amp; Miller, 2004; McGee, Haworth, &amp; </a:t>
            </a:r>
            <a:r>
              <a:rPr lang="en-NZ" dirty="0" err="1"/>
              <a:t>MacIntyre</a:t>
            </a:r>
            <a:r>
              <a:rPr lang="en-NZ" dirty="0"/>
              <a:t>, 2015), and an understanding of how to appreciate and inspire students as individuals. While there has been an explosion of research on teacher leadership in general education (see Curtis, 2013; Berry et al, 2010; Lieberman &amp; Miller, 2004), the concept remains in its nascent stages in the ELT context, despite its importance being indicated in the growing call for more research on the topic (</a:t>
            </a:r>
            <a:r>
              <a:rPr lang="en-NZ" dirty="0" err="1"/>
              <a:t>Christison</a:t>
            </a:r>
            <a:r>
              <a:rPr lang="en-NZ" dirty="0"/>
              <a:t> &amp; Murray, 2009; Shields &amp; </a:t>
            </a:r>
            <a:r>
              <a:rPr lang="en-NZ" dirty="0" err="1"/>
              <a:t>Sayani</a:t>
            </a:r>
            <a:r>
              <a:rPr lang="en-NZ" dirty="0"/>
              <a:t>, 2005).</a:t>
            </a:r>
            <a:endParaRPr lang="en-CA" dirty="0"/>
          </a:p>
          <a:p>
            <a:endParaRPr lang="en-CA" dirty="0"/>
          </a:p>
        </p:txBody>
      </p:sp>
    </p:spTree>
    <p:extLst>
      <p:ext uri="{BB962C8B-B14F-4D97-AF65-F5344CB8AC3E}">
        <p14:creationId xmlns:p14="http://schemas.microsoft.com/office/powerpoint/2010/main" val="338392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 2</a:t>
            </a:r>
          </a:p>
        </p:txBody>
      </p:sp>
      <p:sp>
        <p:nvSpPr>
          <p:cNvPr id="3" name="Content Placeholder 2"/>
          <p:cNvSpPr>
            <a:spLocks noGrp="1"/>
          </p:cNvSpPr>
          <p:nvPr>
            <p:ph idx="1"/>
          </p:nvPr>
        </p:nvSpPr>
        <p:spPr/>
        <p:txBody>
          <a:bodyPr>
            <a:normAutofit fontScale="70000" lnSpcReduction="20000"/>
          </a:bodyPr>
          <a:lstStyle/>
          <a:p>
            <a:pPr fontAlgn="base"/>
            <a:r>
              <a:rPr lang="en-CA" dirty="0"/>
              <a:t>Since its inception in the late 1960s, Communicative Language Teaching (CLT) has grown in popularity and has had widespread adoption in ESL countries (Li, 1998). However, when policies and curricula have shifted to CLT in EFL contexts researchers have been quick to find a gap between policy and practice (</a:t>
            </a:r>
            <a:r>
              <a:rPr lang="en-CA" dirty="0" err="1"/>
              <a:t>Nunan</a:t>
            </a:r>
            <a:r>
              <a:rPr lang="en-CA" dirty="0"/>
              <a:t>, 2003).  There is widespread documentation of teacher difficulty and/or resistance to CLT largely stemming from a lack of local contextual appropriateness and local contextual constraints (</a:t>
            </a:r>
            <a:r>
              <a:rPr lang="en-CA" dirty="0" err="1"/>
              <a:t>Bax</a:t>
            </a:r>
            <a:r>
              <a:rPr lang="en-CA" dirty="0"/>
              <a:t>, 2003; </a:t>
            </a:r>
            <a:r>
              <a:rPr lang="en-CA" dirty="0" err="1"/>
              <a:t>Incecay</a:t>
            </a:r>
            <a:r>
              <a:rPr lang="en-CA" dirty="0"/>
              <a:t> &amp; </a:t>
            </a:r>
            <a:r>
              <a:rPr lang="en-CA" dirty="0" err="1"/>
              <a:t>Incecay</a:t>
            </a:r>
            <a:r>
              <a:rPr lang="en-CA" dirty="0"/>
              <a:t>, 2009; Liao, 2006; </a:t>
            </a:r>
            <a:r>
              <a:rPr lang="en-CA" dirty="0" err="1"/>
              <a:t>Menking</a:t>
            </a:r>
            <a:r>
              <a:rPr lang="en-CA" dirty="0"/>
              <a:t>, 2001). Some of the most common obstacles reported have been; grammar based examinations (Li, 1998), the context of the wider curriculum (Burnaby &amp; Sun, 1989), lack of trained teachers (Anderson, 1993), too much preparation time required (Chau &amp; Chung, 1987) and learner resistance (</a:t>
            </a:r>
            <a:r>
              <a:rPr lang="en-CA" dirty="0" err="1"/>
              <a:t>Shamin</a:t>
            </a:r>
            <a:r>
              <a:rPr lang="en-CA" dirty="0"/>
              <a:t>, 1996).  </a:t>
            </a:r>
          </a:p>
          <a:p>
            <a:pPr fontAlgn="base"/>
            <a:r>
              <a:rPr lang="en-CA" dirty="0"/>
              <a:t>For the last 20 years, South Korea has been pushing for the implementation of CLT with changes to National Curriculum objectives, and in-service teacher training programs promoting its widespread usage. However, CLT continues to fail to gain extensive implementation into public school secondary classroom, and Grammar Translation and Audiolingual methods continue to be the dominant methods used across the country (Cho, 2010; Choi, 2008; Whitehead, 2016; Woo, 2001).  </a:t>
            </a:r>
          </a:p>
          <a:p>
            <a:pPr fontAlgn="base"/>
            <a:r>
              <a:rPr lang="en-CA" dirty="0"/>
              <a:t>As teachers are the ones at ground level, they are the ones who experience the obstacles and difficulties first hand.  In order to understand the gap between CLT policy and practice in South Korean secondary classrooms, it is crucial to give in-service teachers a voice in regards to the contextual constraints and issues that they face. This study aims to do just that by examining 1) the reasons why CLT may be failing to take hold in South Korean secondary classrooms from the teachers’ perspective and 2) what can be done to support and/or facilitate the implementation of CLT in the future.  </a:t>
            </a:r>
          </a:p>
          <a:p>
            <a:endParaRPr lang="en-CA" dirty="0"/>
          </a:p>
        </p:txBody>
      </p:sp>
    </p:spTree>
    <p:extLst>
      <p:ext uri="{BB962C8B-B14F-4D97-AF65-F5344CB8AC3E}">
        <p14:creationId xmlns:p14="http://schemas.microsoft.com/office/powerpoint/2010/main" val="1051339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General outline – Questions to guide your introduction writing</a:t>
            </a:r>
          </a:p>
        </p:txBody>
      </p:sp>
      <p:sp>
        <p:nvSpPr>
          <p:cNvPr id="3" name="Content Placeholder 2"/>
          <p:cNvSpPr>
            <a:spLocks noGrp="1"/>
          </p:cNvSpPr>
          <p:nvPr>
            <p:ph idx="1"/>
          </p:nvPr>
        </p:nvSpPr>
        <p:spPr>
          <a:xfrm>
            <a:off x="1024129" y="2286000"/>
            <a:ext cx="6058842" cy="4023360"/>
          </a:xfrm>
        </p:spPr>
        <p:txBody>
          <a:bodyPr>
            <a:normAutofit fontScale="77500" lnSpcReduction="20000"/>
          </a:bodyPr>
          <a:lstStyle/>
          <a:p>
            <a:r>
              <a:rPr lang="en-CA" b="1" dirty="0"/>
              <a:t>Background of the study:</a:t>
            </a:r>
          </a:p>
          <a:p>
            <a:pPr lvl="1"/>
            <a:r>
              <a:rPr lang="en-CA" dirty="0"/>
              <a:t>Where did your topic originate and why is it important to the field?</a:t>
            </a:r>
          </a:p>
          <a:p>
            <a:pPr lvl="1"/>
            <a:r>
              <a:rPr lang="en-CA" dirty="0"/>
              <a:t>How is the topic situated in the field at present?</a:t>
            </a:r>
          </a:p>
          <a:p>
            <a:pPr lvl="1"/>
            <a:r>
              <a:rPr lang="en-CA" dirty="0"/>
              <a:t>What is the problem area or issue you are focusing on?</a:t>
            </a:r>
          </a:p>
          <a:p>
            <a:pPr lvl="1"/>
            <a:r>
              <a:rPr lang="en-CA" dirty="0"/>
              <a:t>What is missing in regards to research on the topic </a:t>
            </a:r>
          </a:p>
          <a:p>
            <a:pPr lvl="1"/>
            <a:r>
              <a:rPr lang="en-CA" dirty="0"/>
              <a:t>Why is this topic important to the field and the future of the field?</a:t>
            </a:r>
          </a:p>
          <a:p>
            <a:pPr lvl="1"/>
            <a:r>
              <a:rPr lang="en-CA" dirty="0"/>
              <a:t>How is the topic situated in your specific context? </a:t>
            </a:r>
          </a:p>
          <a:p>
            <a:pPr lvl="1"/>
            <a:r>
              <a:rPr lang="en-CA" dirty="0"/>
              <a:t>What do we know about it in your specific context?</a:t>
            </a:r>
          </a:p>
          <a:p>
            <a:pPr lvl="1"/>
            <a:r>
              <a:rPr lang="en-CA" dirty="0"/>
              <a:t>Why is the topic of importance in this context? </a:t>
            </a:r>
          </a:p>
          <a:p>
            <a:r>
              <a:rPr lang="en-CA" b="1" dirty="0"/>
              <a:t>Purpose of the study: </a:t>
            </a:r>
          </a:p>
          <a:p>
            <a:pPr lvl="1"/>
            <a:r>
              <a:rPr lang="en-CA" dirty="0"/>
              <a:t>What does your study/project aim to do?</a:t>
            </a:r>
          </a:p>
          <a:p>
            <a:pPr lvl="1"/>
            <a:r>
              <a:rPr lang="en-CA" dirty="0"/>
              <a:t>How will study/ project address the issue?</a:t>
            </a:r>
          </a:p>
          <a:p>
            <a:pPr marL="128016" lvl="1" indent="0">
              <a:buNone/>
            </a:pPr>
            <a:endParaRPr lang="en-CA" dirty="0"/>
          </a:p>
          <a:p>
            <a:r>
              <a:rPr lang="en-CA" b="1" dirty="0"/>
              <a:t>Significance of the study: </a:t>
            </a:r>
          </a:p>
          <a:p>
            <a:pPr lvl="1"/>
            <a:r>
              <a:rPr lang="en-CA" dirty="0"/>
              <a:t>What will your study/ project contribute to the field?</a:t>
            </a:r>
          </a:p>
          <a:p>
            <a:pPr lvl="1"/>
            <a:r>
              <a:rPr lang="en-CA" dirty="0"/>
              <a:t>Who will benefit from your study? In what ways will they benefit?</a:t>
            </a:r>
          </a:p>
          <a:p>
            <a:pPr marL="0" indent="0">
              <a:buNone/>
            </a:pPr>
            <a:endParaRPr lang="en-CA" dirty="0"/>
          </a:p>
        </p:txBody>
      </p:sp>
      <p:pic>
        <p:nvPicPr>
          <p:cNvPr id="1026" name="Picture 2" descr="Image result for aims and objectives">
            <a:hlinkClick r:id="rId2"/>
            <a:extLst>
              <a:ext uri="{FF2B5EF4-FFF2-40B4-BE49-F238E27FC236}">
                <a16:creationId xmlns:a16="http://schemas.microsoft.com/office/drawing/2014/main" id="{1FC2D942-8DC4-4160-883E-5096ABBCEEC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92572" y="2286000"/>
            <a:ext cx="4601028" cy="3838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137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8B211-25AB-0DD0-91C4-3A97856EAE19}"/>
              </a:ext>
            </a:extLst>
          </p:cNvPr>
          <p:cNvSpPr>
            <a:spLocks noGrp="1"/>
          </p:cNvSpPr>
          <p:nvPr>
            <p:ph type="title"/>
          </p:nvPr>
        </p:nvSpPr>
        <p:spPr/>
        <p:txBody>
          <a:bodyPr/>
          <a:lstStyle/>
          <a:p>
            <a:r>
              <a:rPr lang="en-US"/>
              <a:t>readings</a:t>
            </a:r>
          </a:p>
        </p:txBody>
      </p:sp>
      <p:sp>
        <p:nvSpPr>
          <p:cNvPr id="3" name="Content Placeholder 2">
            <a:extLst>
              <a:ext uri="{FF2B5EF4-FFF2-40B4-BE49-F238E27FC236}">
                <a16:creationId xmlns:a16="http://schemas.microsoft.com/office/drawing/2014/main" id="{D24D6558-A6A8-E101-3EDB-44B4AADF435A}"/>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620D55CD-C4DE-5AF8-89DA-8E91F80C98AA}"/>
              </a:ext>
            </a:extLst>
          </p:cNvPr>
          <p:cNvPicPr>
            <a:picLocks noChangeAspect="1"/>
          </p:cNvPicPr>
          <p:nvPr/>
        </p:nvPicPr>
        <p:blipFill rotWithShape="1">
          <a:blip r:embed="rId2"/>
          <a:srcRect l="33810" t="12096" r="32192" b="8534"/>
          <a:stretch/>
        </p:blipFill>
        <p:spPr>
          <a:xfrm>
            <a:off x="2120010" y="1894788"/>
            <a:ext cx="2089454" cy="3252001"/>
          </a:xfrm>
          <a:prstGeom prst="rect">
            <a:avLst/>
          </a:prstGeom>
        </p:spPr>
      </p:pic>
      <p:sp>
        <p:nvSpPr>
          <p:cNvPr id="6" name="TextBox 5">
            <a:extLst>
              <a:ext uri="{FF2B5EF4-FFF2-40B4-BE49-F238E27FC236}">
                <a16:creationId xmlns:a16="http://schemas.microsoft.com/office/drawing/2014/main" id="{67E4BA07-57CA-5E27-C8D4-EE7645EDD7F4}"/>
              </a:ext>
            </a:extLst>
          </p:cNvPr>
          <p:cNvSpPr txBox="1"/>
          <p:nvPr/>
        </p:nvSpPr>
        <p:spPr>
          <a:xfrm>
            <a:off x="2437614" y="5543408"/>
            <a:ext cx="1263191" cy="369332"/>
          </a:xfrm>
          <a:prstGeom prst="rect">
            <a:avLst/>
          </a:prstGeom>
          <a:noFill/>
        </p:spPr>
        <p:txBody>
          <a:bodyPr wrap="square" rtlCol="0">
            <a:spAutoFit/>
          </a:bodyPr>
          <a:lstStyle/>
          <a:p>
            <a:r>
              <a:rPr lang="en-US" dirty="0"/>
              <a:t>Chapter 2</a:t>
            </a:r>
          </a:p>
        </p:txBody>
      </p:sp>
      <p:pic>
        <p:nvPicPr>
          <p:cNvPr id="8" name="Picture 7">
            <a:extLst>
              <a:ext uri="{FF2B5EF4-FFF2-40B4-BE49-F238E27FC236}">
                <a16:creationId xmlns:a16="http://schemas.microsoft.com/office/drawing/2014/main" id="{6D2BFF9B-82FF-5DF5-0647-142CC9DCBB21}"/>
              </a:ext>
            </a:extLst>
          </p:cNvPr>
          <p:cNvPicPr>
            <a:picLocks noChangeAspect="1"/>
          </p:cNvPicPr>
          <p:nvPr/>
        </p:nvPicPr>
        <p:blipFill rotWithShape="1">
          <a:blip r:embed="rId3"/>
          <a:srcRect l="40463" t="14573" r="26272" b="8805"/>
          <a:stretch/>
        </p:blipFill>
        <p:spPr>
          <a:xfrm>
            <a:off x="7727540" y="1894788"/>
            <a:ext cx="2117750" cy="3252001"/>
          </a:xfrm>
          <a:prstGeom prst="rect">
            <a:avLst/>
          </a:prstGeom>
        </p:spPr>
      </p:pic>
      <p:sp>
        <p:nvSpPr>
          <p:cNvPr id="9" name="Title 1">
            <a:extLst>
              <a:ext uri="{FF2B5EF4-FFF2-40B4-BE49-F238E27FC236}">
                <a16:creationId xmlns:a16="http://schemas.microsoft.com/office/drawing/2014/main" id="{3FA476C1-6BA1-C294-00E8-8615576E6133}"/>
              </a:ext>
            </a:extLst>
          </p:cNvPr>
          <p:cNvSpPr txBox="1">
            <a:spLocks/>
          </p:cNvSpPr>
          <p:nvPr/>
        </p:nvSpPr>
        <p:spPr>
          <a:xfrm>
            <a:off x="1095756" y="688911"/>
            <a:ext cx="97200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endParaRPr lang="en-US"/>
          </a:p>
        </p:txBody>
      </p:sp>
      <p:sp>
        <p:nvSpPr>
          <p:cNvPr id="11" name="TextBox 10">
            <a:extLst>
              <a:ext uri="{FF2B5EF4-FFF2-40B4-BE49-F238E27FC236}">
                <a16:creationId xmlns:a16="http://schemas.microsoft.com/office/drawing/2014/main" id="{A8EF99CB-AF67-7D6A-4144-C68CB76583AC}"/>
              </a:ext>
            </a:extLst>
          </p:cNvPr>
          <p:cNvSpPr txBox="1"/>
          <p:nvPr/>
        </p:nvSpPr>
        <p:spPr>
          <a:xfrm>
            <a:off x="8208389" y="5587119"/>
            <a:ext cx="1802877" cy="369332"/>
          </a:xfrm>
          <a:prstGeom prst="rect">
            <a:avLst/>
          </a:prstGeom>
          <a:noFill/>
        </p:spPr>
        <p:txBody>
          <a:bodyPr wrap="square" rtlCol="0">
            <a:spAutoFit/>
          </a:bodyPr>
          <a:lstStyle/>
          <a:p>
            <a:r>
              <a:rPr lang="en-US" dirty="0"/>
              <a:t>Pages 17-28</a:t>
            </a:r>
          </a:p>
        </p:txBody>
      </p:sp>
    </p:spTree>
    <p:extLst>
      <p:ext uri="{BB962C8B-B14F-4D97-AF65-F5344CB8AC3E}">
        <p14:creationId xmlns:p14="http://schemas.microsoft.com/office/powerpoint/2010/main" val="1429800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Helpful Resources – click on the books</a:t>
            </a:r>
          </a:p>
        </p:txBody>
      </p:sp>
      <p:pic>
        <p:nvPicPr>
          <p:cNvPr id="2050" name="Picture 2" descr="Image result for manchester phrasebank">
            <a:hlinkClick r:id="rId2"/>
            <a:extLst>
              <a:ext uri="{FF2B5EF4-FFF2-40B4-BE49-F238E27FC236}">
                <a16:creationId xmlns:a16="http://schemas.microsoft.com/office/drawing/2014/main" id="{302DEECD-DE88-49D1-85D2-4CF7012A54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5646" y="1797790"/>
            <a:ext cx="3424010" cy="48465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online academic phrasebook">
            <a:hlinkClick r:id="rId4"/>
            <a:extLst>
              <a:ext uri="{FF2B5EF4-FFF2-40B4-BE49-F238E27FC236}">
                <a16:creationId xmlns:a16="http://schemas.microsoft.com/office/drawing/2014/main" id="{69A802CB-543A-4449-8A82-1015C2EF80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7486" y="1797791"/>
            <a:ext cx="3240313" cy="4846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64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Writing and introduction or general to specific text</a:t>
            </a:r>
          </a:p>
        </p:txBody>
      </p:sp>
      <p:sp>
        <p:nvSpPr>
          <p:cNvPr id="3" name="Content Placeholder 2"/>
          <p:cNvSpPr>
            <a:spLocks noGrp="1"/>
          </p:cNvSpPr>
          <p:nvPr>
            <p:ph idx="1"/>
          </p:nvPr>
        </p:nvSpPr>
        <p:spPr/>
        <p:txBody>
          <a:bodyPr/>
          <a:lstStyle/>
          <a:p>
            <a:endParaRPr lang="en-CA"/>
          </a:p>
        </p:txBody>
      </p:sp>
      <p:pic>
        <p:nvPicPr>
          <p:cNvPr id="4" name="그림 1" descr="C:\Documents and Settings\Administrator\My Documents\My Pictures\general-specific.jpg"/>
          <p:cNvPicPr/>
          <p:nvPr/>
        </p:nvPicPr>
        <p:blipFill>
          <a:blip r:embed="rId2" cstate="print"/>
          <a:srcRect/>
          <a:stretch>
            <a:fillRect/>
          </a:stretch>
        </p:blipFill>
        <p:spPr bwMode="auto">
          <a:xfrm>
            <a:off x="3487374" y="2614803"/>
            <a:ext cx="5191125" cy="3895725"/>
          </a:xfrm>
          <a:prstGeom prst="rect">
            <a:avLst/>
          </a:prstGeom>
          <a:noFill/>
          <a:ln w="9525">
            <a:noFill/>
            <a:miter lim="800000"/>
            <a:headEnd/>
            <a:tailEnd/>
          </a:ln>
        </p:spPr>
      </p:pic>
    </p:spTree>
    <p:extLst>
      <p:ext uri="{BB962C8B-B14F-4D97-AF65-F5344CB8AC3E}">
        <p14:creationId xmlns:p14="http://schemas.microsoft.com/office/powerpoint/2010/main" val="187894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938587" y="163285"/>
            <a:ext cx="5635625" cy="990600"/>
          </a:xfrm>
        </p:spPr>
        <p:txBody>
          <a:bodyPr/>
          <a:lstStyle/>
          <a:p>
            <a:pPr algn="ctr" eaLnBrk="1" hangingPunct="1"/>
            <a:r>
              <a:rPr lang="en-IE" sz="2800" dirty="0">
                <a:latin typeface="Times New Roman" charset="0"/>
              </a:rPr>
              <a:t>Introduction content</a:t>
            </a:r>
          </a:p>
        </p:txBody>
      </p:sp>
      <p:sp>
        <p:nvSpPr>
          <p:cNvPr id="70659" name="Rectangle 3"/>
          <p:cNvSpPr>
            <a:spLocks noGrp="1" noChangeArrowheads="1"/>
          </p:cNvSpPr>
          <p:nvPr>
            <p:ph sz="quarter" idx="1"/>
          </p:nvPr>
        </p:nvSpPr>
        <p:spPr>
          <a:xfrm>
            <a:off x="777875" y="1540933"/>
            <a:ext cx="6321425" cy="4724400"/>
          </a:xfrm>
          <a:ln>
            <a:solidFill>
              <a:schemeClr val="accent1"/>
            </a:solidFill>
          </a:ln>
        </p:spPr>
        <p:txBody>
          <a:bodyPr>
            <a:normAutofit fontScale="92500" lnSpcReduction="10000"/>
          </a:bodyPr>
          <a:lstStyle/>
          <a:p>
            <a:pPr algn="just">
              <a:lnSpc>
                <a:spcPct val="80000"/>
              </a:lnSpc>
              <a:spcAft>
                <a:spcPts val="600"/>
              </a:spcAft>
              <a:buFont typeface="Wingdings" charset="2"/>
              <a:buChar char="§"/>
            </a:pPr>
            <a:r>
              <a:rPr lang="en-US" dirty="0">
                <a:latin typeface="Times New Roman" charset="0"/>
                <a:ea typeface="Arial Unicode MS" charset="0"/>
                <a:cs typeface="Arial Unicode MS" charset="0"/>
              </a:rPr>
              <a:t>Sets the current situation of the topic in the field (background of the topic)</a:t>
            </a:r>
          </a:p>
          <a:p>
            <a:pPr algn="just">
              <a:lnSpc>
                <a:spcPct val="80000"/>
              </a:lnSpc>
              <a:spcAft>
                <a:spcPts val="600"/>
              </a:spcAft>
              <a:buFont typeface="Wingdings" charset="2"/>
              <a:buChar char="§"/>
            </a:pPr>
            <a:endParaRPr lang="en-US" dirty="0">
              <a:latin typeface="Times New Roman" charset="0"/>
              <a:ea typeface="Arial Unicode MS" charset="0"/>
              <a:cs typeface="Arial Unicode MS" charset="0"/>
            </a:endParaRPr>
          </a:p>
          <a:p>
            <a:pPr algn="just">
              <a:lnSpc>
                <a:spcPct val="80000"/>
              </a:lnSpc>
              <a:spcAft>
                <a:spcPts val="600"/>
              </a:spcAft>
              <a:buFont typeface="Wingdings" charset="2"/>
              <a:buChar char="§"/>
            </a:pPr>
            <a:r>
              <a:rPr lang="en-US" dirty="0">
                <a:latin typeface="Times New Roman" charset="0"/>
                <a:ea typeface="Arial Unicode MS" charset="0"/>
                <a:cs typeface="Arial Unicode MS" charset="0"/>
              </a:rPr>
              <a:t>Discusses holes in the literature or the need for more research on the topic</a:t>
            </a:r>
          </a:p>
          <a:p>
            <a:pPr algn="just">
              <a:lnSpc>
                <a:spcPct val="80000"/>
              </a:lnSpc>
              <a:spcAft>
                <a:spcPts val="600"/>
              </a:spcAft>
              <a:buFont typeface="Wingdings" charset="2"/>
              <a:buChar char="§"/>
            </a:pPr>
            <a:endParaRPr lang="en-US" dirty="0">
              <a:latin typeface="Times New Roman" charset="0"/>
              <a:ea typeface="Arial Unicode MS" charset="0"/>
              <a:cs typeface="Arial Unicode MS" charset="0"/>
            </a:endParaRPr>
          </a:p>
          <a:p>
            <a:pPr algn="just">
              <a:lnSpc>
                <a:spcPct val="80000"/>
              </a:lnSpc>
              <a:spcAft>
                <a:spcPts val="600"/>
              </a:spcAft>
              <a:buFont typeface="Wingdings" charset="2"/>
              <a:buChar char="§"/>
            </a:pPr>
            <a:r>
              <a:rPr lang="en-US" dirty="0">
                <a:latin typeface="Times New Roman" charset="0"/>
                <a:ea typeface="Arial Unicode MS" charset="0"/>
                <a:cs typeface="Arial Unicode MS" charset="0"/>
              </a:rPr>
              <a:t>States the context of study and relates the topic to the context in which the research is taking place</a:t>
            </a:r>
          </a:p>
          <a:p>
            <a:pPr algn="just">
              <a:lnSpc>
                <a:spcPct val="80000"/>
              </a:lnSpc>
              <a:spcAft>
                <a:spcPts val="600"/>
              </a:spcAft>
              <a:buFont typeface="Wingdings" charset="2"/>
              <a:buChar char="§"/>
            </a:pPr>
            <a:endParaRPr lang="en-US" dirty="0">
              <a:latin typeface="Times New Roman" charset="0"/>
              <a:ea typeface="Arial Unicode MS" charset="0"/>
              <a:cs typeface="Arial Unicode MS" charset="0"/>
            </a:endParaRPr>
          </a:p>
          <a:p>
            <a:pPr algn="just">
              <a:lnSpc>
                <a:spcPct val="80000"/>
              </a:lnSpc>
              <a:spcAft>
                <a:spcPts val="600"/>
              </a:spcAft>
              <a:buFont typeface="Wingdings" charset="2"/>
              <a:buChar char="§"/>
            </a:pPr>
            <a:r>
              <a:rPr lang="en-US" dirty="0">
                <a:latin typeface="Times New Roman" charset="0"/>
                <a:ea typeface="Arial Unicode MS" charset="0"/>
                <a:cs typeface="Arial Unicode MS" charset="0"/>
              </a:rPr>
              <a:t>States the purpose of the study</a:t>
            </a:r>
          </a:p>
          <a:p>
            <a:pPr algn="just">
              <a:lnSpc>
                <a:spcPct val="80000"/>
              </a:lnSpc>
              <a:spcAft>
                <a:spcPts val="600"/>
              </a:spcAft>
              <a:buFont typeface="Wingdings" charset="2"/>
              <a:buChar char="§"/>
            </a:pPr>
            <a:endParaRPr lang="en-US" dirty="0">
              <a:latin typeface="Times New Roman" charset="0"/>
              <a:ea typeface="Arial Unicode MS" charset="0"/>
              <a:cs typeface="Arial Unicode MS" charset="0"/>
            </a:endParaRPr>
          </a:p>
          <a:p>
            <a:pPr algn="just">
              <a:lnSpc>
                <a:spcPct val="80000"/>
              </a:lnSpc>
              <a:spcAft>
                <a:spcPts val="600"/>
              </a:spcAft>
              <a:buFont typeface="Wingdings" charset="2"/>
              <a:buChar char="§"/>
            </a:pPr>
            <a:r>
              <a:rPr lang="en-GB" dirty="0">
                <a:latin typeface="Times New Roman" charset="0"/>
                <a:ea typeface="Arial Unicode MS" charset="0"/>
                <a:cs typeface="Arial Unicode MS" charset="0"/>
              </a:rPr>
              <a:t>States how the issue will be addressed</a:t>
            </a:r>
          </a:p>
          <a:p>
            <a:pPr algn="just" eaLnBrk="1" hangingPunct="1">
              <a:lnSpc>
                <a:spcPct val="80000"/>
              </a:lnSpc>
              <a:buFont typeface="Wingdings" charset="2"/>
              <a:buNone/>
            </a:pPr>
            <a:endParaRPr lang="en-US" sz="2700" dirty="0">
              <a:ea typeface="Arial Unicode MS" charset="0"/>
              <a:cs typeface="Arial Unicode MS" charset="0"/>
            </a:endParaRPr>
          </a:p>
        </p:txBody>
      </p:sp>
      <p:sp>
        <p:nvSpPr>
          <p:cNvPr id="6" name="Rectangle 10"/>
          <p:cNvSpPr>
            <a:spLocks noGrp="1" noChangeArrowheads="1"/>
          </p:cNvSpPr>
          <p:nvPr>
            <p:ph type="sldNum" sz="quarter" idx="12"/>
          </p:nvPr>
        </p:nvSpPr>
        <p:spPr/>
        <p:txBody>
          <a:bodyPr>
            <a:normAutofit/>
          </a:bodyPr>
          <a:lstStyle/>
          <a:p>
            <a:pPr>
              <a:defRPr/>
            </a:pPr>
            <a:fld id="{011DD1B9-C71F-664C-B71A-E536B719B06B}" type="slidenum">
              <a:rPr lang="en-IE"/>
              <a:pPr>
                <a:defRPr/>
              </a:pPr>
              <a:t>3</a:t>
            </a:fld>
            <a:endParaRPr lang="en-IE"/>
          </a:p>
        </p:txBody>
      </p:sp>
      <p:sp>
        <p:nvSpPr>
          <p:cNvPr id="2" name="Rectangle 1">
            <a:extLst>
              <a:ext uri="{FF2B5EF4-FFF2-40B4-BE49-F238E27FC236}">
                <a16:creationId xmlns:a16="http://schemas.microsoft.com/office/drawing/2014/main" id="{1B1CA387-12DB-4AEC-B64D-7A6CDF8B5F17}"/>
              </a:ext>
            </a:extLst>
          </p:cNvPr>
          <p:cNvSpPr/>
          <p:nvPr/>
        </p:nvSpPr>
        <p:spPr>
          <a:xfrm>
            <a:off x="7391401" y="2548916"/>
            <a:ext cx="4419599" cy="1354217"/>
          </a:xfrm>
          <a:prstGeom prst="rect">
            <a:avLst/>
          </a:prstGeom>
          <a:ln>
            <a:solidFill>
              <a:srgbClr val="FFC000"/>
            </a:solidFill>
          </a:ln>
        </p:spPr>
        <p:txBody>
          <a:bodyPr wrap="square">
            <a:spAutoFit/>
          </a:bodyPr>
          <a:lstStyle/>
          <a:p>
            <a:pPr algn="just">
              <a:lnSpc>
                <a:spcPct val="80000"/>
              </a:lnSpc>
              <a:spcAft>
                <a:spcPts val="600"/>
              </a:spcAft>
              <a:buFont typeface="Wingdings" charset="2"/>
              <a:buChar char="§"/>
            </a:pPr>
            <a:r>
              <a:rPr lang="en-US" dirty="0">
                <a:latin typeface="Times New Roman" charset="0"/>
                <a:ea typeface="Arial Unicode MS" charset="0"/>
                <a:cs typeface="Arial Unicode MS" charset="0"/>
              </a:rPr>
              <a:t>Usually starts from the general and progresses to the specific</a:t>
            </a:r>
          </a:p>
          <a:p>
            <a:pPr algn="just">
              <a:lnSpc>
                <a:spcPct val="80000"/>
              </a:lnSpc>
              <a:spcAft>
                <a:spcPts val="600"/>
              </a:spcAft>
              <a:buFont typeface="Wingdings" charset="2"/>
              <a:buChar char="§"/>
            </a:pPr>
            <a:endParaRPr lang="en-US" dirty="0">
              <a:latin typeface="Times New Roman" charset="0"/>
              <a:ea typeface="Arial Unicode MS" charset="0"/>
              <a:cs typeface="Arial Unicode MS" charset="0"/>
            </a:endParaRPr>
          </a:p>
          <a:p>
            <a:pPr algn="just">
              <a:lnSpc>
                <a:spcPct val="80000"/>
              </a:lnSpc>
              <a:spcAft>
                <a:spcPts val="600"/>
              </a:spcAft>
              <a:buFont typeface="Wingdings" charset="2"/>
              <a:buChar char="§"/>
            </a:pPr>
            <a:r>
              <a:rPr lang="en-US" dirty="0">
                <a:latin typeface="Times New Roman" charset="0"/>
                <a:ea typeface="Arial Unicode MS" charset="0"/>
                <a:cs typeface="Arial Unicode MS" charset="0"/>
              </a:rPr>
              <a:t>In general the introduction should be quite not be more that 1/6 of the total paper. </a:t>
            </a:r>
          </a:p>
        </p:txBody>
      </p:sp>
    </p:spTree>
    <p:extLst>
      <p:ext uri="{BB962C8B-B14F-4D97-AF65-F5344CB8AC3E}">
        <p14:creationId xmlns:p14="http://schemas.microsoft.com/office/powerpoint/2010/main" val="803596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691E3-46A5-64AC-397E-FFEE7BCD7A41}"/>
              </a:ext>
            </a:extLst>
          </p:cNvPr>
          <p:cNvSpPr>
            <a:spLocks noGrp="1"/>
          </p:cNvSpPr>
          <p:nvPr>
            <p:ph type="title"/>
          </p:nvPr>
        </p:nvSpPr>
        <p:spPr/>
        <p:txBody>
          <a:bodyPr/>
          <a:lstStyle/>
          <a:p>
            <a:r>
              <a:rPr lang="en-US" dirty="0"/>
              <a:t>Introduction overview</a:t>
            </a:r>
          </a:p>
        </p:txBody>
      </p:sp>
      <p:sp>
        <p:nvSpPr>
          <p:cNvPr id="3" name="Content Placeholder 2">
            <a:extLst>
              <a:ext uri="{FF2B5EF4-FFF2-40B4-BE49-F238E27FC236}">
                <a16:creationId xmlns:a16="http://schemas.microsoft.com/office/drawing/2014/main" id="{B8048C95-0DA8-D166-5B4D-03F77E86A55B}"/>
              </a:ext>
            </a:extLst>
          </p:cNvPr>
          <p:cNvSpPr>
            <a:spLocks noGrp="1"/>
          </p:cNvSpPr>
          <p:nvPr>
            <p:ph idx="1"/>
          </p:nvPr>
        </p:nvSpPr>
        <p:spPr/>
        <p:txBody>
          <a:bodyPr>
            <a:normAutofit fontScale="92500" lnSpcReduction="10000"/>
          </a:bodyPr>
          <a:lstStyle/>
          <a:p>
            <a:pPr marL="0" marR="0">
              <a:lnSpc>
                <a:spcPct val="115000"/>
              </a:lnSpc>
              <a:spcBef>
                <a:spcPts val="0"/>
              </a:spcBef>
              <a:spcAft>
                <a:spcPts val="0"/>
              </a:spcAft>
            </a:pPr>
            <a:r>
              <a:rPr lang="en-CA" sz="1800" b="1" dirty="0">
                <a:effectLst/>
                <a:latin typeface="Times New Roman" panose="02020603050405020304" pitchFamily="18" charset="0"/>
                <a:ea typeface="TimesNewRomanPSMT"/>
                <a:cs typeface="Times New Roman" panose="02020603050405020304" pitchFamily="18" charset="0"/>
              </a:rPr>
              <a:t>1. Introduction (5-10 pages)</a:t>
            </a:r>
            <a:endParaRPr lang="en-US" sz="1800" dirty="0">
              <a:effectLst/>
              <a:latin typeface="Arial" panose="020B0604020202020204" pitchFamily="34" charset="0"/>
              <a:ea typeface="Malgun Gothic" panose="020B0503020000020004" pitchFamily="34" charset="-127"/>
              <a:cs typeface="Times New Roman" panose="02020603050405020304" pitchFamily="18" charset="0"/>
            </a:endParaRPr>
          </a:p>
          <a:p>
            <a:pPr marL="342900" marR="0" lvl="0" indent="-342900">
              <a:lnSpc>
                <a:spcPct val="115000"/>
              </a:lnSpc>
              <a:spcBef>
                <a:spcPts val="0"/>
              </a:spcBef>
              <a:spcAft>
                <a:spcPts val="0"/>
              </a:spcAft>
              <a:buFont typeface="Tw Cen MT" panose="020B0602020104020603" pitchFamily="34" charset="0"/>
              <a:buChar char=" "/>
              <a:tabLst>
                <a:tab pos="457200" algn="l"/>
              </a:tabLst>
            </a:pPr>
            <a:r>
              <a:rPr lang="en-CA" sz="1800" b="1" dirty="0">
                <a:effectLst/>
                <a:latin typeface="Times New Roman" panose="02020603050405020304" pitchFamily="18" charset="0"/>
                <a:ea typeface="TimesNewRomanPSMT"/>
                <a:cs typeface="Times New Roman" panose="02020603050405020304" pitchFamily="18" charset="0"/>
              </a:rPr>
              <a:t>1.1 Background of the study</a:t>
            </a:r>
            <a:endParaRPr lang="en-US" sz="1800" dirty="0">
              <a:effectLst/>
              <a:latin typeface="Arial" panose="020B0604020202020204" pitchFamily="34" charset="0"/>
              <a:ea typeface="Malgun Gothic" panose="020B0503020000020004" pitchFamily="34" charset="-127"/>
              <a:cs typeface="Times New Roman" panose="02020603050405020304" pitchFamily="18" charset="0"/>
            </a:endParaRPr>
          </a:p>
          <a:p>
            <a:pPr marL="914400" marR="0" lvl="0" indent="0">
              <a:lnSpc>
                <a:spcPct val="115000"/>
              </a:lnSpc>
              <a:spcBef>
                <a:spcPts val="0"/>
              </a:spcBef>
              <a:spcAft>
                <a:spcPts val="0"/>
              </a:spcAft>
              <a:buFont typeface="Symbol" panose="05050102010706020507" pitchFamily="18" charset="2"/>
              <a:buChar char=""/>
            </a:pPr>
            <a:r>
              <a:rPr lang="en-CA" sz="1800" dirty="0">
                <a:effectLst/>
                <a:latin typeface="Times New Roman" panose="02020603050405020304" pitchFamily="18" charset="0"/>
                <a:ea typeface="TimesNewRomanPSMT"/>
                <a:cs typeface="Times New Roman" panose="02020603050405020304" pitchFamily="18" charset="0"/>
              </a:rPr>
              <a:t>Background information about your topic of investigation </a:t>
            </a:r>
            <a:endParaRPr lang="en-US" sz="1800" dirty="0">
              <a:effectLst/>
              <a:latin typeface="Arial" panose="020B0604020202020204" pitchFamily="34" charset="0"/>
              <a:ea typeface="Malgun Gothic" panose="020B0503020000020004" pitchFamily="34" charset="-127"/>
              <a:cs typeface="Times New Roman" panose="02020603050405020304" pitchFamily="18" charset="0"/>
            </a:endParaRPr>
          </a:p>
          <a:p>
            <a:pPr marL="914400" marR="0" lvl="0" indent="0">
              <a:lnSpc>
                <a:spcPct val="115000"/>
              </a:lnSpc>
              <a:spcBef>
                <a:spcPts val="0"/>
              </a:spcBef>
              <a:spcAft>
                <a:spcPts val="0"/>
              </a:spcAft>
              <a:buFont typeface="Symbol" panose="05050102010706020507" pitchFamily="18" charset="2"/>
              <a:buChar char=""/>
            </a:pPr>
            <a:r>
              <a:rPr lang="en-CA" sz="1800" dirty="0">
                <a:effectLst/>
                <a:latin typeface="Times New Roman" panose="02020603050405020304" pitchFamily="18" charset="0"/>
                <a:ea typeface="TimesNewRomanPSMT"/>
                <a:cs typeface="Times New Roman" panose="02020603050405020304" pitchFamily="18" charset="0"/>
              </a:rPr>
              <a:t>The situation now in the world</a:t>
            </a:r>
            <a:endParaRPr lang="en-US" sz="1800" dirty="0">
              <a:effectLst/>
              <a:latin typeface="Arial" panose="020B0604020202020204" pitchFamily="34" charset="0"/>
              <a:ea typeface="Malgun Gothic" panose="020B0503020000020004" pitchFamily="34" charset="-127"/>
              <a:cs typeface="Times New Roman" panose="02020603050405020304" pitchFamily="18" charset="0"/>
            </a:endParaRPr>
          </a:p>
          <a:p>
            <a:pPr marL="914400" marR="0" lvl="0" indent="0">
              <a:lnSpc>
                <a:spcPct val="115000"/>
              </a:lnSpc>
              <a:spcBef>
                <a:spcPts val="0"/>
              </a:spcBef>
              <a:spcAft>
                <a:spcPts val="0"/>
              </a:spcAft>
              <a:buFont typeface="Symbol" panose="05050102010706020507" pitchFamily="18" charset="2"/>
              <a:buChar char=""/>
            </a:pPr>
            <a:r>
              <a:rPr lang="en-CA" sz="1800" dirty="0">
                <a:effectLst/>
                <a:latin typeface="Times New Roman" panose="02020603050405020304" pitchFamily="18" charset="0"/>
                <a:ea typeface="TimesNewRomanPSMT"/>
                <a:cs typeface="Times New Roman" panose="02020603050405020304" pitchFamily="18" charset="0"/>
              </a:rPr>
              <a:t>The situation now in your research context</a:t>
            </a:r>
            <a:endParaRPr lang="en-US" sz="1800" dirty="0">
              <a:effectLst/>
              <a:latin typeface="Arial" panose="020B0604020202020204" pitchFamily="34" charset="0"/>
              <a:ea typeface="Malgun Gothic" panose="020B0503020000020004" pitchFamily="34" charset="-127"/>
              <a:cs typeface="Times New Roman" panose="02020603050405020304" pitchFamily="18" charset="0"/>
            </a:endParaRPr>
          </a:p>
          <a:p>
            <a:pPr marL="914400" marR="0" lvl="0" indent="0">
              <a:lnSpc>
                <a:spcPct val="115000"/>
              </a:lnSpc>
              <a:spcBef>
                <a:spcPts val="0"/>
              </a:spcBef>
              <a:spcAft>
                <a:spcPts val="0"/>
              </a:spcAft>
              <a:buFont typeface="Symbol" panose="05050102010706020507" pitchFamily="18" charset="2"/>
              <a:buChar char=""/>
            </a:pPr>
            <a:r>
              <a:rPr lang="en-CA" sz="1800" dirty="0">
                <a:effectLst/>
                <a:latin typeface="Times New Roman" panose="02020603050405020304" pitchFamily="18" charset="0"/>
                <a:ea typeface="TimesNewRomanPSMT"/>
                <a:cs typeface="Times New Roman" panose="02020603050405020304" pitchFamily="18" charset="0"/>
              </a:rPr>
              <a:t>Research gap / Need for the study</a:t>
            </a:r>
            <a:endParaRPr lang="en-US" sz="1800" dirty="0">
              <a:effectLst/>
              <a:latin typeface="Arial" panose="020B0604020202020204" pitchFamily="34" charset="0"/>
              <a:ea typeface="Malgun Gothic" panose="020B0503020000020004" pitchFamily="34" charset="-127"/>
              <a:cs typeface="Times New Roman" panose="02020603050405020304" pitchFamily="18" charset="0"/>
            </a:endParaRPr>
          </a:p>
          <a:p>
            <a:pPr marL="342900" marR="0" lvl="0" indent="-342900">
              <a:lnSpc>
                <a:spcPct val="115000"/>
              </a:lnSpc>
              <a:spcBef>
                <a:spcPts val="0"/>
              </a:spcBef>
              <a:spcAft>
                <a:spcPts val="0"/>
              </a:spcAft>
              <a:buFont typeface="Tw Cen MT" panose="020B0602020104020603" pitchFamily="34" charset="0"/>
              <a:buChar char=" "/>
              <a:tabLst>
                <a:tab pos="457200" algn="l"/>
              </a:tabLst>
            </a:pPr>
            <a:r>
              <a:rPr lang="en-CA" sz="1800" b="1" dirty="0">
                <a:effectLst/>
                <a:latin typeface="Times New Roman" panose="02020603050405020304" pitchFamily="18" charset="0"/>
                <a:ea typeface="TimesNewRomanPSMT"/>
                <a:cs typeface="Times New Roman" panose="02020603050405020304" pitchFamily="18" charset="0"/>
              </a:rPr>
              <a:t>1.1 Purpose of the study</a:t>
            </a:r>
            <a:endParaRPr lang="en-US" sz="1800" dirty="0">
              <a:effectLst/>
              <a:latin typeface="Arial" panose="020B0604020202020204" pitchFamily="34" charset="0"/>
              <a:ea typeface="Malgun Gothic" panose="020B0503020000020004" pitchFamily="34" charset="-127"/>
              <a:cs typeface="Times New Roman" panose="02020603050405020304" pitchFamily="18" charset="0"/>
            </a:endParaRPr>
          </a:p>
          <a:p>
            <a:pPr marL="914400" marR="0" lvl="0" indent="0">
              <a:lnSpc>
                <a:spcPct val="115000"/>
              </a:lnSpc>
              <a:spcBef>
                <a:spcPts val="0"/>
              </a:spcBef>
              <a:spcAft>
                <a:spcPts val="0"/>
              </a:spcAft>
              <a:buFont typeface="Symbol" panose="05050102010706020507" pitchFamily="18" charset="2"/>
              <a:buChar char=""/>
            </a:pPr>
            <a:r>
              <a:rPr lang="en-CA" sz="1800" dirty="0">
                <a:effectLst/>
                <a:latin typeface="Times New Roman" panose="02020603050405020304" pitchFamily="18" charset="0"/>
                <a:ea typeface="TimesNewRomanPSMT"/>
                <a:cs typeface="Times New Roman" panose="02020603050405020304" pitchFamily="18" charset="0"/>
              </a:rPr>
              <a:t>What are the aims of your study?</a:t>
            </a:r>
            <a:endParaRPr lang="en-US" sz="1800" dirty="0">
              <a:effectLst/>
              <a:latin typeface="Arial" panose="020B0604020202020204" pitchFamily="34" charset="0"/>
              <a:ea typeface="Malgun Gothic" panose="020B0503020000020004" pitchFamily="34" charset="-127"/>
              <a:cs typeface="Times New Roman" panose="02020603050405020304" pitchFamily="18" charset="0"/>
            </a:endParaRPr>
          </a:p>
          <a:p>
            <a:pPr marL="914400" marR="0" lvl="0" indent="0">
              <a:lnSpc>
                <a:spcPct val="115000"/>
              </a:lnSpc>
              <a:spcBef>
                <a:spcPts val="0"/>
              </a:spcBef>
              <a:spcAft>
                <a:spcPts val="0"/>
              </a:spcAft>
              <a:buFont typeface="Symbol" panose="05050102010706020507" pitchFamily="18" charset="2"/>
              <a:buChar char=""/>
            </a:pPr>
            <a:r>
              <a:rPr lang="en-CA" sz="1800" dirty="0">
                <a:effectLst/>
                <a:latin typeface="Times New Roman" panose="02020603050405020304" pitchFamily="18" charset="0"/>
                <a:ea typeface="TimesNewRomanPSMT"/>
                <a:cs typeface="Times New Roman" panose="02020603050405020304" pitchFamily="18" charset="0"/>
              </a:rPr>
              <a:t>Why?</a:t>
            </a:r>
            <a:endParaRPr lang="en-US" sz="1800" dirty="0">
              <a:effectLst/>
              <a:latin typeface="Arial" panose="020B0604020202020204" pitchFamily="34" charset="0"/>
              <a:ea typeface="Malgun Gothic" panose="020B0503020000020004" pitchFamily="34" charset="-127"/>
              <a:cs typeface="Times New Roman" panose="02020603050405020304" pitchFamily="18" charset="0"/>
            </a:endParaRPr>
          </a:p>
          <a:p>
            <a:pPr marL="914400" marR="0" lvl="0" indent="0">
              <a:lnSpc>
                <a:spcPct val="115000"/>
              </a:lnSpc>
              <a:spcBef>
                <a:spcPts val="0"/>
              </a:spcBef>
              <a:spcAft>
                <a:spcPts val="0"/>
              </a:spcAft>
              <a:buFont typeface="Symbol" panose="05050102010706020507" pitchFamily="18" charset="2"/>
              <a:buChar char=""/>
            </a:pPr>
            <a:r>
              <a:rPr lang="en-CA" sz="1800" dirty="0">
                <a:effectLst/>
                <a:latin typeface="Times New Roman" panose="02020603050405020304" pitchFamily="18" charset="0"/>
                <a:ea typeface="TimesNewRomanPSMT"/>
                <a:cs typeface="Times New Roman" panose="02020603050405020304" pitchFamily="18" charset="0"/>
              </a:rPr>
              <a:t>What are your research questions?</a:t>
            </a:r>
            <a:endParaRPr lang="en-US" sz="1800" dirty="0">
              <a:effectLst/>
              <a:latin typeface="Arial" panose="020B0604020202020204" pitchFamily="34" charset="0"/>
              <a:ea typeface="Malgun Gothic" panose="020B0503020000020004" pitchFamily="34" charset="-127"/>
              <a:cs typeface="Times New Roman" panose="02020603050405020304" pitchFamily="18" charset="0"/>
            </a:endParaRPr>
          </a:p>
          <a:p>
            <a:pPr marL="342900" marR="0" lvl="0" indent="-342900">
              <a:lnSpc>
                <a:spcPct val="115000"/>
              </a:lnSpc>
              <a:spcBef>
                <a:spcPts val="0"/>
              </a:spcBef>
              <a:spcAft>
                <a:spcPts val="0"/>
              </a:spcAft>
              <a:buFont typeface="Tw Cen MT" panose="020B0602020104020603" pitchFamily="34" charset="0"/>
              <a:buChar char=" "/>
              <a:tabLst>
                <a:tab pos="457200" algn="l"/>
              </a:tabLst>
            </a:pPr>
            <a:r>
              <a:rPr lang="en-CA" sz="1800" b="1" dirty="0">
                <a:effectLst/>
                <a:latin typeface="Times New Roman" panose="02020603050405020304" pitchFamily="18" charset="0"/>
                <a:ea typeface="TimesNewRomanPSMT"/>
                <a:cs typeface="Times New Roman" panose="02020603050405020304" pitchFamily="18" charset="0"/>
              </a:rPr>
              <a:t>1.2 Significance of the study</a:t>
            </a:r>
            <a:endParaRPr lang="en-US" sz="1800" dirty="0">
              <a:effectLst/>
              <a:latin typeface="Arial" panose="020B0604020202020204" pitchFamily="34" charset="0"/>
              <a:ea typeface="Malgun Gothic" panose="020B0503020000020004" pitchFamily="34" charset="-127"/>
              <a:cs typeface="Times New Roman" panose="02020603050405020304" pitchFamily="18" charset="0"/>
            </a:endParaRPr>
          </a:p>
          <a:p>
            <a:pPr marL="914400" marR="0" lvl="0" indent="0">
              <a:lnSpc>
                <a:spcPct val="115000"/>
              </a:lnSpc>
              <a:spcBef>
                <a:spcPts val="0"/>
              </a:spcBef>
              <a:spcAft>
                <a:spcPts val="0"/>
              </a:spcAft>
              <a:buFont typeface="Symbol" panose="05050102010706020507" pitchFamily="18" charset="2"/>
              <a:buChar char=""/>
            </a:pPr>
            <a:r>
              <a:rPr lang="en-CA" sz="1800" dirty="0">
                <a:effectLst/>
                <a:latin typeface="Times New Roman" panose="02020603050405020304" pitchFamily="18" charset="0"/>
                <a:ea typeface="TimesNewRomanPSMT"/>
                <a:cs typeface="Times New Roman" panose="02020603050405020304" pitchFamily="18" charset="0"/>
              </a:rPr>
              <a:t>What will your study contribute to the field?</a:t>
            </a:r>
            <a:endParaRPr lang="en-US" sz="1800" dirty="0">
              <a:effectLst/>
              <a:latin typeface="Arial" panose="020B0604020202020204" pitchFamily="34" charset="0"/>
              <a:ea typeface="Malgun Gothic" panose="020B0503020000020004" pitchFamily="34" charset="-127"/>
              <a:cs typeface="Times New Roman" panose="02020603050405020304" pitchFamily="18" charset="0"/>
            </a:endParaRPr>
          </a:p>
          <a:p>
            <a:pPr marL="914400" marR="0" lvl="0" indent="0">
              <a:lnSpc>
                <a:spcPct val="115000"/>
              </a:lnSpc>
              <a:spcBef>
                <a:spcPts val="0"/>
              </a:spcBef>
              <a:spcAft>
                <a:spcPts val="0"/>
              </a:spcAft>
              <a:buFont typeface="Symbol" panose="05050102010706020507" pitchFamily="18" charset="2"/>
              <a:buChar char=""/>
            </a:pPr>
            <a:r>
              <a:rPr lang="en-CA" sz="1800" dirty="0">
                <a:effectLst/>
                <a:latin typeface="Times New Roman" panose="02020603050405020304" pitchFamily="18" charset="0"/>
                <a:ea typeface="TimesNewRomanPSMT"/>
                <a:cs typeface="Times New Roman" panose="02020603050405020304" pitchFamily="18" charset="0"/>
              </a:rPr>
              <a:t>Who will benefit from this research?</a:t>
            </a:r>
          </a:p>
          <a:p>
            <a:pPr marL="914400" marR="0" lvl="0" indent="0">
              <a:lnSpc>
                <a:spcPct val="115000"/>
              </a:lnSpc>
              <a:spcBef>
                <a:spcPts val="0"/>
              </a:spcBef>
              <a:spcAft>
                <a:spcPts val="0"/>
              </a:spcAft>
              <a:buFont typeface="Symbol" panose="05050102010706020507" pitchFamily="18" charset="2"/>
              <a:buChar char=""/>
            </a:pPr>
            <a:r>
              <a:rPr lang="en-CA" sz="1800" dirty="0">
                <a:effectLst/>
                <a:latin typeface="Times New Roman" panose="02020603050405020304" pitchFamily="18" charset="0"/>
                <a:ea typeface="TimesNewRomanPSMT"/>
              </a:rPr>
              <a:t>In what ways will they benefit?</a:t>
            </a:r>
            <a:endParaRPr lang="en-US" dirty="0"/>
          </a:p>
        </p:txBody>
      </p:sp>
    </p:spTree>
    <p:extLst>
      <p:ext uri="{BB962C8B-B14F-4D97-AF65-F5344CB8AC3E}">
        <p14:creationId xmlns:p14="http://schemas.microsoft.com/office/powerpoint/2010/main" val="3228582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49D7B-708D-247D-F5B1-0C7C2C67AF90}"/>
              </a:ext>
            </a:extLst>
          </p:cNvPr>
          <p:cNvSpPr>
            <a:spLocks noGrp="1"/>
          </p:cNvSpPr>
          <p:nvPr>
            <p:ph type="title"/>
          </p:nvPr>
        </p:nvSpPr>
        <p:spPr>
          <a:xfrm>
            <a:off x="1024128" y="585216"/>
            <a:ext cx="9708829" cy="1251079"/>
          </a:xfrm>
        </p:spPr>
        <p:txBody>
          <a:bodyPr/>
          <a:lstStyle/>
          <a:p>
            <a:r>
              <a:rPr lang="en-US" dirty="0"/>
              <a:t>What to do - go from global to local </a:t>
            </a:r>
          </a:p>
        </p:txBody>
      </p:sp>
      <p:sp>
        <p:nvSpPr>
          <p:cNvPr id="3" name="Content Placeholder 2">
            <a:extLst>
              <a:ext uri="{FF2B5EF4-FFF2-40B4-BE49-F238E27FC236}">
                <a16:creationId xmlns:a16="http://schemas.microsoft.com/office/drawing/2014/main" id="{4E798757-2BC0-BA3E-1395-DB058D31536A}"/>
              </a:ext>
            </a:extLst>
          </p:cNvPr>
          <p:cNvSpPr>
            <a:spLocks noGrp="1"/>
          </p:cNvSpPr>
          <p:nvPr>
            <p:ph idx="1"/>
          </p:nvPr>
        </p:nvSpPr>
        <p:spPr>
          <a:xfrm>
            <a:off x="1024128" y="2286000"/>
            <a:ext cx="5534069" cy="4023360"/>
          </a:xfrm>
        </p:spPr>
        <p:txBody>
          <a:bodyPr>
            <a:normAutofit lnSpcReduction="10000"/>
          </a:bodyPr>
          <a:lstStyle/>
          <a:p>
            <a:pPr marL="0" indent="0">
              <a:buNone/>
            </a:pPr>
            <a:r>
              <a:rPr lang="en-US" dirty="0">
                <a:latin typeface="BookAntiqua"/>
              </a:rPr>
              <a:t>Give an overview of the history of the main topic you are interested to study.</a:t>
            </a:r>
          </a:p>
          <a:p>
            <a:endParaRPr lang="en-US" dirty="0">
              <a:latin typeface="BookAntiqua"/>
            </a:endParaRPr>
          </a:p>
          <a:p>
            <a:pPr lvl="1"/>
            <a:r>
              <a:rPr lang="en-US" sz="2200" dirty="0">
                <a:latin typeface="BookAntiqua"/>
              </a:rPr>
              <a:t>Where did the topic come from?</a:t>
            </a:r>
          </a:p>
          <a:p>
            <a:pPr lvl="1"/>
            <a:r>
              <a:rPr lang="en-US" sz="2200" dirty="0">
                <a:latin typeface="BookAntiqua"/>
              </a:rPr>
              <a:t>How did the topic enter the field of ELT (general overview)?</a:t>
            </a:r>
          </a:p>
          <a:p>
            <a:pPr lvl="1"/>
            <a:endParaRPr lang="en-US" dirty="0">
              <a:latin typeface="BookAntiqua"/>
            </a:endParaRPr>
          </a:p>
          <a:p>
            <a:r>
              <a:rPr lang="en-US" dirty="0">
                <a:latin typeface="BookAntiqua"/>
              </a:rPr>
              <a:t>How does it connect to other factors you want to include in your study?</a:t>
            </a:r>
          </a:p>
          <a:p>
            <a:pPr lvl="1"/>
            <a:endParaRPr lang="en-US" sz="2200" dirty="0">
              <a:latin typeface="BookAntiqua"/>
            </a:endParaRPr>
          </a:p>
          <a:p>
            <a:pPr lvl="2"/>
            <a:r>
              <a:rPr lang="en-US" sz="2200" dirty="0">
                <a:latin typeface="BookAntiqua"/>
              </a:rPr>
              <a:t>These can be subtopics that you are exploring</a:t>
            </a:r>
          </a:p>
          <a:p>
            <a:pPr lvl="1"/>
            <a:endParaRPr lang="en-US" dirty="0">
              <a:latin typeface="BookAntiqua"/>
            </a:endParaRPr>
          </a:p>
          <a:p>
            <a:endParaRPr lang="en-US" dirty="0">
              <a:latin typeface="BookAntiqua"/>
            </a:endParaRPr>
          </a:p>
          <a:p>
            <a:pPr lvl="1"/>
            <a:endParaRPr lang="en-US" dirty="0"/>
          </a:p>
        </p:txBody>
      </p:sp>
      <p:sp>
        <p:nvSpPr>
          <p:cNvPr id="6" name="Rectangle 5">
            <a:extLst>
              <a:ext uri="{FF2B5EF4-FFF2-40B4-BE49-F238E27FC236}">
                <a16:creationId xmlns:a16="http://schemas.microsoft.com/office/drawing/2014/main" id="{5631C28A-511B-DB7F-0F28-B2A67EC9970C}"/>
              </a:ext>
            </a:extLst>
          </p:cNvPr>
          <p:cNvSpPr/>
          <p:nvPr/>
        </p:nvSpPr>
        <p:spPr>
          <a:xfrm>
            <a:off x="7480092" y="1836294"/>
            <a:ext cx="4182256" cy="41597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Factors Affecting Introverted Learners’ Willingness to Speak in Communicative Classrooms </a:t>
            </a:r>
          </a:p>
          <a:p>
            <a:pPr algn="ctr"/>
            <a:endParaRPr lang="en-US" dirty="0"/>
          </a:p>
          <a:p>
            <a:pPr algn="ctr"/>
            <a:endParaRPr lang="en-US" dirty="0"/>
          </a:p>
          <a:p>
            <a:pPr algn="ctr"/>
            <a:r>
              <a:rPr lang="en-US" dirty="0"/>
              <a:t>The Effects of Homework Load on Students’ Well-being</a:t>
            </a:r>
          </a:p>
        </p:txBody>
      </p:sp>
    </p:spTree>
    <p:extLst>
      <p:ext uri="{BB962C8B-B14F-4D97-AF65-F5344CB8AC3E}">
        <p14:creationId xmlns:p14="http://schemas.microsoft.com/office/powerpoint/2010/main" val="3635275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B7C20-42C0-562C-1776-1666C9CE0018}"/>
              </a:ext>
            </a:extLst>
          </p:cNvPr>
          <p:cNvSpPr>
            <a:spLocks noGrp="1"/>
          </p:cNvSpPr>
          <p:nvPr>
            <p:ph type="title"/>
          </p:nvPr>
        </p:nvSpPr>
        <p:spPr>
          <a:xfrm>
            <a:off x="1024127" y="585216"/>
            <a:ext cx="9926187" cy="1499616"/>
          </a:xfrm>
        </p:spPr>
        <p:txBody>
          <a:bodyPr/>
          <a:lstStyle/>
          <a:p>
            <a:r>
              <a:rPr lang="en-US" dirty="0"/>
              <a:t>What to do – situate your study</a:t>
            </a:r>
          </a:p>
        </p:txBody>
      </p:sp>
      <p:sp>
        <p:nvSpPr>
          <p:cNvPr id="3" name="Content Placeholder 2">
            <a:extLst>
              <a:ext uri="{FF2B5EF4-FFF2-40B4-BE49-F238E27FC236}">
                <a16:creationId xmlns:a16="http://schemas.microsoft.com/office/drawing/2014/main" id="{91F4CE07-1E93-D6DD-12D2-D0D54B613D64}"/>
              </a:ext>
            </a:extLst>
          </p:cNvPr>
          <p:cNvSpPr>
            <a:spLocks noGrp="1"/>
          </p:cNvSpPr>
          <p:nvPr>
            <p:ph idx="1"/>
          </p:nvPr>
        </p:nvSpPr>
        <p:spPr/>
        <p:txBody>
          <a:bodyPr/>
          <a:lstStyle/>
          <a:p>
            <a:r>
              <a:rPr lang="en-US" dirty="0"/>
              <a:t>Describe the main issue that you are focusing on.</a:t>
            </a:r>
          </a:p>
          <a:p>
            <a:endParaRPr lang="en-US" dirty="0"/>
          </a:p>
          <a:p>
            <a:pPr lvl="1"/>
            <a:r>
              <a:rPr lang="en-US" sz="2200" dirty="0"/>
              <a:t>What problem or issue drives your research? </a:t>
            </a:r>
          </a:p>
          <a:p>
            <a:pPr lvl="1"/>
            <a:endParaRPr lang="en-US" sz="2200" dirty="0"/>
          </a:p>
          <a:p>
            <a:pPr lvl="2"/>
            <a:r>
              <a:rPr lang="en-US" sz="2200" dirty="0"/>
              <a:t>Holes in the literature</a:t>
            </a:r>
          </a:p>
          <a:p>
            <a:pPr lvl="2"/>
            <a:r>
              <a:rPr lang="en-US" sz="2200" dirty="0"/>
              <a:t>Issues in the field </a:t>
            </a:r>
          </a:p>
        </p:txBody>
      </p:sp>
      <p:sp>
        <p:nvSpPr>
          <p:cNvPr id="4" name="Rectangle 3">
            <a:extLst>
              <a:ext uri="{FF2B5EF4-FFF2-40B4-BE49-F238E27FC236}">
                <a16:creationId xmlns:a16="http://schemas.microsoft.com/office/drawing/2014/main" id="{186EB57C-8724-2847-C122-1EA81F275E63}"/>
              </a:ext>
            </a:extLst>
          </p:cNvPr>
          <p:cNvSpPr/>
          <p:nvPr/>
        </p:nvSpPr>
        <p:spPr>
          <a:xfrm>
            <a:off x="7480092" y="1836294"/>
            <a:ext cx="4182256" cy="41597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Factors Affecting Introverted Learners’ Willingness to Speak in Communicative Classrooms </a:t>
            </a:r>
          </a:p>
          <a:p>
            <a:pPr algn="ctr"/>
            <a:endParaRPr lang="en-US" dirty="0"/>
          </a:p>
          <a:p>
            <a:pPr algn="ctr"/>
            <a:endParaRPr lang="en-US" dirty="0"/>
          </a:p>
          <a:p>
            <a:pPr algn="ctr"/>
            <a:r>
              <a:rPr lang="en-US" dirty="0"/>
              <a:t>The Effects of Homework Load on Students’ Well-being</a:t>
            </a:r>
          </a:p>
        </p:txBody>
      </p:sp>
    </p:spTree>
    <p:extLst>
      <p:ext uri="{BB962C8B-B14F-4D97-AF65-F5344CB8AC3E}">
        <p14:creationId xmlns:p14="http://schemas.microsoft.com/office/powerpoint/2010/main" val="674302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B7C20-42C0-562C-1776-1666C9CE0018}"/>
              </a:ext>
            </a:extLst>
          </p:cNvPr>
          <p:cNvSpPr>
            <a:spLocks noGrp="1"/>
          </p:cNvSpPr>
          <p:nvPr>
            <p:ph type="title"/>
          </p:nvPr>
        </p:nvSpPr>
        <p:spPr/>
        <p:txBody>
          <a:bodyPr/>
          <a:lstStyle/>
          <a:p>
            <a:r>
              <a:rPr lang="en-US" dirty="0"/>
              <a:t>What to do – provide the rationale </a:t>
            </a:r>
          </a:p>
        </p:txBody>
      </p:sp>
      <p:sp>
        <p:nvSpPr>
          <p:cNvPr id="3" name="Content Placeholder 2">
            <a:extLst>
              <a:ext uri="{FF2B5EF4-FFF2-40B4-BE49-F238E27FC236}">
                <a16:creationId xmlns:a16="http://schemas.microsoft.com/office/drawing/2014/main" id="{91F4CE07-1E93-D6DD-12D2-D0D54B613D64}"/>
              </a:ext>
            </a:extLst>
          </p:cNvPr>
          <p:cNvSpPr>
            <a:spLocks noGrp="1"/>
          </p:cNvSpPr>
          <p:nvPr>
            <p:ph idx="1"/>
          </p:nvPr>
        </p:nvSpPr>
        <p:spPr>
          <a:xfrm>
            <a:off x="1024128" y="2315981"/>
            <a:ext cx="6605865" cy="4023360"/>
          </a:xfrm>
        </p:spPr>
        <p:txBody>
          <a:bodyPr/>
          <a:lstStyle/>
          <a:p>
            <a:r>
              <a:rPr lang="en-US" dirty="0"/>
              <a:t>Make a strong case for why your study is important and what it will contribute .</a:t>
            </a:r>
          </a:p>
          <a:p>
            <a:endParaRPr lang="en-US" dirty="0"/>
          </a:p>
          <a:p>
            <a:pPr lvl="1"/>
            <a:r>
              <a:rPr lang="en-US" sz="2200" dirty="0"/>
              <a:t>Why is your study needed?</a:t>
            </a:r>
          </a:p>
          <a:p>
            <a:pPr lvl="1"/>
            <a:endParaRPr lang="en-US" sz="2200" dirty="0"/>
          </a:p>
          <a:p>
            <a:pPr lvl="2"/>
            <a:r>
              <a:rPr lang="en-US" sz="2200" dirty="0"/>
              <a:t>What will your study add to the field?</a:t>
            </a:r>
          </a:p>
        </p:txBody>
      </p:sp>
      <p:sp>
        <p:nvSpPr>
          <p:cNvPr id="4" name="Rectangle 3">
            <a:extLst>
              <a:ext uri="{FF2B5EF4-FFF2-40B4-BE49-F238E27FC236}">
                <a16:creationId xmlns:a16="http://schemas.microsoft.com/office/drawing/2014/main" id="{186EB57C-8724-2847-C122-1EA81F275E63}"/>
              </a:ext>
            </a:extLst>
          </p:cNvPr>
          <p:cNvSpPr/>
          <p:nvPr/>
        </p:nvSpPr>
        <p:spPr>
          <a:xfrm>
            <a:off x="8064708" y="1836294"/>
            <a:ext cx="3597640" cy="41597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Factors Affecting Introverted Learners’ Willingness to Speak in Communicative Classrooms </a:t>
            </a:r>
          </a:p>
          <a:p>
            <a:pPr algn="ctr"/>
            <a:endParaRPr lang="en-US" dirty="0"/>
          </a:p>
          <a:p>
            <a:pPr algn="ctr"/>
            <a:endParaRPr lang="en-US" dirty="0"/>
          </a:p>
          <a:p>
            <a:pPr algn="ctr"/>
            <a:r>
              <a:rPr lang="en-US" dirty="0"/>
              <a:t>The Effects of Homework Load on Students’ Well-being</a:t>
            </a:r>
          </a:p>
        </p:txBody>
      </p:sp>
    </p:spTree>
    <p:extLst>
      <p:ext uri="{BB962C8B-B14F-4D97-AF65-F5344CB8AC3E}">
        <p14:creationId xmlns:p14="http://schemas.microsoft.com/office/powerpoint/2010/main" val="2588646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D8230-4178-B4B2-37B6-8A573015DD8F}"/>
              </a:ext>
            </a:extLst>
          </p:cNvPr>
          <p:cNvSpPr>
            <a:spLocks noGrp="1"/>
          </p:cNvSpPr>
          <p:nvPr>
            <p:ph type="title"/>
          </p:nvPr>
        </p:nvSpPr>
        <p:spPr/>
        <p:txBody>
          <a:bodyPr/>
          <a:lstStyle/>
          <a:p>
            <a:r>
              <a:rPr lang="en-US" dirty="0"/>
              <a:t>What not to do</a:t>
            </a:r>
          </a:p>
        </p:txBody>
      </p:sp>
      <p:sp>
        <p:nvSpPr>
          <p:cNvPr id="3" name="Content Placeholder 2">
            <a:extLst>
              <a:ext uri="{FF2B5EF4-FFF2-40B4-BE49-F238E27FC236}">
                <a16:creationId xmlns:a16="http://schemas.microsoft.com/office/drawing/2014/main" id="{ACAF1482-EB8E-D8C4-4F0C-AEFC97B56E19}"/>
              </a:ext>
            </a:extLst>
          </p:cNvPr>
          <p:cNvSpPr>
            <a:spLocks noGrp="1"/>
          </p:cNvSpPr>
          <p:nvPr>
            <p:ph idx="1"/>
          </p:nvPr>
        </p:nvSpPr>
        <p:spPr/>
        <p:txBody>
          <a:bodyPr/>
          <a:lstStyle/>
          <a:p>
            <a:endParaRPr lang="en-US" dirty="0"/>
          </a:p>
          <a:p>
            <a:r>
              <a:rPr lang="en-US" dirty="0"/>
              <a:t>Do not include lengthy descriptions of research here. </a:t>
            </a:r>
          </a:p>
          <a:p>
            <a:endParaRPr lang="en-US" dirty="0"/>
          </a:p>
          <a:p>
            <a:r>
              <a:rPr lang="en-US" dirty="0"/>
              <a:t>Do not include specific details of research (that belongs in the Literature Review). </a:t>
            </a:r>
          </a:p>
          <a:p>
            <a:endParaRPr lang="en-US" dirty="0"/>
          </a:p>
          <a:p>
            <a:endParaRPr lang="en-US" dirty="0"/>
          </a:p>
        </p:txBody>
      </p:sp>
    </p:spTree>
    <p:extLst>
      <p:ext uri="{BB962C8B-B14F-4D97-AF65-F5344CB8AC3E}">
        <p14:creationId xmlns:p14="http://schemas.microsoft.com/office/powerpoint/2010/main" val="2564236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374EB-3A38-BC86-AADA-E4AB358F642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E977F3E-1413-4294-7121-C93899BD50A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AA295E9-CA07-5203-02A3-87DE19C34650}"/>
              </a:ext>
            </a:extLst>
          </p:cNvPr>
          <p:cNvPicPr>
            <a:picLocks noChangeAspect="1"/>
          </p:cNvPicPr>
          <p:nvPr/>
        </p:nvPicPr>
        <p:blipFill rotWithShape="1">
          <a:blip r:embed="rId2"/>
          <a:srcRect l="12183" t="15533" r="26235" b="6197"/>
          <a:stretch/>
        </p:blipFill>
        <p:spPr>
          <a:xfrm>
            <a:off x="2055042" y="370997"/>
            <a:ext cx="7217790" cy="6116005"/>
          </a:xfrm>
          <a:prstGeom prst="rect">
            <a:avLst/>
          </a:prstGeom>
        </p:spPr>
      </p:pic>
    </p:spTree>
    <p:extLst>
      <p:ext uri="{BB962C8B-B14F-4D97-AF65-F5344CB8AC3E}">
        <p14:creationId xmlns:p14="http://schemas.microsoft.com/office/powerpoint/2010/main" val="39787543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623</TotalTime>
  <Words>1541</Words>
  <Application>Microsoft Office PowerPoint</Application>
  <PresentationFormat>Widescreen</PresentationFormat>
  <Paragraphs>123</Paragraphs>
  <Slides>16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BookAntiqua</vt:lpstr>
      <vt:lpstr>Arial</vt:lpstr>
      <vt:lpstr>Calibri</vt:lpstr>
      <vt:lpstr>Symbol</vt:lpstr>
      <vt:lpstr>Times New Roman</vt:lpstr>
      <vt:lpstr>Tw Cen MT</vt:lpstr>
      <vt:lpstr>Tw Cen MT Condensed</vt:lpstr>
      <vt:lpstr>Wingdings</vt:lpstr>
      <vt:lpstr>Wingdings 3</vt:lpstr>
      <vt:lpstr>Integral</vt:lpstr>
      <vt:lpstr>Writing introductions</vt:lpstr>
      <vt:lpstr>Writing and introduction or general to specific text</vt:lpstr>
      <vt:lpstr>Introduction content</vt:lpstr>
      <vt:lpstr>Introduction overview</vt:lpstr>
      <vt:lpstr>What to do - go from global to local </vt:lpstr>
      <vt:lpstr>What to do – situate your study</vt:lpstr>
      <vt:lpstr>What to do – provide the rationale </vt:lpstr>
      <vt:lpstr>What not to do</vt:lpstr>
      <vt:lpstr>PowerPoint Presentation</vt:lpstr>
      <vt:lpstr>Introduction overview</vt:lpstr>
      <vt:lpstr>sample Introductions</vt:lpstr>
      <vt:lpstr>Example #1</vt:lpstr>
      <vt:lpstr>Example 2</vt:lpstr>
      <vt:lpstr>General outline – Questions to guide your introduction writing</vt:lpstr>
      <vt:lpstr>readings</vt:lpstr>
      <vt:lpstr>Helpful Resources – click on the books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introductios</dc:title>
  <dc:creator>Whitehead, George E.K. (Prof.)</dc:creator>
  <cp:lastModifiedBy>Reviewer</cp:lastModifiedBy>
  <cp:revision>48</cp:revision>
  <dcterms:created xsi:type="dcterms:W3CDTF">2017-07-21T00:30:40Z</dcterms:created>
  <dcterms:modified xsi:type="dcterms:W3CDTF">2023-05-15T08:01:07Z</dcterms:modified>
</cp:coreProperties>
</file>