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7" r:id="rId2"/>
  </p:sldMasterIdLst>
  <p:notesMasterIdLst>
    <p:notesMasterId r:id="rId21"/>
  </p:notesMasterIdLst>
  <p:handoutMasterIdLst>
    <p:handoutMasterId r:id="rId22"/>
  </p:handoutMasterIdLst>
  <p:sldIdLst>
    <p:sldId id="355" r:id="rId3"/>
    <p:sldId id="380" r:id="rId4"/>
    <p:sldId id="358" r:id="rId5"/>
    <p:sldId id="362" r:id="rId6"/>
    <p:sldId id="364" r:id="rId7"/>
    <p:sldId id="381" r:id="rId8"/>
    <p:sldId id="333" r:id="rId9"/>
    <p:sldId id="318" r:id="rId10"/>
    <p:sldId id="372" r:id="rId11"/>
    <p:sldId id="373" r:id="rId12"/>
    <p:sldId id="366" r:id="rId13"/>
    <p:sldId id="374" r:id="rId14"/>
    <p:sldId id="375" r:id="rId15"/>
    <p:sldId id="377" r:id="rId16"/>
    <p:sldId id="378" r:id="rId17"/>
    <p:sldId id="379" r:id="rId18"/>
    <p:sldId id="371" r:id="rId19"/>
    <p:sldId id="344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A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60"/>
  </p:normalViewPr>
  <p:slideViewPr>
    <p:cSldViewPr>
      <p:cViewPr varScale="1">
        <p:scale>
          <a:sx n="89" d="100"/>
          <a:sy n="89" d="100"/>
        </p:scale>
        <p:origin x="68" y="2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89CCF-2561-4C5B-84B8-64714A207314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28BA71-2AB0-47CB-96CA-8BD4911FDD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74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2E2963-F212-4FE6-B7B1-6FEA78F41EC8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5906C4-339A-48E3-8368-C40F4FEE5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82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271497E-3E2C-4316-A318-5E79FDB96CB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36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546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542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43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566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711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106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898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4978398"/>
            <a:ext cx="7315200" cy="57463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554166"/>
            <a:ext cx="7315200" cy="31348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438400" y="1143000"/>
            <a:ext cx="7315200" cy="3757613"/>
          </a:xfrm>
          <a:prstGeom prst="roundRect">
            <a:avLst>
              <a:gd name="adj" fmla="val 8555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2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lternat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45471" y="800100"/>
            <a:ext cx="5394960" cy="5257800"/>
          </a:xfrm>
          <a:prstGeom prst="roundRect">
            <a:avLst>
              <a:gd name="adj" fmla="val 3304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195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264790" y="800100"/>
            <a:ext cx="5394960" cy="5257800"/>
          </a:xfrm>
          <a:prstGeom prst="roundRect">
            <a:avLst>
              <a:gd name="adj" fmla="val 3670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0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5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26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5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68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43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3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20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97E-3E2C-4316-A318-5E79FDB96CB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7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71497E-3E2C-4316-A318-5E79FDB96CB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AA117C-9C66-49BB-B660-D712C86C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3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cholar.google.com/citations?hl=en&amp;user=rIHaV04AAAAJ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2666-4D0B-4FE3-AB21-16CF6E0D42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Introduction to Thesis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3089B-DF74-4EFA-811E-CA5616998A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Course Introduction</a:t>
            </a:r>
          </a:p>
        </p:txBody>
      </p:sp>
    </p:spTree>
    <p:extLst>
      <p:ext uri="{BB962C8B-B14F-4D97-AF65-F5344CB8AC3E}">
        <p14:creationId xmlns:p14="http://schemas.microsoft.com/office/powerpoint/2010/main" val="582231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FBFD-B8A0-4431-8DAC-6459F6245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By the end of this course you will have…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644A0-0008-4039-A675-11593EBF4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…developed and refined various academic reading &amp; writing skills</a:t>
            </a:r>
          </a:p>
          <a:p>
            <a:endParaRPr lang="en-CA" b="1" dirty="0"/>
          </a:p>
          <a:p>
            <a:r>
              <a:rPr lang="en-US" dirty="0"/>
              <a:t>….created a variety of documents related to </a:t>
            </a:r>
            <a:r>
              <a:rPr lang="en-CA" dirty="0"/>
              <a:t>sections of a thesis/ portfolio</a:t>
            </a:r>
          </a:p>
          <a:p>
            <a:endParaRPr lang="en-CA" b="1" dirty="0"/>
          </a:p>
          <a:p>
            <a:r>
              <a:rPr lang="en-CA" dirty="0"/>
              <a:t>…developed a deeper understanding of the topic you write about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7774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381000"/>
            <a:ext cx="4330824" cy="1154163"/>
          </a:xfrm>
        </p:spPr>
        <p:txBody>
          <a:bodyPr/>
          <a:lstStyle/>
          <a:p>
            <a:r>
              <a:rPr lang="en-US" dirty="0"/>
              <a:t>Course Overview</a:t>
            </a:r>
          </a:p>
        </p:txBody>
      </p:sp>
      <p:pic>
        <p:nvPicPr>
          <p:cNvPr id="4" name="Picture 2" descr="Image result for schedule">
            <a:extLst>
              <a:ext uri="{FF2B5EF4-FFF2-40B4-BE49-F238E27FC236}">
                <a16:creationId xmlns:a16="http://schemas.microsoft.com/office/drawing/2014/main" id="{EDF09151-710D-47E9-A757-7762316F9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96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76C3F3-3641-44CA-BF0E-A1A936849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96508"/>
              </p:ext>
            </p:extLst>
          </p:nvPr>
        </p:nvGraphicFramePr>
        <p:xfrm>
          <a:off x="469900" y="1000892"/>
          <a:ext cx="6172200" cy="5358314"/>
        </p:xfrm>
        <a:graphic>
          <a:graphicData uri="http://schemas.openxmlformats.org/drawingml/2006/table">
            <a:tbl>
              <a:tblPr/>
              <a:tblGrid>
                <a:gridCol w="746090">
                  <a:extLst>
                    <a:ext uri="{9D8B030D-6E8A-4147-A177-3AD203B41FA5}">
                      <a16:colId xmlns:a16="http://schemas.microsoft.com/office/drawing/2014/main" val="3066191895"/>
                    </a:ext>
                  </a:extLst>
                </a:gridCol>
                <a:gridCol w="5426110">
                  <a:extLst>
                    <a:ext uri="{9D8B030D-6E8A-4147-A177-3AD203B41FA5}">
                      <a16:colId xmlns:a16="http://schemas.microsoft.com/office/drawing/2014/main" val="2957930762"/>
                    </a:ext>
                  </a:extLst>
                </a:gridCol>
              </a:tblGrid>
              <a:tr h="627398">
                <a:tc>
                  <a:txBody>
                    <a:bodyPr/>
                    <a:lstStyle/>
                    <a:p>
                      <a:pPr fontAlgn="ctr"/>
                      <a:r>
                        <a:rPr lang="en-CA" sz="2000" b="1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1st</a:t>
                      </a:r>
                    </a:p>
                  </a:txBody>
                  <a:tcPr marL="22435" marR="22435" marT="14022" marB="12464" anchor="ctr">
                    <a:lnL>
                      <a:noFill/>
                    </a:lnL>
                    <a:lnR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DE9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Introduction to thesis writing </a:t>
                      </a:r>
                      <a:br>
                        <a:rPr lang="en-US" sz="2000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</a:br>
                      <a:br>
                        <a:rPr lang="en-US" sz="2000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</a:br>
                      <a:r>
                        <a:rPr lang="en-US" sz="2000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The basics: Key concepts and considerations in thesis writing</a:t>
                      </a:r>
                    </a:p>
                  </a:txBody>
                  <a:tcPr marL="17138" marR="17138" marT="14022" marB="12464" anchor="ctr">
                    <a:lnL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442299"/>
                  </a:ext>
                </a:extLst>
              </a:tr>
              <a:tr h="338212">
                <a:tc>
                  <a:txBody>
                    <a:bodyPr/>
                    <a:lstStyle/>
                    <a:p>
                      <a:pPr fontAlgn="ctr"/>
                      <a:r>
                        <a:rPr lang="en-CA" sz="2000" b="1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2nd</a:t>
                      </a:r>
                    </a:p>
                  </a:txBody>
                  <a:tcPr marL="22435" marR="22435" marT="14022" marB="12464" anchor="ctr">
                    <a:lnL>
                      <a:noFill/>
                    </a:lnL>
                    <a:lnR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DE9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Introduction to useful academic writing tools</a:t>
                      </a:r>
                    </a:p>
                    <a:p>
                      <a:pPr fontAlgn="ctr"/>
                      <a:endParaRPr lang="en-US" sz="2000" dirty="0">
                        <a:solidFill>
                          <a:srgbClr val="484745"/>
                        </a:solidFill>
                        <a:effectLst/>
                        <a:latin typeface="inherit"/>
                      </a:endParaRPr>
                    </a:p>
                    <a:p>
                      <a:pPr fontAlgn="ctr"/>
                      <a:r>
                        <a:rPr lang="en-US" sz="2000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Finding reputable sources: Knowing what a reputable journal is and how to find studies</a:t>
                      </a:r>
                    </a:p>
                    <a:p>
                      <a:pPr fontAlgn="ctr"/>
                      <a:endParaRPr lang="en-US" sz="2000" dirty="0">
                        <a:solidFill>
                          <a:srgbClr val="484745"/>
                        </a:solidFill>
                        <a:effectLst/>
                        <a:latin typeface="inherit"/>
                      </a:endParaRPr>
                    </a:p>
                  </a:txBody>
                  <a:tcPr marL="17138" marR="17138" marT="14022" marB="12464" anchor="ctr">
                    <a:lnL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829433"/>
                  </a:ext>
                </a:extLst>
              </a:tr>
              <a:tr h="238548">
                <a:tc>
                  <a:txBody>
                    <a:bodyPr/>
                    <a:lstStyle/>
                    <a:p>
                      <a:pPr fontAlgn="ctr"/>
                      <a:r>
                        <a:rPr lang="en-CA" sz="2000" b="1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3rd</a:t>
                      </a:r>
                    </a:p>
                  </a:txBody>
                  <a:tcPr marL="22435" marR="22435" marT="14022" marB="12464" anchor="ctr">
                    <a:lnL>
                      <a:noFill/>
                    </a:lnL>
                    <a:lnR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DE9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Summarizing and Synthesizing Literature : Creating Literature Cards</a:t>
                      </a:r>
                    </a:p>
                  </a:txBody>
                  <a:tcPr marL="17138" marR="17138" marT="14022" marB="12464" anchor="ctr">
                    <a:lnL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542719"/>
                  </a:ext>
                </a:extLst>
              </a:tr>
              <a:tr h="238548">
                <a:tc>
                  <a:txBody>
                    <a:bodyPr/>
                    <a:lstStyle/>
                    <a:p>
                      <a:pPr fontAlgn="ctr"/>
                      <a:r>
                        <a:rPr lang="en-CA" sz="2000" b="1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4th</a:t>
                      </a:r>
                    </a:p>
                  </a:txBody>
                  <a:tcPr marL="22435" marR="22435" marT="14022" marB="12464" anchor="ctr">
                    <a:lnL>
                      <a:noFill/>
                    </a:lnL>
                    <a:lnR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DE9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Introduction to APA 7th Edition Referencing and practice</a:t>
                      </a:r>
                    </a:p>
                  </a:txBody>
                  <a:tcPr marL="17138" marR="17138" marT="14022" marB="12464" anchor="ctr">
                    <a:lnL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255840"/>
                  </a:ext>
                </a:extLst>
              </a:tr>
              <a:tr h="238548">
                <a:tc>
                  <a:txBody>
                    <a:bodyPr/>
                    <a:lstStyle/>
                    <a:p>
                      <a:pPr fontAlgn="ctr"/>
                      <a:r>
                        <a:rPr lang="en-CA" sz="2000" b="1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5th</a:t>
                      </a:r>
                    </a:p>
                  </a:txBody>
                  <a:tcPr marL="22435" marR="22435" marT="14022" marB="12464" anchor="ctr">
                    <a:lnL>
                      <a:noFill/>
                    </a:lnL>
                    <a:lnR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DE9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Writing the Literature Review Workshop</a:t>
                      </a:r>
                    </a:p>
                  </a:txBody>
                  <a:tcPr marL="17138" marR="17138" marT="14022" marB="12464" anchor="ctr">
                    <a:lnL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546897"/>
                  </a:ext>
                </a:extLst>
              </a:tr>
              <a:tr h="238548">
                <a:tc>
                  <a:txBody>
                    <a:bodyPr/>
                    <a:lstStyle/>
                    <a:p>
                      <a:pPr fontAlgn="ctr"/>
                      <a:r>
                        <a:rPr lang="en-CA" sz="2000" b="1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6th</a:t>
                      </a:r>
                    </a:p>
                  </a:txBody>
                  <a:tcPr marL="22435" marR="22435" marT="14022" marB="12464" anchor="ctr">
                    <a:lnL>
                      <a:noFill/>
                    </a:lnL>
                    <a:lnR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DE9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CA" sz="200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Writing introductions: Peer-feedback workshop</a:t>
                      </a:r>
                    </a:p>
                  </a:txBody>
                  <a:tcPr marL="17138" marR="17138" marT="14022" marB="12464" anchor="ctr">
                    <a:lnL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567759"/>
                  </a:ext>
                </a:extLst>
              </a:tr>
              <a:tr h="627398">
                <a:tc>
                  <a:txBody>
                    <a:bodyPr/>
                    <a:lstStyle/>
                    <a:p>
                      <a:pPr fontAlgn="ctr"/>
                      <a:r>
                        <a:rPr lang="en-CA" sz="2000" b="1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7th</a:t>
                      </a:r>
                    </a:p>
                  </a:txBody>
                  <a:tcPr marL="22435" marR="22435" marT="14022" marB="12464" anchor="ctr">
                    <a:lnL>
                      <a:noFill/>
                    </a:lnL>
                    <a:lnR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DE9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Writing the Introduction workshop</a:t>
                      </a:r>
                    </a:p>
                  </a:txBody>
                  <a:tcPr marL="17138" marR="17138" marT="14022" marB="12464" anchor="ctr">
                    <a:lnL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46999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6373C13-5394-4D4A-86E9-65AAA2B54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864372"/>
              </p:ext>
            </p:extLst>
          </p:nvPr>
        </p:nvGraphicFramePr>
        <p:xfrm>
          <a:off x="6642100" y="982132"/>
          <a:ext cx="5092700" cy="5358312"/>
        </p:xfrm>
        <a:graphic>
          <a:graphicData uri="http://schemas.openxmlformats.org/drawingml/2006/table">
            <a:tbl>
              <a:tblPr/>
              <a:tblGrid>
                <a:gridCol w="615601">
                  <a:extLst>
                    <a:ext uri="{9D8B030D-6E8A-4147-A177-3AD203B41FA5}">
                      <a16:colId xmlns:a16="http://schemas.microsoft.com/office/drawing/2014/main" val="6865796"/>
                    </a:ext>
                  </a:extLst>
                </a:gridCol>
                <a:gridCol w="4477099">
                  <a:extLst>
                    <a:ext uri="{9D8B030D-6E8A-4147-A177-3AD203B41FA5}">
                      <a16:colId xmlns:a16="http://schemas.microsoft.com/office/drawing/2014/main" val="3468523517"/>
                    </a:ext>
                  </a:extLst>
                </a:gridCol>
              </a:tblGrid>
              <a:tr h="874565">
                <a:tc>
                  <a:txBody>
                    <a:bodyPr/>
                    <a:lstStyle/>
                    <a:p>
                      <a:pPr fontAlgn="ctr"/>
                      <a:r>
                        <a:rPr lang="en-CA" sz="2000" b="1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8th</a:t>
                      </a:r>
                    </a:p>
                  </a:txBody>
                  <a:tcPr marL="22435" marR="22435" marT="14022" marB="12464" anchor="ctr">
                    <a:lnL>
                      <a:noFill/>
                    </a:lnL>
                    <a:lnR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DE9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Introduction writing and feedback workshop</a:t>
                      </a:r>
                      <a:endParaRPr lang="en-CA" sz="2000" dirty="0">
                        <a:solidFill>
                          <a:srgbClr val="484745"/>
                        </a:solidFill>
                        <a:effectLst/>
                        <a:latin typeface="inherit"/>
                      </a:endParaRPr>
                    </a:p>
                  </a:txBody>
                  <a:tcPr marL="17138" marR="17138" marT="14022" marB="12464" anchor="ctr">
                    <a:lnL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081759"/>
                  </a:ext>
                </a:extLst>
              </a:tr>
              <a:tr h="465013">
                <a:tc>
                  <a:txBody>
                    <a:bodyPr/>
                    <a:lstStyle/>
                    <a:p>
                      <a:pPr fontAlgn="ctr"/>
                      <a:r>
                        <a:rPr lang="en-CA" sz="2000" b="1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9th</a:t>
                      </a:r>
                    </a:p>
                  </a:txBody>
                  <a:tcPr marL="22435" marR="22435" marT="14022" marB="12464" anchor="ctr">
                    <a:lnL>
                      <a:noFill/>
                    </a:lnL>
                    <a:lnR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DE9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Writing the Methods section workshop</a:t>
                      </a:r>
                    </a:p>
                  </a:txBody>
                  <a:tcPr marL="17138" marR="17138" marT="14022" marB="12464" anchor="ctr">
                    <a:lnL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095937"/>
                  </a:ext>
                </a:extLst>
              </a:tr>
              <a:tr h="874565">
                <a:tc>
                  <a:txBody>
                    <a:bodyPr/>
                    <a:lstStyle/>
                    <a:p>
                      <a:pPr fontAlgn="ctr"/>
                      <a:r>
                        <a:rPr lang="en-CA" sz="2000" b="1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10</a:t>
                      </a:r>
                      <a:r>
                        <a:rPr lang="en-CA" sz="2000" b="1" baseline="30000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th</a:t>
                      </a:r>
                      <a:endParaRPr lang="en-CA" sz="2000" b="1" dirty="0">
                        <a:solidFill>
                          <a:srgbClr val="484745"/>
                        </a:solidFill>
                        <a:effectLst/>
                        <a:latin typeface="inherit"/>
                      </a:endParaRPr>
                    </a:p>
                  </a:txBody>
                  <a:tcPr marL="22435" marR="22435" marT="14022" marB="12464" anchor="ctr">
                    <a:lnL>
                      <a:noFill/>
                    </a:lnL>
                    <a:lnR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DE9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Methods section: Overview of sections and content</a:t>
                      </a:r>
                    </a:p>
                  </a:txBody>
                  <a:tcPr marL="17138" marR="17138" marT="14022" marB="12464" anchor="ctr">
                    <a:lnL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134550"/>
                  </a:ext>
                </a:extLst>
              </a:tr>
              <a:tr h="465013">
                <a:tc>
                  <a:txBody>
                    <a:bodyPr/>
                    <a:lstStyle/>
                    <a:p>
                      <a:pPr fontAlgn="ctr"/>
                      <a:r>
                        <a:rPr lang="en-CA" sz="2000" b="1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11</a:t>
                      </a:r>
                      <a:r>
                        <a:rPr lang="en-CA" sz="2000" b="1" baseline="30000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th</a:t>
                      </a:r>
                      <a:endParaRPr lang="en-CA" sz="2000" b="1" dirty="0">
                        <a:solidFill>
                          <a:srgbClr val="484745"/>
                        </a:solidFill>
                        <a:effectLst/>
                        <a:latin typeface="inherit"/>
                      </a:endParaRPr>
                    </a:p>
                  </a:txBody>
                  <a:tcPr marL="22435" marR="22435" marT="14022" marB="12464" anchor="ctr">
                    <a:lnL>
                      <a:noFill/>
                    </a:lnL>
                    <a:lnR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DE9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Writing Finding/ Results section workshop</a:t>
                      </a:r>
                      <a:endParaRPr lang="en-CA" sz="2000" dirty="0">
                        <a:solidFill>
                          <a:srgbClr val="484745"/>
                        </a:solidFill>
                        <a:effectLst/>
                        <a:latin typeface="inherit"/>
                      </a:endParaRPr>
                    </a:p>
                  </a:txBody>
                  <a:tcPr marL="17138" marR="17138" marT="14022" marB="12464" anchor="ctr">
                    <a:lnL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396895"/>
                  </a:ext>
                </a:extLst>
              </a:tr>
              <a:tr h="874565">
                <a:tc>
                  <a:txBody>
                    <a:bodyPr/>
                    <a:lstStyle/>
                    <a:p>
                      <a:pPr fontAlgn="ctr"/>
                      <a:r>
                        <a:rPr lang="en-CA" sz="2000" b="1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12</a:t>
                      </a:r>
                      <a:r>
                        <a:rPr lang="en-CA" sz="2000" b="1" baseline="30000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th</a:t>
                      </a:r>
                      <a:endParaRPr lang="en-CA" sz="2000" b="1" dirty="0">
                        <a:solidFill>
                          <a:srgbClr val="484745"/>
                        </a:solidFill>
                        <a:effectLst/>
                        <a:latin typeface="inherit"/>
                      </a:endParaRPr>
                    </a:p>
                  </a:txBody>
                  <a:tcPr marL="22435" marR="22435" marT="14022" marB="12464" anchor="ctr">
                    <a:lnL>
                      <a:noFill/>
                    </a:lnL>
                    <a:lnR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DE9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Working with data: Presenting and discussing results/ findings </a:t>
                      </a:r>
                    </a:p>
                  </a:txBody>
                  <a:tcPr marL="17138" marR="17138" marT="14022" marB="12464" anchor="ctr">
                    <a:lnL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040304"/>
                  </a:ext>
                </a:extLst>
              </a:tr>
              <a:tr h="465013">
                <a:tc>
                  <a:txBody>
                    <a:bodyPr/>
                    <a:lstStyle/>
                    <a:p>
                      <a:pPr fontAlgn="ctr"/>
                      <a:r>
                        <a:rPr lang="en-CA" sz="2000" b="1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13</a:t>
                      </a:r>
                      <a:r>
                        <a:rPr lang="en-CA" sz="2000" b="1" baseline="30000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th</a:t>
                      </a:r>
                      <a:endParaRPr lang="en-CA" sz="2000" b="1" dirty="0">
                        <a:solidFill>
                          <a:srgbClr val="484745"/>
                        </a:solidFill>
                        <a:effectLst/>
                        <a:latin typeface="inherit"/>
                      </a:endParaRPr>
                    </a:p>
                  </a:txBody>
                  <a:tcPr marL="22435" marR="22435" marT="14022" marB="12464" anchor="ctr">
                    <a:lnL>
                      <a:noFill/>
                    </a:lnL>
                    <a:lnR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DE9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Writing the Discussion section workshop</a:t>
                      </a:r>
                    </a:p>
                  </a:txBody>
                  <a:tcPr marL="17138" marR="17138" marT="14022" marB="12464" anchor="ctr">
                    <a:lnL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671492"/>
                  </a:ext>
                </a:extLst>
              </a:tr>
              <a:tr h="465013">
                <a:tc>
                  <a:txBody>
                    <a:bodyPr/>
                    <a:lstStyle/>
                    <a:p>
                      <a:pPr fontAlgn="ctr"/>
                      <a:r>
                        <a:rPr lang="en-CA" sz="2000" b="1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14</a:t>
                      </a:r>
                      <a:r>
                        <a:rPr lang="en-CA" sz="2000" b="1" baseline="30000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th</a:t>
                      </a:r>
                      <a:endParaRPr lang="en-CA" sz="2000" b="1" dirty="0">
                        <a:solidFill>
                          <a:srgbClr val="484745"/>
                        </a:solidFill>
                        <a:effectLst/>
                        <a:latin typeface="inherit"/>
                      </a:endParaRPr>
                    </a:p>
                  </a:txBody>
                  <a:tcPr marL="22435" marR="22435" marT="14022" marB="12464" anchor="ctr">
                    <a:lnL>
                      <a:noFill/>
                    </a:lnL>
                    <a:lnR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DE9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Writing the Conclusion workshop</a:t>
                      </a:r>
                    </a:p>
                  </a:txBody>
                  <a:tcPr marL="17138" marR="17138" marT="14022" marB="12464" anchor="ctr">
                    <a:lnL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748402"/>
                  </a:ext>
                </a:extLst>
              </a:tr>
              <a:tr h="874565">
                <a:tc>
                  <a:txBody>
                    <a:bodyPr/>
                    <a:lstStyle/>
                    <a:p>
                      <a:pPr fontAlgn="ctr"/>
                      <a:r>
                        <a:rPr lang="en-CA" sz="2000" b="1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15th</a:t>
                      </a:r>
                    </a:p>
                  </a:txBody>
                  <a:tcPr marL="22435" marR="22435" marT="14022" marB="12464" anchor="ctr">
                    <a:lnL>
                      <a:noFill/>
                    </a:lnL>
                    <a:lnR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DE9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Final Review of Key Points  &amp; Reference List </a:t>
                      </a:r>
                      <a:endParaRPr lang="en-CA" sz="2000" dirty="0">
                        <a:solidFill>
                          <a:srgbClr val="484745"/>
                        </a:solidFill>
                        <a:effectLst/>
                        <a:latin typeface="inherit"/>
                      </a:endParaRPr>
                    </a:p>
                  </a:txBody>
                  <a:tcPr marL="17138" marR="17138" marT="14022" marB="12464" anchor="ctr">
                    <a:lnL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94307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1A27A75-4BD9-4CC8-966F-9F7EE64CC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874227"/>
              </p:ext>
            </p:extLst>
          </p:nvPr>
        </p:nvGraphicFramePr>
        <p:xfrm>
          <a:off x="469900" y="5453494"/>
          <a:ext cx="6172200" cy="331286"/>
        </p:xfrm>
        <a:graphic>
          <a:graphicData uri="http://schemas.openxmlformats.org/drawingml/2006/table">
            <a:tbl>
              <a:tblPr/>
              <a:tblGrid>
                <a:gridCol w="746090">
                  <a:extLst>
                    <a:ext uri="{9D8B030D-6E8A-4147-A177-3AD203B41FA5}">
                      <a16:colId xmlns:a16="http://schemas.microsoft.com/office/drawing/2014/main" val="1276270200"/>
                    </a:ext>
                  </a:extLst>
                </a:gridCol>
                <a:gridCol w="5426110">
                  <a:extLst>
                    <a:ext uri="{9D8B030D-6E8A-4147-A177-3AD203B41FA5}">
                      <a16:colId xmlns:a16="http://schemas.microsoft.com/office/drawing/2014/main" val="2470279084"/>
                    </a:ext>
                  </a:extLst>
                </a:gridCol>
              </a:tblGrid>
              <a:tr h="238548">
                <a:tc>
                  <a:txBody>
                    <a:bodyPr/>
                    <a:lstStyle/>
                    <a:p>
                      <a:pPr fontAlgn="ctr"/>
                      <a:r>
                        <a:rPr lang="en-CA" sz="2000" b="1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6th</a:t>
                      </a:r>
                    </a:p>
                  </a:txBody>
                  <a:tcPr marL="22435" marR="22435" marT="14022" marB="12464" anchor="ctr">
                    <a:lnL>
                      <a:noFill/>
                    </a:lnL>
                    <a:lnR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DE9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dirty="0">
                          <a:solidFill>
                            <a:srgbClr val="484745"/>
                          </a:solidFill>
                          <a:effectLst/>
                          <a:latin typeface="inherit"/>
                        </a:rPr>
                        <a:t>Literature review writing and feedback workshop</a:t>
                      </a:r>
                      <a:endParaRPr lang="en-CA" sz="2000" dirty="0">
                        <a:solidFill>
                          <a:srgbClr val="484745"/>
                        </a:solidFill>
                        <a:effectLst/>
                        <a:latin typeface="inherit"/>
                      </a:endParaRPr>
                    </a:p>
                  </a:txBody>
                  <a:tcPr marL="17138" marR="17138" marT="14022" marB="12464" anchor="ctr">
                    <a:lnL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B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975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600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17925" y="609600"/>
            <a:ext cx="4908550" cy="1154113"/>
          </a:xfrm>
        </p:spPr>
        <p:txBody>
          <a:bodyPr>
            <a:noAutofit/>
          </a:bodyPr>
          <a:lstStyle/>
          <a:p>
            <a:r>
              <a:rPr lang="en-US" dirty="0"/>
              <a:t>Course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47800" y="2133600"/>
            <a:ext cx="9144000" cy="327660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dirty="0"/>
              <a:t> </a:t>
            </a:r>
            <a:r>
              <a:rPr lang="en-US" b="1" dirty="0"/>
              <a:t>Attendance:</a:t>
            </a:r>
            <a:r>
              <a:rPr lang="en-US" dirty="0"/>
              <a:t>					              					15 points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Participation, Professionalism, Excellence			</a:t>
            </a:r>
            <a:r>
              <a:rPr lang="en-US" dirty="0"/>
              <a:t>15 points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Application tasks:</a:t>
            </a:r>
            <a:r>
              <a:rPr lang="en-US" dirty="0"/>
              <a:t> 										30 points</a:t>
            </a:r>
          </a:p>
          <a:p>
            <a:pPr marL="0" indent="0">
              <a:buNone/>
            </a:pPr>
            <a:r>
              <a:rPr lang="en-US" b="1" dirty="0"/>
              <a:t>Writing portfolio:</a:t>
            </a:r>
            <a:r>
              <a:rPr lang="en-US" dirty="0"/>
              <a:t>	 			               					40 points 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Total: 														</a:t>
            </a:r>
            <a:r>
              <a:rPr lang="en-US" dirty="0"/>
              <a:t>100 points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0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D8AB5-3927-4139-8B10-7AFC47CC9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Application Tasks/ Final Portfolio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9DA57-BAE9-4CAC-AF56-467C51DEF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667000"/>
            <a:ext cx="4114799" cy="3318936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Literature card</a:t>
            </a:r>
          </a:p>
          <a:p>
            <a:r>
              <a:rPr lang="en-CA" dirty="0"/>
              <a:t>Introduction</a:t>
            </a:r>
          </a:p>
          <a:p>
            <a:r>
              <a:rPr lang="en-CA" dirty="0"/>
              <a:t>Literature review</a:t>
            </a:r>
          </a:p>
          <a:p>
            <a:r>
              <a:rPr lang="en-CA" dirty="0"/>
              <a:t>Methods</a:t>
            </a:r>
          </a:p>
          <a:p>
            <a:r>
              <a:rPr lang="en-CA" dirty="0"/>
              <a:t>Discussion</a:t>
            </a:r>
          </a:p>
          <a:p>
            <a:r>
              <a:rPr lang="en-CA" dirty="0"/>
              <a:t> Implications</a:t>
            </a:r>
          </a:p>
          <a:p>
            <a:r>
              <a:rPr lang="en-CA" dirty="0"/>
              <a:t>Conclusion </a:t>
            </a:r>
          </a:p>
          <a:p>
            <a:r>
              <a:rPr lang="en-CA" dirty="0"/>
              <a:t>Reference List</a:t>
            </a:r>
          </a:p>
        </p:txBody>
      </p:sp>
    </p:spTree>
    <p:extLst>
      <p:ext uri="{BB962C8B-B14F-4D97-AF65-F5344CB8AC3E}">
        <p14:creationId xmlns:p14="http://schemas.microsoft.com/office/powerpoint/2010/main" val="3569428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E884-6790-499D-B3E5-E794A412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1B44A-9A22-4C83-B73B-D68EEF0B4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430" y="3127654"/>
            <a:ext cx="4481636" cy="2073806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 hangingPunc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Arriving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5 minutes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or more after the start of class will be marked as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late.</a:t>
            </a:r>
          </a:p>
          <a:p>
            <a:pPr marL="0" indent="0" hangingPunc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hangingPunc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For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each late mark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you will receive a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 point deduction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 attendance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780C5-C2A9-4F70-B544-35310A46FECC}"/>
              </a:ext>
            </a:extLst>
          </p:cNvPr>
          <p:cNvSpPr txBox="1"/>
          <p:nvPr/>
        </p:nvSpPr>
        <p:spPr>
          <a:xfrm>
            <a:off x="2788023" y="1976755"/>
            <a:ext cx="6615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*Attendance includes being here on time prepared for class. </a:t>
            </a:r>
          </a:p>
          <a:p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B0FBB3-4D5A-4E66-AB55-1EAE841BD87A}"/>
              </a:ext>
            </a:extLst>
          </p:cNvPr>
          <p:cNvSpPr txBox="1">
            <a:spLocks/>
          </p:cNvSpPr>
          <p:nvPr/>
        </p:nvSpPr>
        <p:spPr>
          <a:xfrm>
            <a:off x="6419088" y="3145201"/>
            <a:ext cx="4481636" cy="20738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Arriving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30 minutes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or more after the start of class will be marked as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absent.</a:t>
            </a:r>
          </a:p>
          <a:p>
            <a:pPr marL="0" indent="0" hangingPunct="0">
              <a:buFont typeface="Arial" panose="020B0604020202020204" pitchFamily="34" charset="0"/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hangingPunc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For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each absence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you will receive a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2 point deduction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 attendance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E7254E-B535-4271-B4AA-78A2B1FD54FA}"/>
              </a:ext>
            </a:extLst>
          </p:cNvPr>
          <p:cNvSpPr txBox="1"/>
          <p:nvPr/>
        </p:nvSpPr>
        <p:spPr>
          <a:xfrm>
            <a:off x="3001204" y="5581812"/>
            <a:ext cx="618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*Absences and lateness may be excused with a valid reason</a:t>
            </a:r>
          </a:p>
          <a:p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79109F-A2EA-41C2-9E33-B46C9BCA968D}"/>
              </a:ext>
            </a:extLst>
          </p:cNvPr>
          <p:cNvSpPr/>
          <p:nvPr/>
        </p:nvSpPr>
        <p:spPr>
          <a:xfrm>
            <a:off x="8834578" y="610859"/>
            <a:ext cx="2406446" cy="1168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If you are going to be late or absent please send me a message before class if possible. </a:t>
            </a:r>
          </a:p>
        </p:txBody>
      </p:sp>
    </p:spTree>
    <p:extLst>
      <p:ext uri="{BB962C8B-B14F-4D97-AF65-F5344CB8AC3E}">
        <p14:creationId xmlns:p14="http://schemas.microsoft.com/office/powerpoint/2010/main" val="733650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E884-6790-499D-B3E5-E794A412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Participation, Professionalism, Excellence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1B44A-9A22-4C83-B73B-D68EEF0B4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08" y="2627286"/>
            <a:ext cx="7729728" cy="3101983"/>
          </a:xfrm>
        </p:spPr>
        <p:txBody>
          <a:bodyPr>
            <a:normAutofit fontScale="85000" lnSpcReduction="10000"/>
          </a:bodyPr>
          <a:lstStyle/>
          <a:p>
            <a:pPr marL="0" indent="0" hangingPunct="0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Participation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includes all classroom tasks i.e., projects, performances, discussions etc., as well as attention, attitude.</a:t>
            </a:r>
          </a:p>
          <a:p>
            <a:pPr marL="0" indent="0" hangingPunc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hangingPunct="0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Professionalism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is the way you conduct yourself in class and with your professor.</a:t>
            </a:r>
          </a:p>
          <a:p>
            <a:pPr marL="0" indent="0" hangingPunc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hangingPunct="0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5 Excellence points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are reserved and rewarded for exceptional effort.</a:t>
            </a:r>
          </a:p>
          <a:p>
            <a:pPr marL="0" indent="0" hangingPunc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6D262C-6927-4C03-B1AB-D72CE956F538}"/>
              </a:ext>
            </a:extLst>
          </p:cNvPr>
          <p:cNvSpPr/>
          <p:nvPr/>
        </p:nvSpPr>
        <p:spPr>
          <a:xfrm>
            <a:off x="8763000" y="3590999"/>
            <a:ext cx="2834460" cy="224676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Always here on time for class</a:t>
            </a:r>
          </a:p>
          <a:p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Outstanding effort during class</a:t>
            </a:r>
          </a:p>
          <a:p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Helping others in class</a:t>
            </a:r>
          </a:p>
          <a:p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Outstanding classwork or homework</a:t>
            </a:r>
          </a:p>
          <a:p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Excellent attitude throughout the semester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47382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86881" y="457200"/>
            <a:ext cx="6675437" cy="1312863"/>
          </a:xfrm>
        </p:spPr>
        <p:txBody>
          <a:bodyPr>
            <a:normAutofit/>
          </a:bodyPr>
          <a:lstStyle/>
          <a:p>
            <a:r>
              <a:rPr lang="en-CA" sz="5300" dirty="0"/>
              <a:t>Final Portfolio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2209800"/>
            <a:ext cx="9601200" cy="331787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b="1" dirty="0"/>
              <a:t>Final Versions of…</a:t>
            </a:r>
          </a:p>
          <a:p>
            <a:pPr lvl="1"/>
            <a:r>
              <a:rPr lang="en-CA" dirty="0"/>
              <a:t>Everything we have done in class</a:t>
            </a:r>
          </a:p>
          <a:p>
            <a:pPr lvl="1"/>
            <a:r>
              <a:rPr lang="en-US" dirty="0"/>
              <a:t>T</a:t>
            </a:r>
            <a:r>
              <a:rPr lang="en-CA" dirty="0"/>
              <a:t>his will vary depending on our progress</a:t>
            </a:r>
          </a:p>
          <a:p>
            <a:endParaRPr lang="en-C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D40BBD-BDA1-41D0-BA78-7F46AAB2BA4E}"/>
              </a:ext>
            </a:extLst>
          </p:cNvPr>
          <p:cNvSpPr txBox="1">
            <a:spLocks/>
          </p:cNvSpPr>
          <p:nvPr/>
        </p:nvSpPr>
        <p:spPr>
          <a:xfrm>
            <a:off x="7391400" y="2704569"/>
            <a:ext cx="2834482" cy="232833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Literature card</a:t>
            </a:r>
          </a:p>
          <a:p>
            <a:r>
              <a:rPr lang="en-CA" dirty="0"/>
              <a:t>Introduction</a:t>
            </a:r>
          </a:p>
          <a:p>
            <a:r>
              <a:rPr lang="en-CA" dirty="0"/>
              <a:t>Literature review</a:t>
            </a:r>
          </a:p>
          <a:p>
            <a:r>
              <a:rPr lang="en-CA" dirty="0"/>
              <a:t>Methods</a:t>
            </a:r>
          </a:p>
          <a:p>
            <a:r>
              <a:rPr lang="en-CA" dirty="0"/>
              <a:t>Discussion</a:t>
            </a:r>
          </a:p>
          <a:p>
            <a:r>
              <a:rPr lang="en-CA" dirty="0"/>
              <a:t>Conclusion</a:t>
            </a:r>
          </a:p>
          <a:p>
            <a:r>
              <a:rPr lang="en-CA" dirty="0"/>
              <a:t>Reference List</a:t>
            </a:r>
          </a:p>
        </p:txBody>
      </p:sp>
    </p:spTree>
    <p:extLst>
      <p:ext uri="{BB962C8B-B14F-4D97-AF65-F5344CB8AC3E}">
        <p14:creationId xmlns:p14="http://schemas.microsoft.com/office/powerpoint/2010/main" val="3696484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Contact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b="1" dirty="0"/>
              <a:t>Website</a:t>
            </a:r>
            <a:r>
              <a:rPr lang="en-CA" dirty="0"/>
              <a:t>: profgwhitehead.weebly.com</a:t>
            </a:r>
          </a:p>
          <a:p>
            <a:r>
              <a:rPr lang="en-CA" b="1" dirty="0"/>
              <a:t>Email</a:t>
            </a:r>
            <a:r>
              <a:rPr lang="en-CA" dirty="0"/>
              <a:t>: </a:t>
            </a:r>
            <a:r>
              <a:rPr lang="en-CA" err="1"/>
              <a:t>gekw</a:t>
            </a:r>
            <a:r>
              <a:rPr lang="en-CA"/>
              <a:t>@hufs.ac.kr</a:t>
            </a:r>
            <a:endParaRPr lang="en-CA" dirty="0"/>
          </a:p>
        </p:txBody>
      </p:sp>
      <p:pic>
        <p:nvPicPr>
          <p:cNvPr id="3074" name="Picture 2" descr="QR Tag for current URL open in your web brows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9" y="2743200"/>
            <a:ext cx="3239585" cy="323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88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03B64-B76A-48B3-B3DF-1C603C74A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Prof. W’s Background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98F2F-F599-4D17-85C8-CCA9E65CF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 descr="Don't Give Your Labour To Academia.edu, Use It To Strengthen The Academic  Commons – OPEN REFLECTIONS">
            <a:extLst>
              <a:ext uri="{FF2B5EF4-FFF2-40B4-BE49-F238E27FC236}">
                <a16:creationId xmlns:a16="http://schemas.microsoft.com/office/drawing/2014/main" id="{341F0635-B0FB-4A60-9EEC-0165E404B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068" y="2697200"/>
            <a:ext cx="3217862" cy="331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757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5781" y="2151772"/>
            <a:ext cx="464678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Associates of Arts</a:t>
            </a:r>
          </a:p>
          <a:p>
            <a:pPr algn="ctr"/>
            <a:endParaRPr lang="en-US" altLang="ko-KR" sz="2000" b="1" dirty="0"/>
          </a:p>
          <a:p>
            <a:pPr algn="ctr"/>
            <a:r>
              <a:rPr lang="en-US" altLang="ko-KR" sz="2000" b="1" dirty="0"/>
              <a:t>BA (Linguistics)</a:t>
            </a:r>
          </a:p>
          <a:p>
            <a:pPr algn="ctr"/>
            <a:endParaRPr lang="en-US" altLang="ko-KR" sz="2000" b="1" dirty="0"/>
          </a:p>
          <a:p>
            <a:pPr algn="ctr"/>
            <a:r>
              <a:rPr lang="en-US" altLang="ko-KR" sz="2000" b="1" dirty="0"/>
              <a:t>Certificate for Teaching ESL Linguistics </a:t>
            </a:r>
          </a:p>
          <a:p>
            <a:pPr algn="ctr"/>
            <a:r>
              <a:rPr lang="en-US" altLang="ko-KR" sz="1200" b="1" dirty="0"/>
              <a:t>(30 Credit courses + 30 hr. practicum)</a:t>
            </a:r>
          </a:p>
          <a:p>
            <a:pPr algn="ctr"/>
            <a:endParaRPr lang="en-US" altLang="ko-KR" sz="2000" b="1" dirty="0"/>
          </a:p>
          <a:p>
            <a:pPr algn="ctr"/>
            <a:r>
              <a:rPr lang="en-US" altLang="ko-KR" sz="2000" b="1" dirty="0"/>
              <a:t>MA (TEFL/ TESL)</a:t>
            </a:r>
          </a:p>
          <a:p>
            <a:pPr algn="ctr"/>
            <a:endParaRPr lang="en-US" altLang="ko-KR" sz="2000" b="1" dirty="0"/>
          </a:p>
          <a:p>
            <a:pPr algn="ctr"/>
            <a:r>
              <a:rPr lang="en-US" altLang="ko-KR" sz="2000" b="1" dirty="0"/>
              <a:t>PhD Education</a:t>
            </a:r>
            <a:endParaRPr lang="ko-KR" altLang="en-US" sz="2000" b="1" dirty="0"/>
          </a:p>
        </p:txBody>
      </p:sp>
      <p:sp>
        <p:nvSpPr>
          <p:cNvPr id="6" name="AutoShape 6" descr="http://upload.wikimedia.org/wikipedia/commons/f/f7/St-Anne's_College_Oxford_Coat_Of_Arms.sv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8" descr="http://upload.wikimedia.org/wikipedia/commons/f/f7/St-Anne's_College_Oxford_Coat_Of_Arms.svg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" name="Picture 2" descr="http://t0.gstatic.com/images?q=tbn:ANd9GcSi8QozbENt-ggeNi6bQejh1_wR0Ob9ICldVXiXTbCjXjH8WsIS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3953" y="1776924"/>
            <a:ext cx="2526992" cy="1585304"/>
          </a:xfrm>
          <a:prstGeom prst="rect">
            <a:avLst/>
          </a:prstGeom>
          <a:noFill/>
        </p:spPr>
      </p:pic>
      <p:pic>
        <p:nvPicPr>
          <p:cNvPr id="12" name="Picture 4" descr="http://t1.gstatic.com/images?q=tbn:ANd9GcQIwux1EKv_nGPz3cvV5jgaKRNO0Yo5uBcLnsAlN8I7jVVTR1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24" y="1776924"/>
            <a:ext cx="1399006" cy="1133197"/>
          </a:xfrm>
          <a:prstGeom prst="rect">
            <a:avLst/>
          </a:prstGeom>
          <a:noFill/>
        </p:spPr>
      </p:pic>
      <p:pic>
        <p:nvPicPr>
          <p:cNvPr id="13" name="Picture 8" descr="http://t2.gstatic.com/images?q=tbn:ANd9GcQ-e5GmJNLWLkUJNnqLUgtgvwc6pJ0Om8aWER4zUFCcybFqjSR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882" y="4150200"/>
            <a:ext cx="2609056" cy="738400"/>
          </a:xfrm>
          <a:prstGeom prst="rect">
            <a:avLst/>
          </a:prstGeom>
          <a:noFill/>
        </p:spPr>
      </p:pic>
      <p:sp>
        <p:nvSpPr>
          <p:cNvPr id="2" name="AutoShape 2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3" descr="data:image/jpeg;base64,/9j/4AAQSkZJRgABAQAAAQABAAD/2wCEAAkGBxQSEhQUEhQUFhUVFRUWFxcXFxcVFxQVFRQWFhgYFxcYHSggGBwlHBcXITEhJSkrLi4uGB8zODMsNygtLisBCgoKDg0OGhAQGy0lHSQsLCwsLCwsLCwsLCwsLCwsLSwsLC0sLCwsLSwxLDAsLCwsLCwsLCwsLCwsLCwsLCwsLP/AABEIAMgA/AMBIgACEQEDEQH/xAAbAAABBQEBAAAAAAAAAAAAAAACAAEDBAUGB//EAEoQAAEDAgMGAgYIAwMJCQAAAAECAxEAIQQSMQUTIkFRYQZxFDJCgZGhByNSscHR4fAzYpIVJHIWNENEVGOCwvEXU4OTlKKj0tP/xAAZAQADAQEBAAAAAAAAAAAAAAAAAQIDBAX/xAAtEQACAgEDAwIEBgMAAAAAAAAAAQIREgMhMRNBUQRhkbHB8BRScYGh4QUiMv/aAAwDAQACEQMRAD8A9lFPSpVVgKnFDNPNOxBUwpUwFFktBijmhpVIJBzSihBp5osYQNPNRk0gqkKw6YmmzUxNArETQE0jQk1SJYiajUacmhNUSwSaBVHFMU1SkQQk0BNTlNBlqsiWiFRoKnyU2WqyQqIstOBUobpECjJBRHloSalUahURTsYCqiXROORyqmt0mqQMF0zpUYRSKjTZz1qkTsdeTQE1KU0GWvPs9FoYGnFLLRhNOyRgKejCaIJosQFKpIpimlYEc0iaPLTxRYqI6UVJFKKCaIqVSEUJFMQNRqqQimKaZLITSipgillqrE0QRTGpimhUmmIhVQ5alKaYimKiMCmIoyOlDu6AoGKbIKky0CrUwohUD2qFY86kcNRLNWiWRKSKgco3F1XdVWkSGAsVGTSUaAirQrR29KmoorzLPUEBRTQilTJYdOKEGnCqCQqVNNKgB5pTQ0poEFNNNNT0yWKmilTGmIaKVI01BIppjTxTxTEBFNlojQlVMQJTQmktdQldUhWiTNQF2oyqgNUkTYSl1AtyjKaiVFUkJsBSqhWujWqoFqqkQ2As1XWakWuqzjlaImxlGgJoFLoM9WiTt0v1Il+uHa8b4E4hDCcU2orSshYWN2FJKQEFWmZUqI/w9xWvhNv4RxWRGLw6lzGQOt5yemXNM+6vNpHq5M6ZLlGFisXZWNS+2HG1SkqWkEf7txSD801djuaWImy9IpVRB7mpUumjEVlqkag3lPvKKYWiWlUe9pbynRNklKg3lLeUUJhGmpt5S3lMQ9Khz0s1BI801NmoSuqQmJRqM0lKoCqqRDERUZFJRNRqmqJCoFLFCpJqJQP7NUgdhLVUCjSX5j4ioXVD7SapE7iWqoFmhU6Bqr4VXcxCepqkTQS1VAo0C8UjqahXjU96qwxDUaaqrmNHQ1H6cOhqkxYnhpw6Y6/v7qNDSByuI5xGn43/ACqJK+n7iaYLv8vOPhXkbnpUb2yvEGLwyChjFvNpUvMRmCuPUklUxKrmNbzNbWG+kPaqTJxIUkCOJpozm5kBIPl5Vxm+EWtPytekXoii5CZ6Rsv6UdoN5t8lh8HNlJG7UFTI/h2KYkQQDpexnrdl/Sm2pEvsKQ5I4W3G3ElJJ4sylJiBFudeGodmJuCedaGHwyViQ0pUa5UlUEgpTMdz15CqU3wxI9yT9JuDlQh2xgcKL6X9e1+VJz6T8IPYf+DI+92vFzs9EmW1JBn1kZYBSkDX/Co0D+DYg3SmUkeqn1iXRPrj/vBy9gVpY6PYVfSzheTT/wAWP/1qNf0uYYD+C771M/8AKsmvIcQ1h1rUoKbCVEmAEcIUHv5otvP/AIxRtssZuJSIzcgn/aHVi2fooJ15RykrIeJ6jjfpfQkHLh+LlneAHecqCaotfTOfawzV9IfcjnMyxXnmEwzQGqDwgaDX0cNm89QT3nlUi8E3lIJTfeyQBYOMtIBknkUKP/F7qMwwO/V9NB/2Zn/1C/u9HoR9Maj/AKHDgd3Vn5ZBXDbhsuBQixdtksresJaE3tCkk89alwGzgmJynjwavVM/3dsJUP8AiN/fRkLBHZufTAuLIw39Sz/zCqzv0wvn1RhRyuhw+6N8K5FGxYZS3YkMraJgpnO/vM2h0Fqtu7PlZUA3CnMMsylUgMlZVlgaqlI8poyDBG6PpcxR54Mf+C78v7zTD6VcUb7zCwQYAaUD83qz8IlKAnhQSla1AFKj/EUjW3LKYj5VSThglUhDcZMSAOPhLxOWCfaAjsZ5a0nMeCNlX0qYq31jN9IaBny471B/2oYpVg8JOkMtXNram9xbvWLhcCELYUY+qL5Njxb4GAehFuoocJs5KVYdRI+rxK3iIIsXGDCtbQ2dJN/cXlXcnA1HfpIxZ/1qB1DTEdhJQe/wq5iPEO00sekLdeSxw/WFhlKeJWUQS3cTa1cni9k/UlKVJJW62s2IyZEOIjigHUGQefau78T+I28Tsw4VIyrOWBrAQ+XOkXAHPnSlNlLTizksX4yfcyhWKeMgxlhGbMY0bSM1xF551W/ymWZJxOIIH+8ctNheo8LgIewizENKRmnLyxS3TPFPqrHI6VWw2zilh1By5lBmLp9gqUefkKdoMS834qeQLYnEjNEStxQ5xGYHvpUSvF+IMziHzGoC1g28hatHHhssYJAKDul4crMgyAklUj/EVT+NYjGCIOIJKZdbWEyoWK3UHrrlCqeXuLBEi/FDpEnEYnp/FdifOK1dibJ2hjkBzDnELbK93vFYlSUhfQ5lZuYEgRJrAVgSWg3wyHXVE5hoEsoTeYIuv4Hoa9U8DeKMPhMC1h1KCSlxKlGUxGRCjz1zq+R6UpTaWw4xTZ5TidpOpWUKW9nCikp3jiuIGIEG9+lVVbSKtFLPP1lGwuflWxiEhWO3sJKBiJ9ZMQHjBBBgjKjWYuORFRvv7xRdU002FMLQlKMovuXACRa5zp72ikpO+AcV5MX0jNNpgSbEwOpoEup+wn4H861dkOblbrimwsZLJJACpeZMf0k2E8+hithcIoDiSJJnVI1A71dipFVKtOvwmhX0I79fnUwfQPZHvP5miGJSdEg/OsLfg0aK6lEEDtbvNFMi9E4cxkCI5TI91X2dmuKbWoAcKSqCSFZUkBWUEQTfSZ85p2u4YN8Iz21XF4/Or+zsSUqSUiYUnQAmygoCwmeHTzqXC7DcUrUJNiAopClfVpXABMmyotc37it/wr4aXmK1LQiJEKbQ9m7wqwGtxBrOWtpx5aNI+k1Zf8xZcwe3JQmVuJEGOJwApCMkz5rV5EDtWu1tgxwPvT9Zo66DffKGh65B/wASad/CAN5COHIUJTBtJSSZIg6DSqu1MC462UvLLifZBQpIBCYBGYWtPxrmh69STbSpe526n+McZRim977eDQViFkq/vD5HEB9c70xgGqr6tn+irJxrm8s8qM325/1lk8+WVax5eVecbW2QplbIBKM60iElYspaRzUftVouYXEoRhChRUouKQEJWuXId0dhQzGFQOwArt6nHuedg1szuMM84csukmWdcirb3FIOo5pCPh3vAypzM2JQqVbPmWcPJCg82u+76AHtBAiSK5/w9h31uYtsvuEtpb3ZJKoUtSkzB10GtbbHg7GrAUNosJV9lbLYMpgAib3kHT2qy/FQyxbpmstCSipCZSrhlLKrYQ3w2GvDykcmxqNOnKKjSyCn+FhfUxqSfRcPH1Tqig+ppESNCTRs+EtrQd2/s94AgcJWDKeIeo2EiLGJtPeqG0cFtbDznw+HWLglC1/6UgKHE4LkxNu9X1ofmXxM8GWUpAgnC4U8eyj/AJulMF5LiVjhi6eEgcgbilgwM7SThsLBxmJYkNuCycM26kj63rIPLpBmoFK2oLq2cpV0K4HUqOZqQg2zRluKr/25jGyN5s3FgoUtdklXEsAKM7qOQtV5p+PiLEPArDhwyTh8OC61jUyDiwAtgvgG2JvOUa3HIiBC2Y+24MHOFbl/DYldn8WIU1vbXeMzbiMkctBFJfi1De7U5h8S3u0LbSVIFg5mm5KZPEelC144wsos4nI0ppMtpsF5pPC4ftHlVX7Cr3LuDxOHc9CIwqh6QxiVf50+cqml4kQZnN/DEKNxI6ChwOIwy/QpwzwD+K9HMYwmDvUplWZk5k3NgUnve1dvxNgwplQWBuUOIQC24n+JnkjKkx65qfBbXwUYYbxmGF7wXUiXMyVZgFAcUg3PWlfsFF3wfsnDYxOKSsYttTLjCZ9IadMuFycv93QI4byCdIi89hi/oywoCnN++EgEFMoIBCTxA5Zm03Me6uK2ftVllLoZeZS484ha1JeRfJvCNVWPHFh1rdd8VvL3oDgU2pBCEjdGVlEZiU39YqOsdqwm522vvY1ilVFfH+CsMgtJ9KxKC4lawrdtLnLmsoAWjIYgXmqjvg1jd4h70p8JbLwyFhsqTlWEyCHIWBmGpBIHKpMTtF5YZkqKm0uJKilOiyYFkge0rSqL61Z8UvOuHEuhLZnIcykkHLqTwz8aiD1r3a7fW/pRUlp9vf8Aoia8KsrbSoY4gkruvDJABS2F5CkOyFgSdSD2iTYe8ApSu+MTlSthChurqU7kHArPHEVWkWkTMTVN4EIQAsZi+86qUmEhbSEwADIHS/KtMbVWt4Dhy7zDLUb6oDZMcrFI+FNy1rVU+P7BR02u9krv0SOgFXpLRHFlgaETlz3gixmOlYO3vAbmCbnE4nDNhTiUpUQ6USELUUnIlRBgpItEZu09Wjx0VMLBZAShBIIcnMApcAjLYkuDrEc6wfpK8RnH4cAN5AHRlBVmJUW4MwBEBNv8VVp6k3KmtiJwikcurYI3aVjG4KFLcSCVPIScgbPCpTck8dxFuG5mwPeHyEoUMTgzmSVXeyAw4tHAVDjTw62vmHKTTx2CUcLhWrSF4hXMCFFsHl/KKHb2EVGGQIJRhkgwbXeeXbr61dWxlRbxWwFpyw9hDKUqhWIabPEJsFK4kxEK5zVHaWDU0sJzNKJQhRhxEArQFRrfXXnrzptu4dbjjcD1cNh0G4EFDCAdT2qLxMyo4ggAnK3h0f8Al4dpH/LTEaSdqEBICWxlBAgZTBUVXKSLydfKrDm0XVIyqbQpJvK2EuE213jiVK+BqmnBBKxK02hUW0B76ntTYhSnFHiGXnJVr3HXz5iuPNvhmuBK0hXFlBSSCDkG7JHQ5ImenPpUbuDcVAU+6AkwAteaD/Lxi/kKjSDZalECRY8PMCZPkNRfrRrcQTJVA6AmSOUzb4CknJFYuuSdLTqdG9DPAtNoiDlSZJsLmTVjDrcQPXCVC5UVZZJ1SkJIJIt+dxVZvEpTBAEkKTN5OlpJI+VVG3GyCkpkkjpNufX5ianFy5Q1lF7M1v8AKFSZO8dVoZJGXlYJvaZEzOlaOx/EL77iWUlKlrICdEDQkySDyB+HOud9IQIAREERZIkEEXOp5m9JrGBBBCcpBMKQACJkG/vPSl0NPvH5GsdbVXE38WdRtl0IdSHyha0aZFbzIQQbi2UzfrTM7RZJbla07tYcTGZIQsEKBEixkA6xbSsRK02lMA9Py0q01hkEWUfeP2KpuCVcHM9Z5XLf9Trtl4zDJWt1pY3i8ky4kBQQvMBMHLqRoda2RtpzgyKVAyyU7pyYLcjiSm3AflXmb+DHUHz/AGaH0RQ0t/MCE/C4NYvR0pcy+Jv+Kvsj09zaTgbK1oHCABwgZpaQgizivs89bdKf+2zKVraCUb6eYsW1JBkgQJ8/xrzHDPvInI4tJjWeQ89att7axCNVp81BI+6KU/SQkkn2HD1FM9EwXiJpZQlwlY+rQuXJFm8QsES51Qkkx99XcJ4gC/REp3hCS226N0FpXmaJ1yG8pOh69K85Z8TL9ptlwc7n9RVv/K9vhjCNpIIOZIkyBGYQUXgm+t6S9LjwvkW9WMj1N/azYdbGaUlsuRk4gokCwSkGAlSuR1rE2MWG9m75TbK1ejKeLZ9VakthSkwSrqeR8q5VrxVg1FJc30hOW++ACekB1QisvaG3sMISglUoW1mVohs2SCMqbwVGSDFtdRl0Z53v92NShjVnpG0Nh7OCQV4TCypxDUpaa4S4jOFkbsT5TeqO2/Buy0lKThBncS8pGTgSdyATIQsRMiIFV8PiG322glWFs4lZSlJBISgpCSQtV4NzB51eewx3zKlZEtpS+VQ+q6nSk2CkBIBgzPWp6k0qT/lgtOPJj4n6Ptk7tTi0LaCElauNwkJmBwbxZg9e4rzLxt4eawq1BjMUSmCsQq6UZtQCBmKgJvavW9rnD+jvJwwUVFtKJC8MpIGcFYlKpFgP6a4bxPs5eMUpLZNzIKwnlBgBsREzret9HW1IyWcr8/wHRjJPFfoY/g7ZaV4LFukcSJAPSEZrGqHhLevOqQXXYDTivXVYpi+veuv2DsV7D4HEYdQTvHVrIhaYIU0Egkk2vNZ3hHw+/hXXVuoAR6O6kKCkrBUSggcJnQHWtVqxy1P9lvVb+3Y26MlHSuL2u9vfuQJ2m16IwoPr3oaIdBdUpRc3rnsFR9jJoOVYuM2tiWlhCndQDdDZ1n+Wt5GzWvRmQMQoEtJK21FCYcM5kg5QsDtNZHidRGKVlMcCB7zHTzrXRlcpbt7/AHWxwSVRQ+M2q5kCkKQ4AOKUJMG0eqBWWvxE4dUNmDOitdPtVv41IVh8Qq1nVJEW9Ui3zrjcM1mWhP2lJHxIFb6STW5M+1HSbTxS2w3nbBJCssEiAbmJmq4x5UQS2ZCQmc3ITA9XS9an0jQHGgnlmH3fnXU+F8Gx/ZrS3GW1uZlSstqdcILziLhIkABIgkxauTruOipvu/qdmpowjrOHbb5HIBhTmZREeqFFSkjkEgSYHKq2NXmcUpXrKIJ4m08gNCoRpUr76gVb1pSCSTlAJSk6WIrOcS1NgR2hVdENRd18DmnD8rX7iQ9a5CvdMW5UKcQqbW+/TrrUCj8abe/u3L/pRijRsmK+s6z206db6mmW6PZETzgXFVyoXsRR7wR/1p0TYYUdTdQ6kn4zU2F4icvQTOUDylVVuI6CakaQRcgcuX40OiGy4MA5ckp6aq7TeI71IMKBGZ0Rz08tSfnWe+ojnH7mquali2RbN3DPttTDkzBvJPTUCP8ArTr24n+b3W/H8KxENLMQlRnSxv76mRhI9cgAdDf56UdKF2zNl1e21HRMdL/lUC9ruHWD5iY8ulA22lJzAE2tnEpN+UC9SlxSvWSEydEpTcdx+PemoQXYVlReKWdVHy7+QpncOvVSVX5kE/PlWilYFpQNZ5HvcC2lMIHSO6lXvbn+FPKuETbLGBKW2wl2QZ089KlxGISEy3xdhFtbke6sp1xRgWI5aWm3a3upPJyi146C4MfhFThvdhbLO/VGaCPIpOXpmtbl+lCl0KJtfoYqu2044YM87k/j+9K1cHszILAz3pTmofqPdFUNEmdPl8KstOKGi1iOUk/Caldkag+6o94nuPKo618opSLT/iHFZcqnnFDook/dULO1nR9nzMifnVdQEzIPnH40CwYuRHSwFNPT8fwadWS7mijxA4Nc0dAQPwvWyrGYt1CVBDmVQkSoG3WAZ8q5jBPBtaVqbCwPZM5T5xrXRt+MgZzskTrlVPyIH30ulp9kjaHqp/mZE7tBxsELCwQNVNrEDzJistGOzOZ8yp0zBYSqOk3Mdql29tkPAJbGVvWLBSj3A5Dt51gKY61rDTSW2xnLWb9zosdjgpGUxlNzmOYqPmIpsBhMKopUoBCkkEbtKhdJkamPlXNKHQn406XljRRolot8SLhrxXMUdftbDN4heZWa2hlMjTkbcutFhQW0BCX3QgEwlQBSCSSYTJAuSbDnXJjaTo5z5in/ALXXzArlfo9RqstjuXrtB7uG51ZwqV6qSrzzj9KMbIa6D3Krl2tuEcj8atJ8Qjv8Kz/C664ZsvV+lfMTLRgSeVF6GBqoCpX3QrQkDy+NVikkwD+HxrsVs8my83s8HnTlttPMW1iTVJNrZqkYcuZv0Gg99Ti33M5X5Le+QJiTA5aE9KicfB5CDrcz+9flUDr0m+WO3WgYsOSfvp4Jbk0h3MqjZCjH82n4VNuwBZKBbXKFq+BtPeo5vxadZ+4TQiEm3bW3vmrE2Gl8wo8Jnzt534f05U7SyTJuB9mbx3oUEazEaCdTqdKFGJAmIJ91vLpRRJJvB2giIUAonnzFqj3wPsiecZvwNC0yXlhKBxc+h71aOzUoP1uIaQRyErV8E3FWoDAW6kiADYaG3uiqiH4vCdfge0mneW0DwlxfmA2PxJHwqZvGrH8NLbfdKQV/1GT8IpqKCixs/B7ySoZU/aVwJ+JgVOW2EGzqlm8JbRm0v65OU1Vwq0EpLqnCsOIUVKG8GVJJi5zJm066CpmGpy5VNrIL6oCsqjmahICFgKNxyFPFBbJ1bZTYBjh6lcK8+EfnTjarJNy4jzAWn5XrPUkpyhYIIZUSFAgg5zFj51CtIv2aSu3U5eXTiqXpxfKBm8jEpVo4g9iQk+4K/OmeY6oV56j5TWAqPdlCvcQPzFE0pSPUUpNp4SQIPYVn0I3sBouNJmAb9KEpPWPfVZG03hqUrHRaQfmIPzoxtNPtsgd21R8jI+dLovyKguLrNCVHmKNOKZPtqT2WifmmpAxm9RSF/wCFQn4TSwkuwtymSOlAAOVqtOtEagioFtjtTQEayepqPN5VKpvvUZSRVpjAV5UB8/lRGaE1akwAIpAU5pRVZDJXMTyimUu0WFRlwxfzoVqB5VFGhKkp0gk0zSzfkffaoGwTperSME4RJEDqowPjToTFzuR+vU0JdF+v75UK2wnVaT/hlXzsPnTodQLJbzE24iTJ7JTRiIW8m0knkBUobUeQSOZWco+dz7qvYXZ+KcgJBbQef8NPvjiPzq7gfCZkF9YibpTJJEfaOl+xqlBkuaXJgqyD28x/lSQPioj7qNxKgkK3JCTotQUoGehPD8q7g7CwvCN0OHuq+nrX4tOffrWqHoACbAQABYADSBV4GfV9jkNi+FnnkLU6pTQgZEkRnJvJTaEx8zW74a8KoYJW/u3F+ymMyE94ULq6Hua0vSe9CrEVWKRDnJkL/hrBqn6rLJmUqWCOVrxHaKwMd4K5su+5wR/7k/8A1re9INP6RTaTFm0cHjdl4hocbao+0DnSB5p099Z+/nUV6Xv+hqljMA0767aSeoEK/qF6np+ClreUcQzjVpTCVnL9k3T/AEqlNGcYDOZtJlISSglswMpGkp9kezW3i/CyT/CcKf5VcQ+I/WsbE7Dfb9kqHVHF8tflUOLRopxYxWg5ilakEtpTxCwy5PaRJ0T0otyZkQsBoAZSFHMED2RxC/UCs9SiDBF/gR7qWcGkUdFsTZwcQAscQZxawCSkhTLKlpsLm4Tbn8a0/EfhBLHoaUKXnxDYWoORwEqIAAABiL3muTYxbgKQlSiZED1pM2AB5zWs7tzFMKKXg6ldrOBQUAmRAS8FQNbAAW7VhOGplcX+334NYyhVSRm4vDFKnE2O7WpBPdJI06WNVCjn+/3erb2JCy5xAZ1FZlOXiJPNMiLnkKPHvbxSFBEQmFZYIJzKM28x8K1WS5IddiojEOJ0WodifwNTenqjiSlXeI+73UWGwhcz5RMWB9kGeZ6xVsYJCL69zy8qqyaI2OMSUlHv18hrQvIA5+6Pxo3X50+JqAVDaERZaBYqYkUFSBFanKRRLrawfhda0hS1ZCbgRJjlPTyq0m+Asw3sOBqtPkLn5VGkoHIq8+EVrnYQ14wB5UTezGgZuR0JtVpDeojNTinDASmOXAk37TrWth/DxWjM6tSXCTYwqE97668+lX23cohIAEzAAFzrUgxFWo+TKWo+xBg/DzKPXlw9+EfAG/xrWbCUxlSlMAAQACAJt8z8ao+kUi93p7Iltvk0t9SDtZZfp9/TsVGqHqfe1lh6nD9IVGkXKEuVQ31NvqARcUumK6p76gL1NA0Xw7S3tZ+/pb6gVF/fU++rOLlAXqoRdxKELELSlXmAfnqKyMTsFs3QVJP9Q+d/nVnfUt9SpDTa4MReyHW1BSIVlIIiDcGRKVWPleo9s7RdeWFPCFJQEaFNgSdNBdRsIHat8OU2My6CFAgdKycI3ZtHUkzk2kFRgAk9q2cJsgJhThk8kjQeZGvuqezQMQmeQFzVV7FFVtB86hySLsu4nGgGw9wsB+FUluzr7qgApiqs27AkKqjuaQFOTSAAihEkwNelEkEkAAknQCum2NssNcSrrj+kHp371cYtiexHsbZW7hxwSvUCxyfrWyjEiLyD3BpisAVClQ5iumKxWxD3KuvKfupkYRuZMx9kGY98TUG9Pn2H6UQcPSP30rBNmr3NINNxAQBPX9z86BnCNjkVHvcD8Kqb7lc9v0FToxB5W/fSnYqRpKYkEDKLWESB5gRI99c76E8VEQk3JlHqRPKbjyrUz9TP76Cp0EnQR5/kP0oTE42ZD+z3EgGyuw1Hu51Fhmlr9VJjroB7zW2QmJUZ89PgNaZzESLD3n8qeYsDNewq0ibKHPLePdrVTe1qOEGyrzaJN/ICsF51IWUpz21zAiOwm/xojIHCi3vqW9qrvKbeVVkUWi9Ql6q2eh3lNCosl2kHqqldNnpiotl6h3lVwunTJMATRYUSlyiQony60zYSLm56cv1pYh4foKmU6Ljp+R1HoahXiI0ufK1VnHSe1RisJTs0XsSKVJvrQk0yiKAXqAHKpogKaIpTTHQ5HWmQgqISm5NSYbDrdVlQJ+4eddZgdmpZSAkSqOJR1Pl0FXCFiboh2Xs5LSZsVmJV07DtVrMZ/elCptPW/wCNMpQEXnrXQkkZkueaFSh1qIKvaI/Gos8apn5UwOfwu1VNpyqBX9kzB8j1omNsnN9akZT9mZT3PUUqVZGpexG1GkaEH+VN/jyqgjbJKroIRzg8Xn+lKlSoDaZdEApMgiQR+v41ZQ4f3+dKlUjCB/f5mpMk+sYHb8TTUqQD54HClI7nn58zXMbTU+Vy6BAsnKLe5WvuNKlVR5FIiUlSQMwInSQRQZ6VKtDMWamzUqVAmMV04XTUqAJm251+FTGwvAFKlUyZokQqxI5VXV3p6VYPcYM0Kl0qVACSmjBpUqABmrOz8At9UJFuZ5D9aVKmuQfB12C2eGkwn3nrRhXn+dKlXUjIrhOvOfgKjb5yKVKkMHeRpaoVYk9flSpUwP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 descr="data:image/jpeg;base64,/9j/4AAQSkZJRgABAQAAAQABAAD/2wCEAAkGBxQSEhQUEhQUFhUVFRUWFxcXFxcVFxQVFRQWFhgYFxcYHSggGBwlHBcXITEhJSkrLi4uGB8zODMsNygtLisBCgoKDg0OGhAQGy0lHSQsLCwsLCwsLCwsLCwsLCwsLSwsLC0sLCwsLSwxLDAsLCwsLCwsLCwsLCwsLCwsLCwsLP/AABEIAMgA/AMBIgACEQEDEQH/xAAbAAABBQEBAAAAAAAAAAAAAAACAAEDBAUGB//EAEoQAAEDAgMGAgYIAwMJCQAAAAECAxEAIQQSMQUTIkFRYQZxFDJCgZGhByNSscHR4fAzYpIVJHIWNENEVGOCwvEXU4OTlKKj0tP/xAAZAQADAQEBAAAAAAAAAAAAAAAAAQIDBAX/xAAtEQACAgEDAwIEBgMAAAAAAAAAAQIREgMhMRNBUQRhkbHB8BRScYGh4QUiMv/aAAwDAQACEQMRAD8A9lFPSpVVgKnFDNPNOxBUwpUwFFktBijmhpVIJBzSihBp5osYQNPNRk0gqkKw6YmmzUxNArETQE0jQk1SJYiajUacmhNUSwSaBVHFMU1SkQQk0BNTlNBlqsiWiFRoKnyU2WqyQqIstOBUobpECjJBRHloSalUahURTsYCqiXROORyqmt0mqQMF0zpUYRSKjTZz1qkTsdeTQE1KU0GWvPs9FoYGnFLLRhNOyRgKejCaIJosQFKpIpimlYEc0iaPLTxRYqI6UVJFKKCaIqVSEUJFMQNRqqQimKaZLITSipgillqrE0QRTGpimhUmmIhVQ5alKaYimKiMCmIoyOlDu6AoGKbIKky0CrUwohUD2qFY86kcNRLNWiWRKSKgco3F1XdVWkSGAsVGTSUaAirQrR29KmoorzLPUEBRTQilTJYdOKEGnCqCQqVNNKgB5pTQ0poEFNNNNT0yWKmilTGmIaKVI01BIppjTxTxTEBFNlojQlVMQJTQmktdQldUhWiTNQF2oyqgNUkTYSl1AtyjKaiVFUkJsBSqhWujWqoFqqkQ2As1XWakWuqzjlaImxlGgJoFLoM9WiTt0v1Il+uHa8b4E4hDCcU2orSshYWN2FJKQEFWmZUqI/w9xWvhNv4RxWRGLw6lzGQOt5yemXNM+6vNpHq5M6ZLlGFisXZWNS+2HG1SkqWkEf7txSD801djuaWImy9IpVRB7mpUumjEVlqkag3lPvKKYWiWlUe9pbynRNklKg3lLeUUJhGmpt5S3lMQ9Khz0s1BI801NmoSuqQmJRqM0lKoCqqRDERUZFJRNRqmqJCoFLFCpJqJQP7NUgdhLVUCjSX5j4ioXVD7SapE7iWqoFmhU6Bqr4VXcxCepqkTQS1VAo0C8UjqahXjU96qwxDUaaqrmNHQ1H6cOhqkxYnhpw6Y6/v7qNDSByuI5xGn43/ACqJK+n7iaYLv8vOPhXkbnpUb2yvEGLwyChjFvNpUvMRmCuPUklUxKrmNbzNbWG+kPaqTJxIUkCOJpozm5kBIPl5Vxm+EWtPytekXoii5CZ6Rsv6UdoN5t8lh8HNlJG7UFTI/h2KYkQQDpexnrdl/Sm2pEvsKQ5I4W3G3ElJJ4sylJiBFudeGodmJuCedaGHwyViQ0pUa5UlUEgpTMdz15CqU3wxI9yT9JuDlQh2xgcKL6X9e1+VJz6T8IPYf+DI+92vFzs9EmW1JBn1kZYBSkDX/Co0D+DYg3SmUkeqn1iXRPrj/vBy9gVpY6PYVfSzheTT/wAWP/1qNf0uYYD+C771M/8AKsmvIcQ1h1rUoKbCVEmAEcIUHv5otvP/AIxRtssZuJSIzcgn/aHVi2fooJ15RykrIeJ6jjfpfQkHLh+LlneAHecqCaotfTOfawzV9IfcjnMyxXnmEwzQGqDwgaDX0cNm89QT3nlUi8E3lIJTfeyQBYOMtIBknkUKP/F7qMwwO/V9NB/2Zn/1C/u9HoR9Maj/AKHDgd3Vn5ZBXDbhsuBQixdtksresJaE3tCkk89alwGzgmJynjwavVM/3dsJUP8AiN/fRkLBHZufTAuLIw39Sz/zCqzv0wvn1RhRyuhw+6N8K5FGxYZS3YkMraJgpnO/vM2h0Fqtu7PlZUA3CnMMsylUgMlZVlgaqlI8poyDBG6PpcxR54Mf+C78v7zTD6VcUb7zCwQYAaUD83qz8IlKAnhQSla1AFKj/EUjW3LKYj5VSThglUhDcZMSAOPhLxOWCfaAjsZ5a0nMeCNlX0qYq31jN9IaBny471B/2oYpVg8JOkMtXNram9xbvWLhcCELYUY+qL5Njxb4GAehFuoocJs5KVYdRI+rxK3iIIsXGDCtbQ2dJN/cXlXcnA1HfpIxZ/1qB1DTEdhJQe/wq5iPEO00sekLdeSxw/WFhlKeJWUQS3cTa1cni9k/UlKVJJW62s2IyZEOIjigHUGQefau78T+I28Tsw4VIyrOWBrAQ+XOkXAHPnSlNlLTizksX4yfcyhWKeMgxlhGbMY0bSM1xF551W/ymWZJxOIIH+8ctNheo8LgIewizENKRmnLyxS3TPFPqrHI6VWw2zilh1By5lBmLp9gqUefkKdoMS834qeQLYnEjNEStxQ5xGYHvpUSvF+IMziHzGoC1g28hatHHhssYJAKDul4crMgyAklUj/EVT+NYjGCIOIJKZdbWEyoWK3UHrrlCqeXuLBEi/FDpEnEYnp/FdifOK1dibJ2hjkBzDnELbK93vFYlSUhfQ5lZuYEgRJrAVgSWg3wyHXVE5hoEsoTeYIuv4Hoa9U8DeKMPhMC1h1KCSlxKlGUxGRCjz1zq+R6UpTaWw4xTZ5TidpOpWUKW9nCikp3jiuIGIEG9+lVVbSKtFLPP1lGwuflWxiEhWO3sJKBiJ9ZMQHjBBBgjKjWYuORFRvv7xRdU002FMLQlKMovuXACRa5zp72ikpO+AcV5MX0jNNpgSbEwOpoEup+wn4H861dkOblbrimwsZLJJACpeZMf0k2E8+hithcIoDiSJJnVI1A71dipFVKtOvwmhX0I79fnUwfQPZHvP5miGJSdEg/OsLfg0aK6lEEDtbvNFMi9E4cxkCI5TI91X2dmuKbWoAcKSqCSFZUkBWUEQTfSZ85p2u4YN8Iz21XF4/Or+zsSUqSUiYUnQAmygoCwmeHTzqXC7DcUrUJNiAopClfVpXABMmyotc37it/wr4aXmK1LQiJEKbQ9m7wqwGtxBrOWtpx5aNI+k1Zf8xZcwe3JQmVuJEGOJwApCMkz5rV5EDtWu1tgxwPvT9Zo66DffKGh65B/wASad/CAN5COHIUJTBtJSSZIg6DSqu1MC462UvLLifZBQpIBCYBGYWtPxrmh69STbSpe526n+McZRim977eDQViFkq/vD5HEB9c70xgGqr6tn+irJxrm8s8qM325/1lk8+WVax5eVecbW2QplbIBKM60iElYspaRzUftVouYXEoRhChRUouKQEJWuXId0dhQzGFQOwArt6nHuedg1szuMM84csukmWdcirb3FIOo5pCPh3vAypzM2JQqVbPmWcPJCg82u+76AHtBAiSK5/w9h31uYtsvuEtpb3ZJKoUtSkzB10GtbbHg7GrAUNosJV9lbLYMpgAib3kHT2qy/FQyxbpmstCSipCZSrhlLKrYQ3w2GvDykcmxqNOnKKjSyCn+FhfUxqSfRcPH1Tqig+ppESNCTRs+EtrQd2/s94AgcJWDKeIeo2EiLGJtPeqG0cFtbDznw+HWLglC1/6UgKHE4LkxNu9X1ofmXxM8GWUpAgnC4U8eyj/AJulMF5LiVjhi6eEgcgbilgwM7SThsLBxmJYkNuCycM26kj63rIPLpBmoFK2oLq2cpV0K4HUqOZqQg2zRluKr/25jGyN5s3FgoUtdklXEsAKM7qOQtV5p+PiLEPArDhwyTh8OC61jUyDiwAtgvgG2JvOUa3HIiBC2Y+24MHOFbl/DYldn8WIU1vbXeMzbiMkctBFJfi1De7U5h8S3u0LbSVIFg5mm5KZPEelC144wsos4nI0ppMtpsF5pPC4ftHlVX7Cr3LuDxOHc9CIwqh6QxiVf50+cqml4kQZnN/DEKNxI6ChwOIwy/QpwzwD+K9HMYwmDvUplWZk5k3NgUnve1dvxNgwplQWBuUOIQC24n+JnkjKkx65qfBbXwUYYbxmGF7wXUiXMyVZgFAcUg3PWlfsFF3wfsnDYxOKSsYttTLjCZ9IadMuFycv93QI4byCdIi89hi/oywoCnN++EgEFMoIBCTxA5Zm03Me6uK2ftVllLoZeZS484ha1JeRfJvCNVWPHFh1rdd8VvL3oDgU2pBCEjdGVlEZiU39YqOsdqwm522vvY1ilVFfH+CsMgtJ9KxKC4lawrdtLnLmsoAWjIYgXmqjvg1jd4h70p8JbLwyFhsqTlWEyCHIWBmGpBIHKpMTtF5YZkqKm0uJKilOiyYFkge0rSqL61Z8UvOuHEuhLZnIcykkHLqTwz8aiD1r3a7fW/pRUlp9vf8Aoia8KsrbSoY4gkruvDJABS2F5CkOyFgSdSD2iTYe8ApSu+MTlSthChurqU7kHArPHEVWkWkTMTVN4EIQAsZi+86qUmEhbSEwADIHS/KtMbVWt4Dhy7zDLUb6oDZMcrFI+FNy1rVU+P7BR02u9krv0SOgFXpLRHFlgaETlz3gixmOlYO3vAbmCbnE4nDNhTiUpUQ6USELUUnIlRBgpItEZu09Wjx0VMLBZAShBIIcnMApcAjLYkuDrEc6wfpK8RnH4cAN5AHRlBVmJUW4MwBEBNv8VVp6k3KmtiJwikcurYI3aVjG4KFLcSCVPIScgbPCpTck8dxFuG5mwPeHyEoUMTgzmSVXeyAw4tHAVDjTw62vmHKTTx2CUcLhWrSF4hXMCFFsHl/KKHb2EVGGQIJRhkgwbXeeXbr61dWxlRbxWwFpyw9hDKUqhWIabPEJsFK4kxEK5zVHaWDU0sJzNKJQhRhxEArQFRrfXXnrzptu4dbjjcD1cNh0G4EFDCAdT2qLxMyo4ggAnK3h0f8Al4dpH/LTEaSdqEBICWxlBAgZTBUVXKSLydfKrDm0XVIyqbQpJvK2EuE213jiVK+BqmnBBKxK02hUW0B76ntTYhSnFHiGXnJVr3HXz5iuPNvhmuBK0hXFlBSSCDkG7JHQ5ImenPpUbuDcVAU+6AkwAteaD/Lxi/kKjSDZalECRY8PMCZPkNRfrRrcQTJVA6AmSOUzb4CknJFYuuSdLTqdG9DPAtNoiDlSZJsLmTVjDrcQPXCVC5UVZZJ1SkJIJIt+dxVZvEpTBAEkKTN5OlpJI+VVG3GyCkpkkjpNufX5ianFy5Q1lF7M1v8AKFSZO8dVoZJGXlYJvaZEzOlaOx/EL77iWUlKlrICdEDQkySDyB+HOud9IQIAREERZIkEEXOp5m9JrGBBBCcpBMKQACJkG/vPSl0NPvH5GsdbVXE38WdRtl0IdSHyha0aZFbzIQQbi2UzfrTM7RZJbla07tYcTGZIQsEKBEixkA6xbSsRK02lMA9Py0q01hkEWUfeP2KpuCVcHM9Z5XLf9Trtl4zDJWt1pY3i8ky4kBQQvMBMHLqRoda2RtpzgyKVAyyU7pyYLcjiSm3AflXmb+DHUHz/AGaH0RQ0t/MCE/C4NYvR0pcy+Jv+Kvsj09zaTgbK1oHCABwgZpaQgizivs89bdKf+2zKVraCUb6eYsW1JBkgQJ8/xrzHDPvInI4tJjWeQ89att7axCNVp81BI+6KU/SQkkn2HD1FM9EwXiJpZQlwlY+rQuXJFm8QsES51Qkkx99XcJ4gC/REp3hCS226N0FpXmaJ1yG8pOh69K85Z8TL9ptlwc7n9RVv/K9vhjCNpIIOZIkyBGYQUXgm+t6S9LjwvkW9WMj1N/azYdbGaUlsuRk4gokCwSkGAlSuR1rE2MWG9m75TbK1ejKeLZ9VakthSkwSrqeR8q5VrxVg1FJc30hOW++ACekB1QisvaG3sMISglUoW1mVohs2SCMqbwVGSDFtdRl0Z53v92NShjVnpG0Nh7OCQV4TCypxDUpaa4S4jOFkbsT5TeqO2/Buy0lKThBncS8pGTgSdyATIQsRMiIFV8PiG322glWFs4lZSlJBISgpCSQtV4NzB51eewx3zKlZEtpS+VQ+q6nSk2CkBIBgzPWp6k0qT/lgtOPJj4n6Ptk7tTi0LaCElauNwkJmBwbxZg9e4rzLxt4eawq1BjMUSmCsQq6UZtQCBmKgJvavW9rnD+jvJwwUVFtKJC8MpIGcFYlKpFgP6a4bxPs5eMUpLZNzIKwnlBgBsREzret9HW1IyWcr8/wHRjJPFfoY/g7ZaV4LFukcSJAPSEZrGqHhLevOqQXXYDTivXVYpi+veuv2DsV7D4HEYdQTvHVrIhaYIU0Egkk2vNZ3hHw+/hXXVuoAR6O6kKCkrBUSggcJnQHWtVqxy1P9lvVb+3Y26MlHSuL2u9vfuQJ2m16IwoPr3oaIdBdUpRc3rnsFR9jJoOVYuM2tiWlhCndQDdDZ1n+Wt5GzWvRmQMQoEtJK21FCYcM5kg5QsDtNZHidRGKVlMcCB7zHTzrXRlcpbt7/AHWxwSVRQ+M2q5kCkKQ4AOKUJMG0eqBWWvxE4dUNmDOitdPtVv41IVh8Qq1nVJEW9Ui3zrjcM1mWhP2lJHxIFb6STW5M+1HSbTxS2w3nbBJCssEiAbmJmq4x5UQS2ZCQmc3ITA9XS9an0jQHGgnlmH3fnXU+F8Gx/ZrS3GW1uZlSstqdcILziLhIkABIgkxauTruOipvu/qdmpowjrOHbb5HIBhTmZREeqFFSkjkEgSYHKq2NXmcUpXrKIJ4m08gNCoRpUr76gVb1pSCSTlAJSk6WIrOcS1NgR2hVdENRd18DmnD8rX7iQ9a5CvdMW5UKcQqbW+/TrrUCj8abe/u3L/pRijRsmK+s6z206db6mmW6PZETzgXFVyoXsRR7wR/1p0TYYUdTdQ6kn4zU2F4icvQTOUDylVVuI6CakaQRcgcuX40OiGy4MA5ckp6aq7TeI71IMKBGZ0Rz08tSfnWe+ojnH7mquali2RbN3DPttTDkzBvJPTUCP8ArTr24n+b3W/H8KxENLMQlRnSxv76mRhI9cgAdDf56UdKF2zNl1e21HRMdL/lUC9ruHWD5iY8ulA22lJzAE2tnEpN+UC9SlxSvWSEydEpTcdx+PemoQXYVlReKWdVHy7+QpncOvVSVX5kE/PlWilYFpQNZ5HvcC2lMIHSO6lXvbn+FPKuETbLGBKW2wl2QZ089KlxGISEy3xdhFtbke6sp1xRgWI5aWm3a3upPJyi146C4MfhFThvdhbLO/VGaCPIpOXpmtbl+lCl0KJtfoYqu2044YM87k/j+9K1cHszILAz3pTmofqPdFUNEmdPl8KstOKGi1iOUk/Caldkag+6o94nuPKo618opSLT/iHFZcqnnFDook/dULO1nR9nzMifnVdQEzIPnH40CwYuRHSwFNPT8fwadWS7mijxA4Nc0dAQPwvWyrGYt1CVBDmVQkSoG3WAZ8q5jBPBtaVqbCwPZM5T5xrXRt+MgZzskTrlVPyIH30ulp9kjaHqp/mZE7tBxsELCwQNVNrEDzJistGOzOZ8yp0zBYSqOk3Mdql29tkPAJbGVvWLBSj3A5Dt51gKY61rDTSW2xnLWb9zosdjgpGUxlNzmOYqPmIpsBhMKopUoBCkkEbtKhdJkamPlXNKHQn406XljRRolot8SLhrxXMUdftbDN4heZWa2hlMjTkbcutFhQW0BCX3QgEwlQBSCSSYTJAuSbDnXJjaTo5z5in/ALXXzArlfo9RqstjuXrtB7uG51ZwqV6qSrzzj9KMbIa6D3Krl2tuEcj8atJ8Qjv8Kz/C664ZsvV+lfMTLRgSeVF6GBqoCpX3QrQkDy+NVikkwD+HxrsVs8my83s8HnTlttPMW1iTVJNrZqkYcuZv0Gg99Ti33M5X5Le+QJiTA5aE9KicfB5CDrcz+9flUDr0m+WO3WgYsOSfvp4Jbk0h3MqjZCjH82n4VNuwBZKBbXKFq+BtPeo5vxadZ+4TQiEm3bW3vmrE2Gl8wo8Jnzt534f05U7SyTJuB9mbx3oUEazEaCdTqdKFGJAmIJ91vLpRRJJvB2giIUAonnzFqj3wPsiecZvwNC0yXlhKBxc+h71aOzUoP1uIaQRyErV8E3FWoDAW6kiADYaG3uiqiH4vCdfge0mneW0DwlxfmA2PxJHwqZvGrH8NLbfdKQV/1GT8IpqKCixs/B7ySoZU/aVwJ+JgVOW2EGzqlm8JbRm0v65OU1Vwq0EpLqnCsOIUVKG8GVJJi5zJm066CpmGpy5VNrIL6oCsqjmahICFgKNxyFPFBbJ1bZTYBjh6lcK8+EfnTjarJNy4jzAWn5XrPUkpyhYIIZUSFAgg5zFj51CtIv2aSu3U5eXTiqXpxfKBm8jEpVo4g9iQk+4K/OmeY6oV56j5TWAqPdlCvcQPzFE0pSPUUpNp4SQIPYVn0I3sBouNJmAb9KEpPWPfVZG03hqUrHRaQfmIPzoxtNPtsgd21R8jI+dLovyKguLrNCVHmKNOKZPtqT2WifmmpAxm9RSF/wCFQn4TSwkuwtymSOlAAOVqtOtEagioFtjtTQEayepqPN5VKpvvUZSRVpjAV5UB8/lRGaE1akwAIpAU5pRVZDJXMTyimUu0WFRlwxfzoVqB5VFGhKkp0gk0zSzfkffaoGwTperSME4RJEDqowPjToTFzuR+vU0JdF+v75UK2wnVaT/hlXzsPnTodQLJbzE24iTJ7JTRiIW8m0knkBUobUeQSOZWco+dz7qvYXZ+KcgJBbQef8NPvjiPzq7gfCZkF9YibpTJJEfaOl+xqlBkuaXJgqyD28x/lSQPioj7qNxKgkK3JCTotQUoGehPD8q7g7CwvCN0OHuq+nrX4tOffrWqHoACbAQABYADSBV4GfV9jkNi+FnnkLU6pTQgZEkRnJvJTaEx8zW74a8KoYJW/u3F+ymMyE94ULq6Hua0vSe9CrEVWKRDnJkL/hrBqn6rLJmUqWCOVrxHaKwMd4K5su+5wR/7k/8A1re9INP6RTaTFm0cHjdl4hocbao+0DnSB5p099Z+/nUV6Xv+hqljMA0767aSeoEK/qF6np+ClreUcQzjVpTCVnL9k3T/AEqlNGcYDOZtJlISSglswMpGkp9kezW3i/CyT/CcKf5VcQ+I/WsbE7Dfb9kqHVHF8tflUOLRopxYxWg5ilakEtpTxCwy5PaRJ0T0otyZkQsBoAZSFHMED2RxC/UCs9SiDBF/gR7qWcGkUdFsTZwcQAscQZxawCSkhTLKlpsLm4Tbn8a0/EfhBLHoaUKXnxDYWoORwEqIAAABiL3muTYxbgKQlSiZED1pM2AB5zWs7tzFMKKXg6ldrOBQUAmRAS8FQNbAAW7VhOGplcX+334NYyhVSRm4vDFKnE2O7WpBPdJI06WNVCjn+/3erb2JCy5xAZ1FZlOXiJPNMiLnkKPHvbxSFBEQmFZYIJzKM28x8K1WS5IddiojEOJ0WodifwNTenqjiSlXeI+73UWGwhcz5RMWB9kGeZ6xVsYJCL69zy8qqyaI2OMSUlHv18hrQvIA5+6Pxo3X50+JqAVDaERZaBYqYkUFSBFanKRRLrawfhda0hS1ZCbgRJjlPTyq0m+Asw3sOBqtPkLn5VGkoHIq8+EVrnYQ14wB5UTezGgZuR0JtVpDeojNTinDASmOXAk37TrWth/DxWjM6tSXCTYwqE97668+lX23cohIAEzAAFzrUgxFWo+TKWo+xBg/DzKPXlw9+EfAG/xrWbCUxlSlMAAQACAJt8z8ao+kUi93p7Iltvk0t9SDtZZfp9/TsVGqHqfe1lh6nD9IVGkXKEuVQ31NvqARcUumK6p76gL1NA0Xw7S3tZ+/pb6gVF/fU++rOLlAXqoRdxKELELSlXmAfnqKyMTsFs3QVJP9Q+d/nVnfUt9SpDTa4MReyHW1BSIVlIIiDcGRKVWPleo9s7RdeWFPCFJQEaFNgSdNBdRsIHat8OU2My6CFAgdKycI3ZtHUkzk2kFRgAk9q2cJsgJhThk8kjQeZGvuqezQMQmeQFzVV7FFVtB86hySLsu4nGgGw9wsB+FUluzr7qgApiqs27AkKqjuaQFOTSAAihEkwNelEkEkAAknQCum2NssNcSrrj+kHp371cYtiexHsbZW7hxwSvUCxyfrWyjEiLyD3BpisAVClQ5iumKxWxD3KuvKfupkYRuZMx9kGY98TUG9Pn2H6UQcPSP30rBNmr3NINNxAQBPX9z86BnCNjkVHvcD8Kqb7lc9v0FToxB5W/fSnYqRpKYkEDKLWESB5gRI99c76E8VEQk3JlHqRPKbjyrUz9TP76Cp0EnQR5/kP0oTE42ZD+z3EgGyuw1Hu51Fhmlr9VJjroB7zW2QmJUZ89PgNaZzESLD3n8qeYsDNewq0ibKHPLePdrVTe1qOEGyrzaJN/ICsF51IWUpz21zAiOwm/xojIHCi3vqW9qrvKbeVVkUWi9Ql6q2eh3lNCosl2kHqqldNnpiotl6h3lVwunTJMATRYUSlyiQony60zYSLm56cv1pYh4foKmU6Ljp+R1HoahXiI0ufK1VnHSe1RisJTs0XsSKVJvrQk0yiKAXqAHKpogKaIpTTHQ5HWmQgqISm5NSYbDrdVlQJ+4eddZgdmpZSAkSqOJR1Pl0FXCFiboh2Xs5LSZsVmJV07DtVrMZ/elCptPW/wCNMpQEXnrXQkkZkueaFSh1qIKvaI/Gos8apn5UwOfwu1VNpyqBX9kzB8j1omNsnN9akZT9mZT3PUUqVZGpexG1GkaEH+VN/jyqgjbJKroIRzg8Xn+lKlSoDaZdEApMgiQR+v41ZQ4f3+dKlUjCB/f5mpMk+sYHb8TTUqQD54HClI7nn58zXMbTU+Vy6BAsnKLe5WvuNKlVR5FIiUlSQMwInSQRQZ6VKtDMWamzUqVAmMV04XTUqAJm251+FTGwvAFKlUyZokQqxI5VXV3p6VYPcYM0Kl0qVACSmjBpUqABmrOz8At9UJFuZ5D9aVKmuQfB12C2eGkwn3nrRhXn+dKlXUjIrhOvOfgKjb5yKVKkMHeRpaoVYk9flSpUwP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www.saidfoundation.org/sites/default/files/Leices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741" y="4150200"/>
            <a:ext cx="2609732" cy="58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6AB0B458-798A-400D-B59E-2423B63879A5}"/>
              </a:ext>
            </a:extLst>
          </p:cNvPr>
          <p:cNvSpPr txBox="1">
            <a:spLocks/>
          </p:cNvSpPr>
          <p:nvPr/>
        </p:nvSpPr>
        <p:spPr>
          <a:xfrm>
            <a:off x="3820402" y="725965"/>
            <a:ext cx="4348238" cy="6975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06911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12950" y="382588"/>
            <a:ext cx="10179050" cy="757237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Recent Publications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90AAF921-4419-7739-E88C-34B4DF1629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45" b="777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1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Peer review &amp; Editing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I volunteer as a peer reviewer for many top journals in our field.</a:t>
            </a:r>
          </a:p>
          <a:p>
            <a:r>
              <a:rPr lang="en-US" b="1" dirty="0"/>
              <a:t>System</a:t>
            </a:r>
          </a:p>
          <a:p>
            <a:r>
              <a:rPr lang="en-US" b="1" dirty="0"/>
              <a:t>TESOL Quarterly</a:t>
            </a:r>
          </a:p>
          <a:p>
            <a:r>
              <a:rPr lang="en-US" b="1" dirty="0"/>
              <a:t>Language Teaching Research</a:t>
            </a:r>
          </a:p>
        </p:txBody>
      </p:sp>
    </p:spTree>
    <p:extLst>
      <p:ext uri="{BB962C8B-B14F-4D97-AF65-F5344CB8AC3E}">
        <p14:creationId xmlns:p14="http://schemas.microsoft.com/office/powerpoint/2010/main" val="389299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4E4A9-59AB-4FAC-895C-227029302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HUFS Thesis Advisor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7E641-ACDE-44BE-A834-77BAA4D09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CA" dirty="0"/>
              <a:t>Specializing in qualitative research design</a:t>
            </a:r>
          </a:p>
        </p:txBody>
      </p:sp>
    </p:spTree>
    <p:extLst>
      <p:ext uri="{BB962C8B-B14F-4D97-AF65-F5344CB8AC3E}">
        <p14:creationId xmlns:p14="http://schemas.microsoft.com/office/powerpoint/2010/main" val="48039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http://upload.wikimedia.org/wikipedia/commons/f/f7/St-Anne's_College_Oxford_Coat_Of_Arms.sv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8" descr="http://upload.wikimedia.org/wikipedia/commons/f/f7/St-Anne's_College_Oxford_Coat_Of_Arms.svg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8198" name="Picture 6" descr="http://fc04.deviantart.net/fs71/f/2011/278/3/1/question_makrs_cutie_mark_by_rildraw-d4byew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6306616" cy="499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06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Introduction to Thesis Writing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with Prof. George E.K. Whitehead</a:t>
            </a:r>
          </a:p>
        </p:txBody>
      </p:sp>
    </p:spTree>
    <p:extLst>
      <p:ext uri="{BB962C8B-B14F-4D97-AF65-F5344CB8AC3E}">
        <p14:creationId xmlns:p14="http://schemas.microsoft.com/office/powerpoint/2010/main" val="259282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8ED57-71F6-461A-8F4A-84803DA6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Introduction to Thesis Writing course aims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7BC5C-67F5-4310-837F-A1567C86B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… help you develop a richer understanding of academic writing.</a:t>
            </a:r>
          </a:p>
          <a:p>
            <a:r>
              <a:rPr lang="en-US" dirty="0"/>
              <a:t>… increase your understanding and ability to write different sections of a thesis. </a:t>
            </a:r>
          </a:p>
          <a:p>
            <a:r>
              <a:rPr lang="en-US" dirty="0"/>
              <a:t>…help you increase the quality and clarity of your writing through participation in various task-feedback activities. </a:t>
            </a:r>
          </a:p>
          <a:p>
            <a:r>
              <a:rPr lang="en-US" dirty="0"/>
              <a:t>…help you develop the ability to knowledgeably review, and critique different sections of a thesis.</a:t>
            </a:r>
          </a:p>
          <a:p>
            <a:r>
              <a:rPr lang="en-US" dirty="0"/>
              <a:t>… help to boost your confidence in your ability to write a thesis.</a:t>
            </a:r>
          </a:p>
          <a:p>
            <a:r>
              <a:rPr lang="en-US" dirty="0"/>
              <a:t>But most importantly… Make academic writing and writing your thesis an easier process for you</a:t>
            </a:r>
          </a:p>
        </p:txBody>
      </p:sp>
    </p:spTree>
    <p:extLst>
      <p:ext uri="{BB962C8B-B14F-4D97-AF65-F5344CB8AC3E}">
        <p14:creationId xmlns:p14="http://schemas.microsoft.com/office/powerpoint/2010/main" val="1195604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Retro Wedding">
      <a:dk1>
        <a:srgbClr val="5B9B8A"/>
      </a:dk1>
      <a:lt1>
        <a:sysClr val="window" lastClr="FFFFFF"/>
      </a:lt1>
      <a:dk2>
        <a:srgbClr val="000000"/>
      </a:dk2>
      <a:lt2>
        <a:srgbClr val="B8D5CD"/>
      </a:lt2>
      <a:accent1>
        <a:srgbClr val="CF3C32"/>
      </a:accent1>
      <a:accent2>
        <a:srgbClr val="F06B47"/>
      </a:accent2>
      <a:accent3>
        <a:srgbClr val="F4C064"/>
      </a:accent3>
      <a:accent4>
        <a:srgbClr val="67DDC6"/>
      </a:accent4>
      <a:accent5>
        <a:srgbClr val="B9D7D0"/>
      </a:accent5>
      <a:accent6>
        <a:srgbClr val="563C21"/>
      </a:accent6>
      <a:hlink>
        <a:srgbClr val="CF3C32"/>
      </a:hlink>
      <a:folHlink>
        <a:srgbClr val="969696"/>
      </a:folHlink>
    </a:clrScheme>
    <a:fontScheme name="Segoe Script-Bookman Old Style">
      <a:majorFont>
        <a:latin typeface="Segoe Script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etro Wedding">
      <a:dk1>
        <a:srgbClr val="5B9B8A"/>
      </a:dk1>
      <a:lt1>
        <a:sysClr val="window" lastClr="FFFFFF"/>
      </a:lt1>
      <a:dk2>
        <a:srgbClr val="000000"/>
      </a:dk2>
      <a:lt2>
        <a:srgbClr val="B8D5CD"/>
      </a:lt2>
      <a:accent1>
        <a:srgbClr val="CF3C32"/>
      </a:accent1>
      <a:accent2>
        <a:srgbClr val="F06B47"/>
      </a:accent2>
      <a:accent3>
        <a:srgbClr val="F4C064"/>
      </a:accent3>
      <a:accent4>
        <a:srgbClr val="67DDC6"/>
      </a:accent4>
      <a:accent5>
        <a:srgbClr val="B9D7D0"/>
      </a:accent5>
      <a:accent6>
        <a:srgbClr val="563C21"/>
      </a:accent6>
      <a:hlink>
        <a:srgbClr val="CF3C32"/>
      </a:hlink>
      <a:folHlink>
        <a:srgbClr val="969696"/>
      </a:folHlink>
    </a:clrScheme>
    <a:fontScheme name="Segoe Script-Bookman Old Style">
      <a:majorFont>
        <a:latin typeface="Segoe Script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8DC9208-FBE7-4E4A-AD44-2539E64610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694</Words>
  <Application>Microsoft Office PowerPoint</Application>
  <PresentationFormat>Widescreen</PresentationFormat>
  <Paragraphs>132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inherit</vt:lpstr>
      <vt:lpstr>Arial</vt:lpstr>
      <vt:lpstr>Bookman Old Style</vt:lpstr>
      <vt:lpstr>Garamond</vt:lpstr>
      <vt:lpstr>Organic</vt:lpstr>
      <vt:lpstr>Introduction to Thesis Writing</vt:lpstr>
      <vt:lpstr>Prof. W’s Background</vt:lpstr>
      <vt:lpstr>PowerPoint Presentation</vt:lpstr>
      <vt:lpstr>Recent Publications</vt:lpstr>
      <vt:lpstr>Peer review &amp; Editing</vt:lpstr>
      <vt:lpstr>HUFS Thesis Advisor</vt:lpstr>
      <vt:lpstr>PowerPoint Presentation</vt:lpstr>
      <vt:lpstr>Introduction to Thesis Writing</vt:lpstr>
      <vt:lpstr>The Introduction to Thesis Writing course aims to…</vt:lpstr>
      <vt:lpstr>By the end of this course you will have…</vt:lpstr>
      <vt:lpstr>Course Overview</vt:lpstr>
      <vt:lpstr>PowerPoint Presentation</vt:lpstr>
      <vt:lpstr>Course Evaluation</vt:lpstr>
      <vt:lpstr>Application Tasks/ Final Portfolio</vt:lpstr>
      <vt:lpstr>Attendance</vt:lpstr>
      <vt:lpstr>Participation, Professionalism, Excellence</vt:lpstr>
      <vt:lpstr>Final Portfolio</vt:lpstr>
      <vt:lpstr>Contact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2014-02-18T12:39:48Z</dcterms:created>
  <dcterms:modified xsi:type="dcterms:W3CDTF">2023-03-06T07:27:46Z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TC038958549991</vt:lpwstr>
  </property>
</Properties>
</file>