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Lst>
  <p:notesMasterIdLst>
    <p:notesMasterId r:id="rId18"/>
  </p:notesMasterIdLst>
  <p:sldIdLst>
    <p:sldId id="256" r:id="rId2"/>
    <p:sldId id="275" r:id="rId3"/>
    <p:sldId id="264" r:id="rId4"/>
    <p:sldId id="263" r:id="rId5"/>
    <p:sldId id="257" r:id="rId6"/>
    <p:sldId id="268" r:id="rId7"/>
    <p:sldId id="269" r:id="rId8"/>
    <p:sldId id="262" r:id="rId9"/>
    <p:sldId id="261" r:id="rId10"/>
    <p:sldId id="272" r:id="rId11"/>
    <p:sldId id="273" r:id="rId12"/>
    <p:sldId id="259" r:id="rId13"/>
    <p:sldId id="278" r:id="rId14"/>
    <p:sldId id="276" r:id="rId15"/>
    <p:sldId id="277"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97E86D-FD9E-4F0D-8EB4-11DA0C4F641F}">
          <p14:sldIdLst>
            <p14:sldId id="256"/>
          </p14:sldIdLst>
        </p14:section>
        <p14:section name="Default Section" id="{03DAAD57-615E-4F46-AA57-2C4E9D3F7C4B}">
          <p14:sldIdLst>
            <p14:sldId id="275"/>
            <p14:sldId id="264"/>
            <p14:sldId id="263"/>
            <p14:sldId id="257"/>
            <p14:sldId id="268"/>
            <p14:sldId id="269"/>
            <p14:sldId id="262"/>
            <p14:sldId id="261"/>
            <p14:sldId id="272"/>
            <p14:sldId id="273"/>
            <p14:sldId id="259"/>
            <p14:sldId id="278"/>
            <p14:sldId id="276"/>
            <p14:sldId id="277"/>
            <p14:sldId id="26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 Whitehead" initials="GW" lastIdx="1" clrIdx="0">
    <p:extLst>
      <p:ext uri="{19B8F6BF-5375-455C-9EA6-DF929625EA0E}">
        <p15:presenceInfo xmlns:p15="http://schemas.microsoft.com/office/powerpoint/2012/main" userId="35473e5ee2092c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5" autoAdjust="0"/>
    <p:restoredTop sz="94660"/>
  </p:normalViewPr>
  <p:slideViewPr>
    <p:cSldViewPr snapToGrid="0">
      <p:cViewPr varScale="1">
        <p:scale>
          <a:sx n="85" d="100"/>
          <a:sy n="85" d="100"/>
        </p:scale>
        <p:origin x="72" y="3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12T11:03:13.527" idx="1">
    <p:pos x="10" y="10"/>
    <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09D76A-F8EE-4F7F-B853-28E4290548D0}" type="datetimeFigureOut">
              <a:rPr lang="en-US"/>
              <a:pPr/>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1B5030-30DE-4908-A7CF-2E26CEC9C33E}" type="slidenum">
              <a:rPr lang="en-US"/>
              <a:pPr/>
              <a:t>‹#›</a:t>
            </a:fld>
            <a:endParaRPr lang="en-US"/>
          </a:p>
        </p:txBody>
      </p:sp>
    </p:spTree>
    <p:extLst>
      <p:ext uri="{BB962C8B-B14F-4D97-AF65-F5344CB8AC3E}">
        <p14:creationId xmlns:p14="http://schemas.microsoft.com/office/powerpoint/2010/main" val="404493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7C96754-ED3D-D040-8002-8FD86CE9A6BF}" type="slidenum">
              <a:rPr lang="en-GB"/>
              <a:pPr/>
              <a:t>9</a:t>
            </a:fld>
            <a:endParaRPr lang="en-GB"/>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GB" sz="1600"/>
          </a:p>
        </p:txBody>
      </p:sp>
    </p:spTree>
    <p:extLst>
      <p:ext uri="{BB962C8B-B14F-4D97-AF65-F5344CB8AC3E}">
        <p14:creationId xmlns:p14="http://schemas.microsoft.com/office/powerpoint/2010/main" val="2617919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1B5030-30DE-4908-A7CF-2E26CEC9C33E}" type="slidenum">
              <a:rPr lang="en-US"/>
              <a:pPr/>
              <a:t>12</a:t>
            </a:fld>
            <a:endParaRPr lang="en-US"/>
          </a:p>
        </p:txBody>
      </p:sp>
    </p:spTree>
    <p:extLst>
      <p:ext uri="{BB962C8B-B14F-4D97-AF65-F5344CB8AC3E}">
        <p14:creationId xmlns:p14="http://schemas.microsoft.com/office/powerpoint/2010/main" val="876535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9E57DC2-970A-4B3E-BB1C-7A09969E49DF}"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669296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89079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577523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ga-IE"/>
              <a:t>Click to edit Master title style</a:t>
            </a:r>
            <a:endParaRPr lang="en-IE"/>
          </a:p>
        </p:txBody>
      </p:sp>
      <p:sp>
        <p:nvSpPr>
          <p:cNvPr id="3" name="Text Placeholder 2"/>
          <p:cNvSpPr>
            <a:spLocks noGrp="1"/>
          </p:cNvSpPr>
          <p:nvPr>
            <p:ph type="body" sz="half" idx="1"/>
          </p:nvPr>
        </p:nvSpPr>
        <p:spPr>
          <a:xfrm>
            <a:off x="1826684" y="1827213"/>
            <a:ext cx="4773083" cy="4114800"/>
          </a:xfrm>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IE"/>
          </a:p>
        </p:txBody>
      </p:sp>
      <p:sp>
        <p:nvSpPr>
          <p:cNvPr id="4" name="Content Placeholder 3"/>
          <p:cNvSpPr>
            <a:spLocks noGrp="1"/>
          </p:cNvSpPr>
          <p:nvPr>
            <p:ph sz="half" idx="2"/>
          </p:nvPr>
        </p:nvSpPr>
        <p:spPr>
          <a:xfrm>
            <a:off x="6802967" y="1827213"/>
            <a:ext cx="4775200" cy="4114800"/>
          </a:xfrm>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IE"/>
          </a:p>
        </p:txBody>
      </p:sp>
      <p:sp>
        <p:nvSpPr>
          <p:cNvPr id="5" name="Date Placeholder 13"/>
          <p:cNvSpPr>
            <a:spLocks noGrp="1"/>
          </p:cNvSpPr>
          <p:nvPr>
            <p:ph type="dt" sz="half" idx="10"/>
          </p:nvPr>
        </p:nvSpPr>
        <p:spPr/>
        <p:txBody>
          <a:bodyPr/>
          <a:lstStyle>
            <a:lvl1pPr>
              <a:defRPr/>
            </a:lvl1pPr>
          </a:lstStyle>
          <a:p>
            <a:pPr>
              <a:defRPr/>
            </a:pPr>
            <a:fld id="{AE1BB7EA-5657-164F-917D-88D98A3C3B6C}" type="datetime1">
              <a:rPr lang="en-US"/>
              <a:pPr>
                <a:defRPr/>
              </a:pPr>
              <a:t>3/6/2023</a:t>
            </a:fld>
            <a:endParaRPr lang="en-IE"/>
          </a:p>
        </p:txBody>
      </p:sp>
      <p:sp>
        <p:nvSpPr>
          <p:cNvPr id="6" name="Footer Placeholder 2"/>
          <p:cNvSpPr>
            <a:spLocks noGrp="1"/>
          </p:cNvSpPr>
          <p:nvPr>
            <p:ph type="ftr" sz="quarter" idx="11"/>
          </p:nvPr>
        </p:nvSpPr>
        <p:spPr/>
        <p:txBody>
          <a:bodyPr/>
          <a:lstStyle>
            <a:lvl1pPr>
              <a:defRPr/>
            </a:lvl1pPr>
          </a:lstStyle>
          <a:p>
            <a:pPr>
              <a:defRPr/>
            </a:pPr>
            <a:endParaRPr lang="en-IE"/>
          </a:p>
        </p:txBody>
      </p:sp>
      <p:sp>
        <p:nvSpPr>
          <p:cNvPr id="7" name="Slide Number Placeholder 22"/>
          <p:cNvSpPr>
            <a:spLocks noGrp="1"/>
          </p:cNvSpPr>
          <p:nvPr>
            <p:ph type="sldNum" sz="quarter" idx="12"/>
          </p:nvPr>
        </p:nvSpPr>
        <p:spPr/>
        <p:txBody>
          <a:bodyPr/>
          <a:lstStyle>
            <a:lvl1pPr>
              <a:defRPr/>
            </a:lvl1pPr>
          </a:lstStyle>
          <a:p>
            <a:pPr>
              <a:defRPr/>
            </a:pPr>
            <a:fld id="{957BC826-8924-6041-8125-48A73C50A387}" type="slidenum">
              <a:rPr lang="en-IE"/>
              <a:pPr>
                <a:defRPr/>
              </a:pPr>
              <a:t>‹#›</a:t>
            </a:fld>
            <a:endParaRPr lang="en-IE"/>
          </a:p>
        </p:txBody>
      </p:sp>
    </p:spTree>
    <p:extLst>
      <p:ext uri="{BB962C8B-B14F-4D97-AF65-F5344CB8AC3E}">
        <p14:creationId xmlns:p14="http://schemas.microsoft.com/office/powerpoint/2010/main" val="21079989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87DE6118-2437-4B30-8E3C-4D2BE6020583}" type="datetimeFigureOut">
              <a:rPr lang="en-US" smtClean="0"/>
              <a:pPr/>
              <a:t>3/6/2023</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53685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03085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8439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002933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93986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2092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90534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87DE6118-2437-4B30-8E3C-4D2BE6020583}" type="datetimeFigureOut">
              <a:rPr lang="en-US" smtClean="0"/>
              <a:pPr/>
              <a:t>3/6/2023</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9E57DC2-970A-4B3E-BB1C-7A09969E49DF}" type="slidenum">
              <a:rPr lang="en-US" smtClean="0"/>
              <a:pPr/>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84249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7DE6118-2437-4B30-8E3C-4D2BE6020583}" type="datetimeFigureOut">
              <a:rPr lang="en-US" smtClean="0"/>
              <a:pPr/>
              <a:t>3/6/2023</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4334094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Introduction to Thesis Writing</a:t>
            </a:r>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411027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2340-275C-4295-8B8F-D558D2F07DF6}"/>
              </a:ext>
            </a:extLst>
          </p:cNvPr>
          <p:cNvSpPr>
            <a:spLocks noGrp="1"/>
          </p:cNvSpPr>
          <p:nvPr>
            <p:ph type="title"/>
          </p:nvPr>
        </p:nvSpPr>
        <p:spPr/>
        <p:txBody>
          <a:bodyPr/>
          <a:lstStyle/>
          <a:p>
            <a:r>
              <a:rPr lang="en-US" dirty="0"/>
              <a:t>To be successful in thesis track (or portfolio track)…</a:t>
            </a:r>
            <a:endParaRPr lang="en-CA" dirty="0"/>
          </a:p>
        </p:txBody>
      </p:sp>
      <p:sp>
        <p:nvSpPr>
          <p:cNvPr id="3" name="Content Placeholder 2">
            <a:extLst>
              <a:ext uri="{FF2B5EF4-FFF2-40B4-BE49-F238E27FC236}">
                <a16:creationId xmlns:a16="http://schemas.microsoft.com/office/drawing/2014/main" id="{C227F7EB-4A37-45C6-924C-A766FC686730}"/>
              </a:ext>
            </a:extLst>
          </p:cNvPr>
          <p:cNvSpPr>
            <a:spLocks noGrp="1"/>
          </p:cNvSpPr>
          <p:nvPr>
            <p:ph idx="1"/>
          </p:nvPr>
        </p:nvSpPr>
        <p:spPr/>
        <p:txBody>
          <a:bodyPr/>
          <a:lstStyle/>
          <a:p>
            <a:endParaRPr lang="en-US" dirty="0"/>
          </a:p>
          <a:p>
            <a:endParaRPr lang="en-US" dirty="0"/>
          </a:p>
          <a:p>
            <a:r>
              <a:rPr lang="en-US" dirty="0"/>
              <a:t>W</a:t>
            </a:r>
            <a:r>
              <a:rPr lang="en-CA" dirty="0"/>
              <a:t>hat do you need?</a:t>
            </a:r>
          </a:p>
        </p:txBody>
      </p:sp>
    </p:spTree>
    <p:extLst>
      <p:ext uri="{BB962C8B-B14F-4D97-AF65-F5344CB8AC3E}">
        <p14:creationId xmlns:p14="http://schemas.microsoft.com/office/powerpoint/2010/main" val="321906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3095E-8108-4993-9A92-5C34FDD4F124}"/>
              </a:ext>
            </a:extLst>
          </p:cNvPr>
          <p:cNvSpPr>
            <a:spLocks noGrp="1"/>
          </p:cNvSpPr>
          <p:nvPr>
            <p:ph type="title"/>
          </p:nvPr>
        </p:nvSpPr>
        <p:spPr/>
        <p:txBody>
          <a:bodyPr/>
          <a:lstStyle/>
          <a:p>
            <a:r>
              <a:rPr lang="en-US" dirty="0"/>
              <a:t>You need….</a:t>
            </a:r>
            <a:endParaRPr lang="en-CA" dirty="0"/>
          </a:p>
        </p:txBody>
      </p:sp>
      <p:sp>
        <p:nvSpPr>
          <p:cNvPr id="3" name="Content Placeholder 2">
            <a:extLst>
              <a:ext uri="{FF2B5EF4-FFF2-40B4-BE49-F238E27FC236}">
                <a16:creationId xmlns:a16="http://schemas.microsoft.com/office/drawing/2014/main" id="{CD863E34-BADE-4551-BC06-7F0FFA057DDE}"/>
              </a:ext>
            </a:extLst>
          </p:cNvPr>
          <p:cNvSpPr>
            <a:spLocks noGrp="1"/>
          </p:cNvSpPr>
          <p:nvPr>
            <p:ph idx="1"/>
          </p:nvPr>
        </p:nvSpPr>
        <p:spPr>
          <a:xfrm>
            <a:off x="1130269" y="1781712"/>
            <a:ext cx="9603275" cy="3294576"/>
          </a:xfrm>
        </p:spPr>
        <p:txBody>
          <a:bodyPr>
            <a:normAutofit fontScale="85000" lnSpcReduction="20000"/>
          </a:bodyPr>
          <a:lstStyle/>
          <a:p>
            <a:endParaRPr lang="en-US" dirty="0"/>
          </a:p>
          <a:p>
            <a:pPr>
              <a:buFont typeface="Wingdings" panose="05000000000000000000" pitchFamily="2" charset="2"/>
              <a:buChar char="§"/>
            </a:pPr>
            <a:r>
              <a:rPr lang="en-US" dirty="0"/>
              <a:t> Time</a:t>
            </a:r>
          </a:p>
          <a:p>
            <a:pPr lvl="1">
              <a:buFont typeface="Wingdings" panose="05000000000000000000" pitchFamily="2" charset="2"/>
              <a:buChar char="§"/>
            </a:pPr>
            <a:r>
              <a:rPr lang="en-US" dirty="0"/>
              <a:t>Thesis writing is a slow process.</a:t>
            </a:r>
          </a:p>
          <a:p>
            <a:pPr lvl="1">
              <a:buFont typeface="Wingdings" panose="05000000000000000000" pitchFamily="2" charset="2"/>
              <a:buChar char="§"/>
            </a:pPr>
            <a:r>
              <a:rPr lang="en-US" dirty="0"/>
              <a:t>If you try to write everything in a short amount of time it will be extremely stressful, and the quality of your work will suffer</a:t>
            </a:r>
          </a:p>
          <a:p>
            <a:pPr>
              <a:buFont typeface="Wingdings" panose="05000000000000000000" pitchFamily="2" charset="2"/>
              <a:buChar char="§"/>
            </a:pPr>
            <a:r>
              <a:rPr lang="en-US" dirty="0"/>
              <a:t>Background information</a:t>
            </a:r>
          </a:p>
          <a:p>
            <a:pPr lvl="1">
              <a:buFont typeface="Wingdings" panose="05000000000000000000" pitchFamily="2" charset="2"/>
              <a:buChar char="§"/>
            </a:pPr>
            <a:r>
              <a:rPr lang="en-US" dirty="0"/>
              <a:t>You need to read a lot! </a:t>
            </a:r>
          </a:p>
          <a:p>
            <a:pPr lvl="1">
              <a:buFont typeface="Wingdings" panose="05000000000000000000" pitchFamily="2" charset="2"/>
              <a:buChar char="§"/>
            </a:pPr>
            <a:r>
              <a:rPr lang="en-US" dirty="0"/>
              <a:t>You need to know your topic area extremely well</a:t>
            </a:r>
          </a:p>
          <a:p>
            <a:pPr lvl="1">
              <a:buFont typeface="Wingdings" panose="05000000000000000000" pitchFamily="2" charset="2"/>
              <a:buChar char="§"/>
            </a:pPr>
            <a:r>
              <a:rPr lang="en-US" dirty="0"/>
              <a:t>You need to have enough literature and understanding to support your claims</a:t>
            </a:r>
          </a:p>
          <a:p>
            <a:pPr>
              <a:buFont typeface="Wingdings" panose="05000000000000000000" pitchFamily="2" charset="2"/>
              <a:buChar char="§"/>
            </a:pPr>
            <a:r>
              <a:rPr lang="en-US" dirty="0"/>
              <a:t>Writing tools to support your writing process</a:t>
            </a:r>
            <a:endParaRPr lang="en-CA" dirty="0"/>
          </a:p>
        </p:txBody>
      </p:sp>
    </p:spTree>
    <p:extLst>
      <p:ext uri="{BB962C8B-B14F-4D97-AF65-F5344CB8AC3E}">
        <p14:creationId xmlns:p14="http://schemas.microsoft.com/office/powerpoint/2010/main" val="309781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3"/>
          <p:cNvSpPr>
            <a:spLocks noGrp="1"/>
          </p:cNvSpPr>
          <p:nvPr>
            <p:ph type="title"/>
          </p:nvPr>
        </p:nvSpPr>
        <p:spPr/>
        <p:txBody>
          <a:bodyPr/>
          <a:lstStyle/>
          <a:p>
            <a:r>
              <a:rPr lang="pt-BR" altLang="en-US" dirty="0"/>
              <a:t>Tips for Thesis Writing</a:t>
            </a:r>
          </a:p>
        </p:txBody>
      </p:sp>
      <p:sp>
        <p:nvSpPr>
          <p:cNvPr id="4099" name="Espaço Reservado para Conteúdo 4"/>
          <p:cNvSpPr>
            <a:spLocks noGrp="1"/>
          </p:cNvSpPr>
          <p:nvPr>
            <p:ph idx="1"/>
          </p:nvPr>
        </p:nvSpPr>
        <p:spPr>
          <a:xfrm>
            <a:off x="1371600" y="2286000"/>
            <a:ext cx="9601200" cy="4191000"/>
          </a:xfrm>
        </p:spPr>
        <p:txBody>
          <a:bodyPr>
            <a:normAutofit/>
          </a:bodyPr>
          <a:lstStyle/>
          <a:p>
            <a:r>
              <a:rPr lang="en-US" altLang="en-US" dirty="0"/>
              <a:t>Don’t be worried, afraid, or intimidated</a:t>
            </a:r>
          </a:p>
          <a:p>
            <a:r>
              <a:rPr lang="en-US" altLang="en-US" dirty="0"/>
              <a:t>How to succeed:</a:t>
            </a:r>
          </a:p>
          <a:p>
            <a:pPr lvl="1"/>
            <a:r>
              <a:rPr lang="en-US" altLang="en-US" dirty="0"/>
              <a:t>understand what you are writing about</a:t>
            </a:r>
          </a:p>
          <a:p>
            <a:pPr lvl="1"/>
            <a:r>
              <a:rPr lang="en-US" altLang="en-US" dirty="0"/>
              <a:t>take your time</a:t>
            </a:r>
          </a:p>
          <a:p>
            <a:pPr lvl="1"/>
            <a:r>
              <a:rPr lang="en-US" altLang="en-US" dirty="0"/>
              <a:t>break the process into manageable chunks</a:t>
            </a:r>
          </a:p>
          <a:p>
            <a:pPr lvl="1"/>
            <a:r>
              <a:rPr lang="en-US" altLang="en-US" dirty="0"/>
              <a:t>make a schedule/ set daily tasks to complete</a:t>
            </a:r>
          </a:p>
          <a:p>
            <a:pPr lvl="1"/>
            <a:r>
              <a:rPr lang="en-US" altLang="en-US" dirty="0"/>
              <a:t>write daily </a:t>
            </a:r>
          </a:p>
          <a:p>
            <a:pPr lvl="1"/>
            <a:r>
              <a:rPr lang="en-US" altLang="en-US" dirty="0"/>
              <a:t>focus on clarity not perfection</a:t>
            </a:r>
          </a:p>
          <a:p>
            <a:pPr lvl="1"/>
            <a:r>
              <a:rPr lang="en-US" altLang="en-US" dirty="0"/>
              <a:t>use internet tools to support your writing</a:t>
            </a:r>
          </a:p>
          <a:p>
            <a:pPr lvl="1"/>
            <a:endParaRPr lang="pt-BR" altLang="en-US" dirty="0"/>
          </a:p>
        </p:txBody>
      </p:sp>
    </p:spTree>
    <p:extLst>
      <p:ext uri="{BB962C8B-B14F-4D97-AF65-F5344CB8AC3E}">
        <p14:creationId xmlns:p14="http://schemas.microsoft.com/office/powerpoint/2010/main" val="56417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84E54C-30EF-4BB5-8BA3-B955422EFF00}"/>
              </a:ext>
            </a:extLst>
          </p:cNvPr>
          <p:cNvSpPr>
            <a:spLocks noGrp="1"/>
          </p:cNvSpPr>
          <p:nvPr>
            <p:ph type="ctrTitle"/>
          </p:nvPr>
        </p:nvSpPr>
        <p:spPr/>
        <p:txBody>
          <a:bodyPr/>
          <a:lstStyle/>
          <a:p>
            <a:r>
              <a:rPr lang="en-US" dirty="0"/>
              <a:t>Selecting a topic</a:t>
            </a:r>
            <a:endParaRPr lang="en-CA" dirty="0"/>
          </a:p>
        </p:txBody>
      </p:sp>
      <p:sp>
        <p:nvSpPr>
          <p:cNvPr id="5" name="Subtitle 4">
            <a:extLst>
              <a:ext uri="{FF2B5EF4-FFF2-40B4-BE49-F238E27FC236}">
                <a16:creationId xmlns:a16="http://schemas.microsoft.com/office/drawing/2014/main" id="{EAAF5CC5-8A2E-484E-9514-E0960D434297}"/>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18122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019095-9A3D-4E94-A511-529ED70C7435}"/>
              </a:ext>
            </a:extLst>
          </p:cNvPr>
          <p:cNvSpPr>
            <a:spLocks noGrp="1"/>
          </p:cNvSpPr>
          <p:nvPr>
            <p:ph idx="1"/>
          </p:nvPr>
        </p:nvSpPr>
        <p:spPr/>
        <p:txBody>
          <a:bodyPr>
            <a:normAutofit fontScale="77500" lnSpcReduction="20000"/>
          </a:bodyPr>
          <a:lstStyle/>
          <a:p>
            <a:endParaRPr lang="en-CA" dirty="0"/>
          </a:p>
          <a:p>
            <a:r>
              <a:rPr lang="en-CA" dirty="0"/>
              <a:t>Choose your topic wisely. </a:t>
            </a:r>
          </a:p>
          <a:p>
            <a:endParaRPr lang="en-CA" dirty="0"/>
          </a:p>
          <a:p>
            <a:pPr latinLnBrk="0" hangingPunct="0"/>
            <a:r>
              <a:rPr lang="en-CA" dirty="0"/>
              <a:t>Researchers need to take a </a:t>
            </a:r>
            <a:r>
              <a:rPr lang="en-CA" b="1" dirty="0"/>
              <a:t>non-biased</a:t>
            </a:r>
            <a:r>
              <a:rPr lang="en-CA" dirty="0"/>
              <a:t> stance ( you can not do research in a deliberate attempt to seek data to support your thoughts and beliefs).</a:t>
            </a:r>
          </a:p>
          <a:p>
            <a:pPr latinLnBrk="0" hangingPunct="0"/>
            <a:endParaRPr lang="en-CA" dirty="0"/>
          </a:p>
          <a:p>
            <a:pPr latinLnBrk="0" hangingPunct="0"/>
            <a:r>
              <a:rPr lang="en-CA" dirty="0"/>
              <a:t>Do not focus your research on a topic that has already been done to death (outdated).</a:t>
            </a:r>
          </a:p>
          <a:p>
            <a:pPr latinLnBrk="0" hangingPunct="0"/>
            <a:endParaRPr lang="en-CA" dirty="0"/>
          </a:p>
          <a:p>
            <a:pPr latinLnBrk="0" hangingPunct="0"/>
            <a:r>
              <a:rPr lang="en-CA" dirty="0"/>
              <a:t>Your research should grow out of reading and studying about certain topics.  </a:t>
            </a:r>
          </a:p>
        </p:txBody>
      </p:sp>
      <p:sp>
        <p:nvSpPr>
          <p:cNvPr id="3" name="Title 2">
            <a:extLst>
              <a:ext uri="{FF2B5EF4-FFF2-40B4-BE49-F238E27FC236}">
                <a16:creationId xmlns:a16="http://schemas.microsoft.com/office/drawing/2014/main" id="{9C555F48-795D-4D7F-B118-588B72C445F2}"/>
              </a:ext>
            </a:extLst>
          </p:cNvPr>
          <p:cNvSpPr>
            <a:spLocks noGrp="1"/>
          </p:cNvSpPr>
          <p:nvPr>
            <p:ph type="title"/>
          </p:nvPr>
        </p:nvSpPr>
        <p:spPr/>
        <p:txBody>
          <a:bodyPr/>
          <a:lstStyle/>
          <a:p>
            <a:r>
              <a:rPr lang="en-US" dirty="0"/>
              <a:t>W</a:t>
            </a:r>
            <a:r>
              <a:rPr lang="en-CA" dirty="0"/>
              <a:t>hen selecting a topic…</a:t>
            </a:r>
          </a:p>
        </p:txBody>
      </p:sp>
    </p:spTree>
    <p:extLst>
      <p:ext uri="{BB962C8B-B14F-4D97-AF65-F5344CB8AC3E}">
        <p14:creationId xmlns:p14="http://schemas.microsoft.com/office/powerpoint/2010/main" val="1448985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BB3A97-7C53-4E97-8419-34923E041441}"/>
              </a:ext>
            </a:extLst>
          </p:cNvPr>
          <p:cNvSpPr>
            <a:spLocks noGrp="1"/>
          </p:cNvSpPr>
          <p:nvPr>
            <p:ph idx="1"/>
          </p:nvPr>
        </p:nvSpPr>
        <p:spPr/>
        <p:txBody>
          <a:bodyPr>
            <a:normAutofit fontScale="62500" lnSpcReduction="20000"/>
          </a:bodyPr>
          <a:lstStyle/>
          <a:p>
            <a:pPr marL="502920" indent="-457200" hangingPunct="0">
              <a:buAutoNum type="arabicPeriod"/>
            </a:pPr>
            <a:r>
              <a:rPr lang="en-CA" b="1" dirty="0"/>
              <a:t>Interesting</a:t>
            </a:r>
            <a:r>
              <a:rPr lang="en-CA" dirty="0"/>
              <a:t> – the topic is something that will keep the researchers interest throughout the research process. i.e. they can spend hours joyfully reading about that topic. </a:t>
            </a:r>
          </a:p>
          <a:p>
            <a:pPr marL="502920" indent="-457200" hangingPunct="0">
              <a:buAutoNum type="arabicPeriod"/>
            </a:pPr>
            <a:endParaRPr lang="en-CA" b="1" dirty="0"/>
          </a:p>
          <a:p>
            <a:pPr marL="502920" indent="-457200" hangingPunct="0">
              <a:buAutoNum type="arabicPeriod"/>
            </a:pPr>
            <a:r>
              <a:rPr lang="en-CA" b="1" dirty="0"/>
              <a:t>Researchable </a:t>
            </a:r>
            <a:r>
              <a:rPr lang="en-CA" dirty="0"/>
              <a:t>– the topic can be investigated through the collection and analysis of data.</a:t>
            </a:r>
          </a:p>
          <a:p>
            <a:pPr marL="502920" indent="-457200" hangingPunct="0">
              <a:buAutoNum type="arabicPeriod"/>
            </a:pPr>
            <a:endParaRPr lang="en-CA" dirty="0"/>
          </a:p>
          <a:p>
            <a:pPr marL="502920" indent="-457200" hangingPunct="0">
              <a:buAutoNum type="arabicPeriod"/>
            </a:pPr>
            <a:r>
              <a:rPr lang="en-CA" b="1" dirty="0"/>
              <a:t>Significant</a:t>
            </a:r>
            <a:r>
              <a:rPr lang="en-CA" dirty="0"/>
              <a:t> – research on the topic contributes to the improvement and understanding of educational theory and practice</a:t>
            </a:r>
          </a:p>
          <a:p>
            <a:pPr marL="502920" indent="-457200" hangingPunct="0">
              <a:buAutoNum type="arabicPeriod"/>
            </a:pPr>
            <a:endParaRPr lang="en-CA" dirty="0"/>
          </a:p>
          <a:p>
            <a:pPr marL="502920" indent="-457200" hangingPunct="0">
              <a:buAutoNum type="arabicPeriod"/>
            </a:pPr>
            <a:r>
              <a:rPr lang="en-CA" b="1" dirty="0"/>
              <a:t>Manageable</a:t>
            </a:r>
            <a:r>
              <a:rPr lang="en-CA" dirty="0"/>
              <a:t> – the topic is something that fits the researcher’s skill level, needed resources, and time restrictions.</a:t>
            </a:r>
          </a:p>
          <a:p>
            <a:pPr marL="502920" indent="-457200" hangingPunct="0">
              <a:buAutoNum type="arabicPeriod"/>
            </a:pPr>
            <a:endParaRPr lang="en-CA" dirty="0"/>
          </a:p>
          <a:p>
            <a:pPr marL="502920" indent="-457200" hangingPunct="0">
              <a:buAutoNum type="arabicPeriod"/>
            </a:pPr>
            <a:r>
              <a:rPr lang="en-CA" b="1" dirty="0"/>
              <a:t>Ethical</a:t>
            </a:r>
            <a:r>
              <a:rPr lang="en-CA" dirty="0"/>
              <a:t> – research into the topic will not produce harm to those participating in it</a:t>
            </a:r>
          </a:p>
        </p:txBody>
      </p:sp>
      <p:sp>
        <p:nvSpPr>
          <p:cNvPr id="3" name="Title 2">
            <a:extLst>
              <a:ext uri="{FF2B5EF4-FFF2-40B4-BE49-F238E27FC236}">
                <a16:creationId xmlns:a16="http://schemas.microsoft.com/office/drawing/2014/main" id="{4F2F353C-AB1D-4613-AB6F-88B7D28A3666}"/>
              </a:ext>
            </a:extLst>
          </p:cNvPr>
          <p:cNvSpPr>
            <a:spLocks noGrp="1"/>
          </p:cNvSpPr>
          <p:nvPr>
            <p:ph type="title"/>
          </p:nvPr>
        </p:nvSpPr>
        <p:spPr/>
        <p:txBody>
          <a:bodyPr/>
          <a:lstStyle/>
          <a:p>
            <a:r>
              <a:rPr lang="en-CA" dirty="0"/>
              <a:t>Characteristics of a good topic</a:t>
            </a:r>
          </a:p>
        </p:txBody>
      </p:sp>
    </p:spTree>
    <p:extLst>
      <p:ext uri="{BB962C8B-B14F-4D97-AF65-F5344CB8AC3E}">
        <p14:creationId xmlns:p14="http://schemas.microsoft.com/office/powerpoint/2010/main" val="415834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23F507-0767-400A-A8FB-ABE99865933C}"/>
              </a:ext>
            </a:extLst>
          </p:cNvPr>
          <p:cNvSpPr>
            <a:spLocks noGrp="1"/>
          </p:cNvSpPr>
          <p:nvPr>
            <p:ph idx="1"/>
          </p:nvPr>
        </p:nvSpPr>
        <p:spPr/>
        <p:txBody>
          <a:bodyPr>
            <a:normAutofit fontScale="77500" lnSpcReduction="20000"/>
          </a:bodyPr>
          <a:lstStyle/>
          <a:p>
            <a:endParaRPr lang="en-CA" dirty="0"/>
          </a:p>
          <a:p>
            <a:pPr latinLnBrk="0" hangingPunct="0"/>
            <a:r>
              <a:rPr lang="en-CA" dirty="0"/>
              <a:t>Do I know the topic and current literature about the topic well?</a:t>
            </a:r>
          </a:p>
          <a:p>
            <a:pPr latinLnBrk="0" hangingPunct="0"/>
            <a:endParaRPr lang="en-CA" dirty="0"/>
          </a:p>
          <a:p>
            <a:pPr latinLnBrk="0" hangingPunct="0"/>
            <a:r>
              <a:rPr lang="en-CA" dirty="0"/>
              <a:t>What specific issue surrounding this topic is in need of further exploration? Why?</a:t>
            </a:r>
          </a:p>
          <a:p>
            <a:pPr latinLnBrk="0" hangingPunct="0"/>
            <a:endParaRPr lang="en-CA" dirty="0"/>
          </a:p>
          <a:p>
            <a:pPr latinLnBrk="0" hangingPunct="0"/>
            <a:r>
              <a:rPr lang="en-CA" dirty="0"/>
              <a:t>Does the literature point to a need for this research?</a:t>
            </a:r>
          </a:p>
          <a:p>
            <a:pPr latinLnBrk="0" hangingPunct="0"/>
            <a:endParaRPr lang="en-CA" dirty="0"/>
          </a:p>
          <a:p>
            <a:pPr latinLnBrk="0" hangingPunct="0"/>
            <a:r>
              <a:rPr lang="en-CA" dirty="0"/>
              <a:t>Will research into my topic fill a gap in the literature/ contribute to greater understanding of a specific phenomenon?</a:t>
            </a:r>
          </a:p>
          <a:p>
            <a:pPr latinLnBrk="0" hangingPunct="0"/>
            <a:endParaRPr lang="en-CA" dirty="0"/>
          </a:p>
          <a:p>
            <a:pPr latinLnBrk="0" hangingPunct="0"/>
            <a:endParaRPr lang="en-CA" dirty="0"/>
          </a:p>
          <a:p>
            <a:pPr latinLnBrk="0" hangingPunct="0"/>
            <a:endParaRPr lang="en-CA" dirty="0"/>
          </a:p>
        </p:txBody>
      </p:sp>
      <p:sp>
        <p:nvSpPr>
          <p:cNvPr id="3" name="Title 2">
            <a:extLst>
              <a:ext uri="{FF2B5EF4-FFF2-40B4-BE49-F238E27FC236}">
                <a16:creationId xmlns:a16="http://schemas.microsoft.com/office/drawing/2014/main" id="{40E2972E-E483-4C76-9F9E-512704FCCBC3}"/>
              </a:ext>
            </a:extLst>
          </p:cNvPr>
          <p:cNvSpPr>
            <a:spLocks noGrp="1"/>
          </p:cNvSpPr>
          <p:nvPr>
            <p:ph type="title"/>
          </p:nvPr>
        </p:nvSpPr>
        <p:spPr/>
        <p:txBody>
          <a:bodyPr/>
          <a:lstStyle/>
          <a:p>
            <a:pPr latinLnBrk="0" hangingPunct="0"/>
            <a:r>
              <a:rPr lang="en-CA" dirty="0"/>
              <a:t>Things to ask yourself when considering a topic</a:t>
            </a:r>
          </a:p>
        </p:txBody>
      </p:sp>
    </p:spTree>
    <p:extLst>
      <p:ext uri="{BB962C8B-B14F-4D97-AF65-F5344CB8AC3E}">
        <p14:creationId xmlns:p14="http://schemas.microsoft.com/office/powerpoint/2010/main" val="2145746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43AE387-DC23-41DF-B4E2-8663F8734DA7}"/>
              </a:ext>
            </a:extLst>
          </p:cNvPr>
          <p:cNvSpPr>
            <a:spLocks noGrp="1"/>
          </p:cNvSpPr>
          <p:nvPr>
            <p:ph type="subTitle" idx="1"/>
          </p:nvPr>
        </p:nvSpPr>
        <p:spPr/>
        <p:txBody>
          <a:bodyPr/>
          <a:lstStyle/>
          <a:p>
            <a:r>
              <a:rPr lang="en-CA" dirty="0"/>
              <a:t>Introduction</a:t>
            </a:r>
          </a:p>
        </p:txBody>
      </p:sp>
      <p:sp>
        <p:nvSpPr>
          <p:cNvPr id="3" name="Title 2">
            <a:extLst>
              <a:ext uri="{FF2B5EF4-FFF2-40B4-BE49-F238E27FC236}">
                <a16:creationId xmlns:a16="http://schemas.microsoft.com/office/drawing/2014/main" id="{BD665D1C-899E-494B-8A1D-503A12F10A2A}"/>
              </a:ext>
            </a:extLst>
          </p:cNvPr>
          <p:cNvSpPr>
            <a:spLocks noGrp="1"/>
          </p:cNvSpPr>
          <p:nvPr>
            <p:ph type="title"/>
          </p:nvPr>
        </p:nvSpPr>
        <p:spPr/>
        <p:txBody>
          <a:bodyPr/>
          <a:lstStyle/>
          <a:p>
            <a:r>
              <a:rPr lang="en-CA" dirty="0"/>
              <a:t>Academic research</a:t>
            </a:r>
          </a:p>
        </p:txBody>
      </p:sp>
    </p:spTree>
    <p:extLst>
      <p:ext uri="{BB962C8B-B14F-4D97-AF65-F5344CB8AC3E}">
        <p14:creationId xmlns:p14="http://schemas.microsoft.com/office/powerpoint/2010/main" val="64216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D535A8-2553-47E9-B3B5-B9E727BCC864}"/>
              </a:ext>
            </a:extLst>
          </p:cNvPr>
          <p:cNvSpPr>
            <a:spLocks noGrp="1"/>
          </p:cNvSpPr>
          <p:nvPr>
            <p:ph idx="1"/>
          </p:nvPr>
        </p:nvSpPr>
        <p:spPr/>
        <p:txBody>
          <a:bodyPr>
            <a:normAutofit fontScale="85000" lnSpcReduction="10000"/>
          </a:bodyPr>
          <a:lstStyle/>
          <a:p>
            <a:pPr indent="0"/>
            <a:r>
              <a:rPr lang="en-CA" b="1" dirty="0"/>
              <a:t>Academic Research</a:t>
            </a:r>
            <a:r>
              <a:rPr lang="en-CA" dirty="0"/>
              <a:t> is </a:t>
            </a:r>
            <a:r>
              <a:rPr lang="en-CA" b="1" dirty="0"/>
              <a:t>defined</a:t>
            </a:r>
            <a:r>
              <a:rPr lang="en-CA" dirty="0"/>
              <a:t> as</a:t>
            </a:r>
          </a:p>
          <a:p>
            <a:pPr indent="0"/>
            <a:endParaRPr lang="en-CA" dirty="0"/>
          </a:p>
          <a:p>
            <a:pPr indent="0"/>
            <a:r>
              <a:rPr lang="en-CA" dirty="0"/>
              <a:t> a systematic investigation into a problem or situation, where the intention is to identify facts and/or opinions that will assist in solving the problem or dealing with the situation.</a:t>
            </a:r>
          </a:p>
          <a:p>
            <a:pPr indent="0"/>
            <a:endParaRPr lang="en-CA" dirty="0"/>
          </a:p>
          <a:p>
            <a:pPr indent="0"/>
            <a:endParaRPr lang="en-CA" dirty="0"/>
          </a:p>
          <a:p>
            <a:pPr indent="0"/>
            <a:r>
              <a:rPr lang="en-CA" dirty="0"/>
              <a:t>Professional </a:t>
            </a:r>
            <a:r>
              <a:rPr lang="en-CA" b="1" dirty="0"/>
              <a:t>research</a:t>
            </a:r>
            <a:r>
              <a:rPr lang="en-CA" dirty="0"/>
              <a:t> focuses on </a:t>
            </a:r>
            <a:r>
              <a:rPr lang="en-CA" b="1" dirty="0"/>
              <a:t>research</a:t>
            </a:r>
            <a:r>
              <a:rPr lang="en-CA" dirty="0"/>
              <a:t> goals/questions that emerge from business requirements.</a:t>
            </a:r>
          </a:p>
        </p:txBody>
      </p:sp>
      <p:sp>
        <p:nvSpPr>
          <p:cNvPr id="3" name="Title 2">
            <a:extLst>
              <a:ext uri="{FF2B5EF4-FFF2-40B4-BE49-F238E27FC236}">
                <a16:creationId xmlns:a16="http://schemas.microsoft.com/office/drawing/2014/main" id="{EF9B8C91-9139-4DF5-8CEF-07508B6457E0}"/>
              </a:ext>
            </a:extLst>
          </p:cNvPr>
          <p:cNvSpPr>
            <a:spLocks noGrp="1"/>
          </p:cNvSpPr>
          <p:nvPr>
            <p:ph type="title"/>
          </p:nvPr>
        </p:nvSpPr>
        <p:spPr/>
        <p:txBody>
          <a:bodyPr/>
          <a:lstStyle/>
          <a:p>
            <a:endParaRPr lang="en-CA"/>
          </a:p>
        </p:txBody>
      </p:sp>
    </p:spTree>
    <p:extLst>
      <p:ext uri="{BB962C8B-B14F-4D97-AF65-F5344CB8AC3E}">
        <p14:creationId xmlns:p14="http://schemas.microsoft.com/office/powerpoint/2010/main" val="356060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C08013-6D1B-43C1-8FCB-2AD70B687FF9}"/>
              </a:ext>
            </a:extLst>
          </p:cNvPr>
          <p:cNvSpPr>
            <a:spLocks noGrp="1"/>
          </p:cNvSpPr>
          <p:nvPr>
            <p:ph idx="1"/>
          </p:nvPr>
        </p:nvSpPr>
        <p:spPr/>
        <p:txBody>
          <a:bodyPr/>
          <a:lstStyle/>
          <a:p>
            <a:pPr indent="0" hangingPunct="0"/>
            <a:r>
              <a:rPr lang="en-CA" dirty="0"/>
              <a:t>Conducting academic research is more like a marathon than</a:t>
            </a:r>
            <a:r>
              <a:rPr lang="ko-KR" altLang="en-US" dirty="0"/>
              <a:t> </a:t>
            </a:r>
            <a:r>
              <a:rPr lang="en-CA" altLang="ko-KR" dirty="0"/>
              <a:t>a</a:t>
            </a:r>
            <a:r>
              <a:rPr lang="ko-KR" altLang="en-US" dirty="0"/>
              <a:t> </a:t>
            </a:r>
            <a:r>
              <a:rPr lang="en-CA" altLang="ko-KR" dirty="0"/>
              <a:t>sprint.</a:t>
            </a:r>
            <a:r>
              <a:rPr lang="ko-KR" altLang="en-US" dirty="0"/>
              <a:t> </a:t>
            </a:r>
            <a:endParaRPr lang="en-CA" altLang="ko-KR" dirty="0"/>
          </a:p>
          <a:p>
            <a:pPr indent="0" hangingPunct="0"/>
            <a:endParaRPr lang="en-CA" altLang="ko-KR" dirty="0"/>
          </a:p>
          <a:p>
            <a:pPr indent="0" hangingPunct="0"/>
            <a:r>
              <a:rPr lang="en-CA" dirty="0"/>
              <a:t>It requires careful attention during multiple steps which can span from months to years. </a:t>
            </a:r>
          </a:p>
          <a:p>
            <a:pPr indent="0" hangingPunct="0"/>
            <a:endParaRPr lang="en-CA" dirty="0"/>
          </a:p>
          <a:p>
            <a:pPr indent="0" hangingPunct="0"/>
            <a:r>
              <a:rPr lang="en-CA" dirty="0"/>
              <a:t>Don’t put yourself in a position where you need to sprint!</a:t>
            </a:r>
          </a:p>
        </p:txBody>
      </p:sp>
      <p:sp>
        <p:nvSpPr>
          <p:cNvPr id="3" name="Title 2">
            <a:extLst>
              <a:ext uri="{FF2B5EF4-FFF2-40B4-BE49-F238E27FC236}">
                <a16:creationId xmlns:a16="http://schemas.microsoft.com/office/drawing/2014/main" id="{DAB2754F-AD1E-460E-B002-7BC9FC5A3251}"/>
              </a:ext>
            </a:extLst>
          </p:cNvPr>
          <p:cNvSpPr>
            <a:spLocks noGrp="1"/>
          </p:cNvSpPr>
          <p:nvPr>
            <p:ph type="title"/>
          </p:nvPr>
        </p:nvSpPr>
        <p:spPr/>
        <p:txBody>
          <a:bodyPr/>
          <a:lstStyle/>
          <a:p>
            <a:pPr latinLnBrk="0" hangingPunct="0"/>
            <a:r>
              <a:rPr lang="en-CA" dirty="0"/>
              <a:t>TIP: academic research is A marathon not a sprint</a:t>
            </a:r>
          </a:p>
        </p:txBody>
      </p:sp>
      <p:pic>
        <p:nvPicPr>
          <p:cNvPr id="1026" name="Picture 2" descr="▷ The Research Problem">
            <a:extLst>
              <a:ext uri="{FF2B5EF4-FFF2-40B4-BE49-F238E27FC236}">
                <a16:creationId xmlns:a16="http://schemas.microsoft.com/office/drawing/2014/main" id="{5D6D2A76-D31D-4FDF-AB27-5A475D48C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5800" y="4581129"/>
            <a:ext cx="3888432" cy="1756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3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Thesis writing?</a:t>
            </a:r>
          </a:p>
        </p:txBody>
      </p:sp>
      <p:sp>
        <p:nvSpPr>
          <p:cNvPr id="3" name="Content Placeholder 2"/>
          <p:cNvSpPr>
            <a:spLocks noGrp="1"/>
          </p:cNvSpPr>
          <p:nvPr>
            <p:ph idx="1"/>
          </p:nvPr>
        </p:nvSpPr>
        <p:spPr>
          <a:xfrm>
            <a:off x="4639733" y="1845734"/>
            <a:ext cx="6515947" cy="4023360"/>
          </a:xfrm>
        </p:spPr>
        <p:txBody>
          <a:bodyPr>
            <a:normAutofit/>
          </a:bodyPr>
          <a:lstStyle/>
          <a:p>
            <a:endParaRPr lang="en-CA" dirty="0"/>
          </a:p>
          <a:p>
            <a:endParaRPr lang="en-US" dirty="0"/>
          </a:p>
          <a:p>
            <a:endParaRPr lang="en-CA" dirty="0"/>
          </a:p>
        </p:txBody>
      </p:sp>
      <p:pic>
        <p:nvPicPr>
          <p:cNvPr id="3076" name="Picture 4" descr="Related image">
            <a:extLst>
              <a:ext uri="{FF2B5EF4-FFF2-40B4-BE49-F238E27FC236}">
                <a16:creationId xmlns:a16="http://schemas.microsoft.com/office/drawing/2014/main" id="{77616073-11B1-4E8A-BB60-19CA0B9D03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432" y="2104325"/>
            <a:ext cx="3094997" cy="309499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722764B-46A2-4293-B524-3E6A4D2565C2}"/>
              </a:ext>
            </a:extLst>
          </p:cNvPr>
          <p:cNvSpPr txBox="1"/>
          <p:nvPr/>
        </p:nvSpPr>
        <p:spPr>
          <a:xfrm>
            <a:off x="4639733" y="3009037"/>
            <a:ext cx="6153912" cy="1754326"/>
          </a:xfrm>
          <a:prstGeom prst="rect">
            <a:avLst/>
          </a:prstGeom>
          <a:noFill/>
        </p:spPr>
        <p:txBody>
          <a:bodyPr wrap="square" rtlCol="0">
            <a:spAutoFit/>
          </a:bodyPr>
          <a:lstStyle/>
          <a:p>
            <a:pPr marL="285750" indent="-285750">
              <a:buFont typeface="Arial" panose="020B0604020202020204" pitchFamily="34" charset="0"/>
              <a:buChar char="•"/>
            </a:pPr>
            <a:r>
              <a:rPr lang="en-US" dirty="0"/>
              <a:t>When you think of thesis writing what comes to your mind?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What does it involve?</a:t>
            </a:r>
          </a:p>
          <a:p>
            <a:pPr lvl="1"/>
            <a:endParaRPr lang="en-US" dirty="0"/>
          </a:p>
          <a:p>
            <a:endParaRPr lang="en-US" dirty="0"/>
          </a:p>
          <a:p>
            <a:endParaRPr lang="en-CA" dirty="0"/>
          </a:p>
        </p:txBody>
      </p:sp>
    </p:spTree>
    <p:extLst>
      <p:ext uri="{BB962C8B-B14F-4D97-AF65-F5344CB8AC3E}">
        <p14:creationId xmlns:p14="http://schemas.microsoft.com/office/powerpoint/2010/main" val="146926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is the following text not a good example of academic style?</a:t>
            </a:r>
          </a:p>
        </p:txBody>
      </p:sp>
      <p:sp>
        <p:nvSpPr>
          <p:cNvPr id="3" name="Content Placeholder 2"/>
          <p:cNvSpPr>
            <a:spLocks noGrp="1"/>
          </p:cNvSpPr>
          <p:nvPr>
            <p:ph idx="1"/>
          </p:nvPr>
        </p:nvSpPr>
        <p:spPr/>
        <p:txBody>
          <a:bodyPr>
            <a:normAutofit fontScale="85000" lnSpcReduction="10000"/>
          </a:bodyPr>
          <a:lstStyle/>
          <a:p>
            <a:endParaRPr lang="en-CA" dirty="0"/>
          </a:p>
          <a:p>
            <a:endParaRPr lang="en-CA" dirty="0"/>
          </a:p>
          <a:p>
            <a:r>
              <a:rPr lang="en-CA" dirty="0"/>
              <a:t>There are many problems with how English is taught and learned.  Lots of students just try to like memorize words in class and at home and teachers focus too much on useless tests. That is why so many people aren’t satisfied with their language ability even after studying for many years.  I think it’s like totally better to use English in real situations like chatting on the internet or like speaking with friends in English. One study said that using the language more in real situations helps learners develop faster. I think all researchers are on the same page. So yeah, using language more results in better development, so teachers and learners should change their ways. </a:t>
            </a:r>
          </a:p>
        </p:txBody>
      </p:sp>
    </p:spTree>
    <p:extLst>
      <p:ext uri="{BB962C8B-B14F-4D97-AF65-F5344CB8AC3E}">
        <p14:creationId xmlns:p14="http://schemas.microsoft.com/office/powerpoint/2010/main" val="131090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Revised Version</a:t>
            </a:r>
          </a:p>
        </p:txBody>
      </p:sp>
      <p:sp>
        <p:nvSpPr>
          <p:cNvPr id="3" name="Content Placeholder 2"/>
          <p:cNvSpPr>
            <a:spLocks noGrp="1"/>
          </p:cNvSpPr>
          <p:nvPr>
            <p:ph idx="1"/>
          </p:nvPr>
        </p:nvSpPr>
        <p:spPr/>
        <p:txBody>
          <a:bodyPr>
            <a:normAutofit fontScale="85000" lnSpcReduction="10000"/>
          </a:bodyPr>
          <a:lstStyle/>
          <a:p>
            <a:r>
              <a:rPr lang="en-CA" dirty="0"/>
              <a:t>Various problems have been noted with how English is taught and learned ( see for example Cook, 2009, </a:t>
            </a:r>
            <a:r>
              <a:rPr lang="en-CA" dirty="0" err="1"/>
              <a:t>Bestos</a:t>
            </a:r>
            <a:r>
              <a:rPr lang="en-CA" dirty="0"/>
              <a:t>, 2014, Lee, 2009).  One of the most prominent problems that has been discussed in the literature  is the focus on memorization of language ( Smith, 2005) and focus on invalid tests of proficiency ( </a:t>
            </a:r>
            <a:r>
              <a:rPr lang="en-CA" dirty="0" err="1"/>
              <a:t>Gomina</a:t>
            </a:r>
            <a:r>
              <a:rPr lang="en-CA" dirty="0"/>
              <a:t>, 2007). These approaches to language learning and teaching have resulted in language learners being frustrated and dissatisfied with their language development after studying for many years (Kim, 2017).  Many researchers have argued that using the language in authentic situations consistently and continuously leads to better language development overall ( See for example, Johnson, 2001,Thomas, 2005, Park, 2007, Whitehead, 2018) Thus, it is crucial for learners and teachers of English to reconsider their approaches to English language learning and teaching. </a:t>
            </a:r>
          </a:p>
        </p:txBody>
      </p:sp>
    </p:spTree>
    <p:extLst>
      <p:ext uri="{BB962C8B-B14F-4D97-AF65-F5344CB8AC3E}">
        <p14:creationId xmlns:p14="http://schemas.microsoft.com/office/powerpoint/2010/main" val="4024759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p:txBody>
          <a:bodyPr/>
          <a:lstStyle/>
          <a:p>
            <a:r>
              <a:rPr lang="en-US" altLang="en-US" dirty="0"/>
              <a:t>Characteristics of academic writing</a:t>
            </a:r>
            <a:endParaRPr lang="pt-BR" altLang="en-US" dirty="0"/>
          </a:p>
        </p:txBody>
      </p:sp>
      <p:sp>
        <p:nvSpPr>
          <p:cNvPr id="19459" name="Espaço Reservado para Conteúdo 2"/>
          <p:cNvSpPr>
            <a:spLocks noGrp="1"/>
          </p:cNvSpPr>
          <p:nvPr>
            <p:ph idx="1"/>
          </p:nvPr>
        </p:nvSpPr>
        <p:spPr/>
        <p:txBody>
          <a:bodyPr/>
          <a:lstStyle/>
          <a:p>
            <a:r>
              <a:rPr lang="en-US" altLang="en-US" dirty="0"/>
              <a:t>It is written in formal language (no slang, idioms, contractions)</a:t>
            </a:r>
          </a:p>
          <a:p>
            <a:r>
              <a:rPr lang="en-US" altLang="en-US" dirty="0"/>
              <a:t>Reason over emotions or sensual perception</a:t>
            </a:r>
          </a:p>
          <a:p>
            <a:r>
              <a:rPr lang="en-US" altLang="en-US" dirty="0"/>
              <a:t>Facts are accurate and backed by quality resources</a:t>
            </a:r>
          </a:p>
          <a:p>
            <a:r>
              <a:rPr lang="en-US" altLang="en-US" dirty="0"/>
              <a:t>Many references are included</a:t>
            </a:r>
          </a:p>
          <a:p>
            <a:r>
              <a:rPr lang="en-US" altLang="en-US" dirty="0"/>
              <a:t>Follow specific guidelines (APA 6</a:t>
            </a:r>
            <a:r>
              <a:rPr lang="en-US" altLang="en-US" baseline="30000" dirty="0"/>
              <a:t>th</a:t>
            </a:r>
            <a:r>
              <a:rPr lang="en-US" altLang="en-US" dirty="0"/>
              <a:t> edition)</a:t>
            </a:r>
          </a:p>
          <a:p>
            <a:r>
              <a:rPr lang="en-US" altLang="en-US" dirty="0"/>
              <a:t>Targeted for a specific audience</a:t>
            </a:r>
          </a:p>
          <a:p>
            <a:endParaRPr lang="pt-BR" altLang="en-US" dirty="0"/>
          </a:p>
        </p:txBody>
      </p:sp>
    </p:spTree>
    <p:extLst>
      <p:ext uri="{BB962C8B-B14F-4D97-AF65-F5344CB8AC3E}">
        <p14:creationId xmlns:p14="http://schemas.microsoft.com/office/powerpoint/2010/main" val="3278086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133601" y="301625"/>
            <a:ext cx="8074025" cy="1143000"/>
          </a:xfrm>
        </p:spPr>
        <p:txBody>
          <a:bodyPr/>
          <a:lstStyle/>
          <a:p>
            <a:pPr eaLnBrk="1" hangingPunct="1"/>
            <a:r>
              <a:rPr lang="en-GB" sz="2800" dirty="0">
                <a:latin typeface="Times New Roman" charset="0"/>
              </a:rPr>
              <a:t>Important Quotes On Writing</a:t>
            </a:r>
            <a:endParaRPr lang="en-US" sz="2800" dirty="0">
              <a:latin typeface="Times New Roman" charset="0"/>
            </a:endParaRPr>
          </a:p>
        </p:txBody>
      </p:sp>
      <p:sp>
        <p:nvSpPr>
          <p:cNvPr id="37893" name="Text Box 4"/>
          <p:cNvSpPr txBox="1">
            <a:spLocks noChangeArrowheads="1"/>
          </p:cNvSpPr>
          <p:nvPr/>
        </p:nvSpPr>
        <p:spPr bwMode="auto">
          <a:xfrm>
            <a:off x="7751764" y="981076"/>
            <a:ext cx="1296987" cy="366713"/>
          </a:xfrm>
          <a:prstGeom prst="rect">
            <a:avLst/>
          </a:prstGeom>
          <a:noFill/>
          <a:ln w="9525">
            <a:noFill/>
            <a:miter lim="800000"/>
            <a:headEnd/>
            <a:tailEnd/>
          </a:ln>
        </p:spPr>
        <p:txBody>
          <a:bodyPr>
            <a:prstTxWarp prst="textNoShape">
              <a:avLst/>
            </a:prstTxWarp>
            <a:spAutoFit/>
          </a:bodyPr>
          <a:lstStyle/>
          <a:p>
            <a:pPr eaLnBrk="0" hangingPunct="0">
              <a:spcBef>
                <a:spcPct val="50000"/>
              </a:spcBef>
            </a:pPr>
            <a:endParaRPr lang="en-GB">
              <a:latin typeface="Arial" charset="0"/>
            </a:endParaRPr>
          </a:p>
        </p:txBody>
      </p:sp>
      <p:sp>
        <p:nvSpPr>
          <p:cNvPr id="5" name="Speech Bubble: Rectangle 4">
            <a:extLst>
              <a:ext uri="{FF2B5EF4-FFF2-40B4-BE49-F238E27FC236}">
                <a16:creationId xmlns:a16="http://schemas.microsoft.com/office/drawing/2014/main" id="{05763CB8-07EC-431F-82B5-2976A0C91082}"/>
              </a:ext>
            </a:extLst>
          </p:cNvPr>
          <p:cNvSpPr/>
          <p:nvPr/>
        </p:nvSpPr>
        <p:spPr>
          <a:xfrm>
            <a:off x="453247" y="1898884"/>
            <a:ext cx="4796118" cy="1712394"/>
          </a:xfrm>
          <a:prstGeom prst="wedgeRectCallout">
            <a:avLst>
              <a:gd name="adj1" fmla="val -46995"/>
              <a:gd name="adj2" fmla="val 702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2400"/>
              </a:spcAft>
            </a:pPr>
            <a:endParaRPr lang="en-GB" i="1" dirty="0">
              <a:latin typeface="Times New Roman" charset="0"/>
            </a:endParaRPr>
          </a:p>
          <a:p>
            <a:pPr algn="ctr">
              <a:lnSpc>
                <a:spcPct val="90000"/>
              </a:lnSpc>
              <a:spcAft>
                <a:spcPts val="2400"/>
              </a:spcAft>
            </a:pPr>
            <a:r>
              <a:rPr lang="en-GB" i="1" dirty="0">
                <a:latin typeface="Times New Roman" charset="0"/>
              </a:rPr>
              <a:t>Writing is a process of discovery. Sometimes you don't know what you know. You may know it but have no idea how it fits together </a:t>
            </a:r>
            <a:endParaRPr lang="en-GB" dirty="0">
              <a:latin typeface="Times New Roman" charset="0"/>
            </a:endParaRPr>
          </a:p>
          <a:p>
            <a:pPr algn="ctr">
              <a:lnSpc>
                <a:spcPct val="90000"/>
              </a:lnSpc>
              <a:spcAft>
                <a:spcPts val="2400"/>
              </a:spcAft>
            </a:pPr>
            <a:r>
              <a:rPr lang="en-GB" dirty="0">
                <a:latin typeface="Times New Roman" charset="0"/>
              </a:rPr>
              <a:t>Alice Walker</a:t>
            </a:r>
          </a:p>
          <a:p>
            <a:pPr algn="ctr"/>
            <a:endParaRPr lang="en-CA" dirty="0"/>
          </a:p>
        </p:txBody>
      </p:sp>
      <p:sp>
        <p:nvSpPr>
          <p:cNvPr id="12" name="Speech Bubble: Rectangle 11">
            <a:extLst>
              <a:ext uri="{FF2B5EF4-FFF2-40B4-BE49-F238E27FC236}">
                <a16:creationId xmlns:a16="http://schemas.microsoft.com/office/drawing/2014/main" id="{0C853A28-856D-43B3-B0E5-6E3C52415758}"/>
              </a:ext>
            </a:extLst>
          </p:cNvPr>
          <p:cNvSpPr/>
          <p:nvPr/>
        </p:nvSpPr>
        <p:spPr>
          <a:xfrm>
            <a:off x="6770645" y="1747834"/>
            <a:ext cx="4025153" cy="1426271"/>
          </a:xfrm>
          <a:prstGeom prst="wedgeRectCallout">
            <a:avLst>
              <a:gd name="adj1" fmla="val 37860"/>
              <a:gd name="adj2" fmla="val 86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i="1" dirty="0">
              <a:latin typeface="Times New Roman" charset="0"/>
            </a:endParaRPr>
          </a:p>
          <a:p>
            <a:pPr algn="ctr"/>
            <a:r>
              <a:rPr lang="en-GB" i="1" dirty="0">
                <a:latin typeface="Times New Roman" charset="0"/>
              </a:rPr>
              <a:t>If you’re clear in your mind about what you are going to paint, there is no point in painting it</a:t>
            </a:r>
            <a:r>
              <a:rPr lang="en-GB" dirty="0">
                <a:latin typeface="Times New Roman" charset="0"/>
              </a:rPr>
              <a:t>  </a:t>
            </a:r>
          </a:p>
          <a:p>
            <a:pPr algn="ctr"/>
            <a:endParaRPr lang="en-GB" dirty="0">
              <a:latin typeface="Times New Roman" charset="0"/>
            </a:endParaRPr>
          </a:p>
          <a:p>
            <a:pPr algn="ctr"/>
            <a:r>
              <a:rPr lang="en-GB" dirty="0">
                <a:latin typeface="Times New Roman" charset="0"/>
              </a:rPr>
              <a:t>Pablo Picasso</a:t>
            </a:r>
          </a:p>
          <a:p>
            <a:pPr algn="ctr"/>
            <a:endParaRPr lang="en-CA" dirty="0"/>
          </a:p>
        </p:txBody>
      </p:sp>
      <p:sp>
        <p:nvSpPr>
          <p:cNvPr id="13" name="Speech Bubble: Rectangle 12">
            <a:extLst>
              <a:ext uri="{FF2B5EF4-FFF2-40B4-BE49-F238E27FC236}">
                <a16:creationId xmlns:a16="http://schemas.microsoft.com/office/drawing/2014/main" id="{4C7C7B83-FAB4-46EA-8167-A6BA1F907DD6}"/>
              </a:ext>
            </a:extLst>
          </p:cNvPr>
          <p:cNvSpPr/>
          <p:nvPr/>
        </p:nvSpPr>
        <p:spPr>
          <a:xfrm>
            <a:off x="4979995" y="4163203"/>
            <a:ext cx="3581300" cy="1336492"/>
          </a:xfrm>
          <a:prstGeom prst="wedgeRectCallout">
            <a:avLst>
              <a:gd name="adj1" fmla="val -46995"/>
              <a:gd name="adj2" fmla="val 702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Aft>
                <a:spcPts val="2400"/>
              </a:spcAft>
            </a:pPr>
            <a:endParaRPr lang="en-GB" i="1" dirty="0">
              <a:latin typeface="Times New Roman" charset="0"/>
            </a:endParaRPr>
          </a:p>
          <a:p>
            <a:pPr algn="ctr">
              <a:lnSpc>
                <a:spcPct val="90000"/>
              </a:lnSpc>
              <a:spcAft>
                <a:spcPts val="2400"/>
              </a:spcAft>
            </a:pPr>
            <a:r>
              <a:rPr lang="en-GB" i="1" dirty="0">
                <a:latin typeface="Times New Roman" charset="0"/>
              </a:rPr>
              <a:t>I have to start to write to have ideas</a:t>
            </a:r>
            <a:r>
              <a:rPr lang="en-GB" dirty="0">
                <a:latin typeface="Times New Roman" charset="0"/>
              </a:rPr>
              <a:t> </a:t>
            </a:r>
          </a:p>
          <a:p>
            <a:pPr algn="ctr">
              <a:lnSpc>
                <a:spcPct val="90000"/>
              </a:lnSpc>
              <a:spcAft>
                <a:spcPts val="2400"/>
              </a:spcAft>
            </a:pPr>
            <a:r>
              <a:rPr lang="en-GB" dirty="0">
                <a:latin typeface="Times New Roman" charset="0"/>
              </a:rPr>
              <a:t>Françoise Sagan</a:t>
            </a:r>
            <a:r>
              <a:rPr lang="en-US" dirty="0">
                <a:latin typeface="Times New Roman" charset="0"/>
              </a:rPr>
              <a:t> </a:t>
            </a:r>
          </a:p>
          <a:p>
            <a:pPr algn="ctr"/>
            <a:endParaRPr lang="en-CA" dirty="0"/>
          </a:p>
        </p:txBody>
      </p:sp>
      <p:pic>
        <p:nvPicPr>
          <p:cNvPr id="1026" name="Picture 2" descr="Related image">
            <a:extLst>
              <a:ext uri="{FF2B5EF4-FFF2-40B4-BE49-F238E27FC236}">
                <a16:creationId xmlns:a16="http://schemas.microsoft.com/office/drawing/2014/main" id="{6C32976E-C643-48EF-A750-F27CC02D48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944" y="4224454"/>
            <a:ext cx="1157785" cy="11564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ranÃ§oise sagan">
            <a:extLst>
              <a:ext uri="{FF2B5EF4-FFF2-40B4-BE49-F238E27FC236}">
                <a16:creationId xmlns:a16="http://schemas.microsoft.com/office/drawing/2014/main" id="{8827D11A-D20F-40F2-9F6E-FDEE5945EC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2890" y="4712655"/>
            <a:ext cx="1157785" cy="13364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picasso">
            <a:extLst>
              <a:ext uri="{FF2B5EF4-FFF2-40B4-BE49-F238E27FC236}">
                <a16:creationId xmlns:a16="http://schemas.microsoft.com/office/drawing/2014/main" id="{F94E07C8-107D-4530-91A0-E700393F17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49486" y="4031658"/>
            <a:ext cx="1157785" cy="1157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069270"/>
      </p:ext>
    </p:extLst>
  </p:cSld>
  <p:clrMapOvr>
    <a:masterClrMapping/>
  </p:clrMapOvr>
  <p:transition spd="med"/>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29</TotalTime>
  <Words>934</Words>
  <Application>Microsoft Office PowerPoint</Application>
  <PresentationFormat>Widescreen</PresentationFormat>
  <Paragraphs>101</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Times New Roman</vt:lpstr>
      <vt:lpstr>Wingdings</vt:lpstr>
      <vt:lpstr>Gallery</vt:lpstr>
      <vt:lpstr>Introduction to Thesis Writing</vt:lpstr>
      <vt:lpstr>Academic research</vt:lpstr>
      <vt:lpstr>PowerPoint Presentation</vt:lpstr>
      <vt:lpstr>TIP: academic research is A marathon not a sprint</vt:lpstr>
      <vt:lpstr>Thesis writing?</vt:lpstr>
      <vt:lpstr>Why is the following text not a good example of academic style?</vt:lpstr>
      <vt:lpstr>Revised Version</vt:lpstr>
      <vt:lpstr>Characteristics of academic writing</vt:lpstr>
      <vt:lpstr>Important Quotes On Writing</vt:lpstr>
      <vt:lpstr>To be successful in thesis track (or portfolio track)…</vt:lpstr>
      <vt:lpstr>You need….</vt:lpstr>
      <vt:lpstr>Tips for Thesis Writing</vt:lpstr>
      <vt:lpstr>Selecting a topic</vt:lpstr>
      <vt:lpstr>When selecting a topic…</vt:lpstr>
      <vt:lpstr>Characteristics of a good topic</vt:lpstr>
      <vt:lpstr>Things to ask yourself when considering a topic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Thesis writing</dc:title>
  <dc:creator>George Whitehead</dc:creator>
  <cp:lastModifiedBy>Reviewer</cp:lastModifiedBy>
  <cp:revision>14</cp:revision>
  <dcterms:created xsi:type="dcterms:W3CDTF">2019-02-12T01:38:38Z</dcterms:created>
  <dcterms:modified xsi:type="dcterms:W3CDTF">2023-03-06T07:32:01Z</dcterms:modified>
</cp:coreProperties>
</file>