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82" r:id="rId2"/>
    <p:sldId id="277" r:id="rId3"/>
    <p:sldId id="278" r:id="rId4"/>
    <p:sldId id="279" r:id="rId5"/>
    <p:sldId id="280" r:id="rId6"/>
    <p:sldId id="281" r:id="rId7"/>
    <p:sldId id="283" r:id="rId8"/>
    <p:sldId id="28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>
        <p:scale>
          <a:sx n="75" d="100"/>
          <a:sy n="75" d="100"/>
        </p:scale>
        <p:origin x="318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440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9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7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7425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623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67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4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9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3704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4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07/08/2018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550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gwhitehead@gmail.com" TargetMode="External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rof.gwhitehead@igse.ac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D205-9DB3-4E74-A5CF-0D5BC751D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Practical Teaching methods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DF7EC-3725-4AB1-9739-A04FF5D96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George E.K. Whitehead</a:t>
            </a:r>
          </a:p>
        </p:txBody>
      </p:sp>
    </p:spTree>
    <p:extLst>
      <p:ext uri="{BB962C8B-B14F-4D97-AF65-F5344CB8AC3E}">
        <p14:creationId xmlns:p14="http://schemas.microsoft.com/office/powerpoint/2010/main" val="343216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C478A7-89DE-4520-98E8-FE187B326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About the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598E9F0-3F69-466A-993D-37A543A98F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PTM II</a:t>
            </a:r>
          </a:p>
        </p:txBody>
      </p:sp>
    </p:spTree>
    <p:extLst>
      <p:ext uri="{BB962C8B-B14F-4D97-AF65-F5344CB8AC3E}">
        <p14:creationId xmlns:p14="http://schemas.microsoft.com/office/powerpoint/2010/main" val="42772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8C76-47D0-4194-B64D-9928F837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1781A-3875-46D9-BE84-C98A89643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/>
              <a:t>to develop your self-awareness and metacognition through critical observation and reflection tasks. </a:t>
            </a:r>
          </a:p>
          <a:p>
            <a:pPr marL="0" indent="0" hangingPunct="0">
              <a:buNone/>
            </a:pPr>
            <a:endParaRPr lang="en-US" dirty="0"/>
          </a:p>
          <a:p>
            <a:pPr lvl="0" hangingPunct="0"/>
            <a:r>
              <a:rPr lang="en-US" dirty="0"/>
              <a:t>to raise your consciousness of teaching approaches, techniques, methods, and activities, that may not fit your context. </a:t>
            </a:r>
          </a:p>
          <a:p>
            <a:pPr marL="0" indent="0" hangingPunct="0">
              <a:buNone/>
            </a:pPr>
            <a:endParaRPr lang="en-US" dirty="0"/>
          </a:p>
          <a:p>
            <a:pPr lvl="0" hangingPunct="0"/>
            <a:r>
              <a:rPr lang="en-US" dirty="0"/>
              <a:t>to foster your abilities to adapt decontextualized of teaching approaches, techniques, methods, and activities to their own personal teaching style and environment.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6FBBE-CC0D-4B1E-84B4-BD2BF205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design/ Schedule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BB7947DB-EA46-4254-B4DB-CB5FE4459B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010887"/>
              </p:ext>
            </p:extLst>
          </p:nvPr>
        </p:nvGraphicFramePr>
        <p:xfrm>
          <a:off x="1250950" y="2286000"/>
          <a:ext cx="10179050" cy="4210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2051864849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6578027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683706855"/>
                    </a:ext>
                  </a:extLst>
                </a:gridCol>
              </a:tblGrid>
              <a:tr h="550731">
                <a:tc>
                  <a:txBody>
                    <a:bodyPr/>
                    <a:lstStyle/>
                    <a:p>
                      <a:r>
                        <a:rPr lang="en-US" dirty="0"/>
                        <a:t>Class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we are going to do…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79848"/>
                  </a:ext>
                </a:extLst>
              </a:tr>
              <a:tr h="550731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PTM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Introduction, Lesson Groupings, Lesson Scheduling, Rubric Discussion, Video Observations and Critical Reflection.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73389"/>
                  </a:ext>
                </a:extLst>
              </a:tr>
              <a:tr h="550731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Lesson &amp; Materials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Video Observations and Critical Reflection continued, Lesson preparation time, Lesson counseling and support.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895098"/>
                  </a:ext>
                </a:extLst>
              </a:tr>
              <a:tr h="550731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Lessons &amp; Feedback (2 Groups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Teach, observe, give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202247"/>
                  </a:ext>
                </a:extLst>
              </a:tr>
              <a:tr h="543187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Lessons &amp; Feedback (2 Groups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Teach, observe, give feedback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34790"/>
                  </a:ext>
                </a:extLst>
              </a:tr>
              <a:tr h="543187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Lessons &amp; Feedback (1 Group) &amp; Final Wrap-up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Teach, observe, give feedback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12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8AB7-2E8B-42DB-822A-400D15B1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and running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1BBB-9EAD-4312-A62D-070F2C3DB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Groups of 3</a:t>
            </a:r>
          </a:p>
          <a:p>
            <a:endParaRPr lang="en-US" dirty="0"/>
          </a:p>
          <a:p>
            <a:r>
              <a:rPr lang="en-US" dirty="0"/>
              <a:t>Based on a real 45-50 minute lesson that you would teach in your context.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lesson should be as practical as possible.</a:t>
            </a:r>
          </a:p>
          <a:p>
            <a:pPr lvl="1"/>
            <a:r>
              <a:rPr lang="en-US" dirty="0"/>
              <a:t>I encourage you to try new things. </a:t>
            </a:r>
          </a:p>
          <a:p>
            <a:pPr lvl="1"/>
            <a:r>
              <a:rPr lang="en-US" dirty="0"/>
              <a:t>Try to adapt things that you have learned in the program to fit your context. </a:t>
            </a:r>
          </a:p>
          <a:p>
            <a:pPr lvl="1"/>
            <a:r>
              <a:rPr lang="en-US" dirty="0"/>
              <a:t>Don’t do anything in this lesson that you wouldn’t do in your real classroom. </a:t>
            </a:r>
          </a:p>
          <a:p>
            <a:pPr lvl="1"/>
            <a:endParaRPr lang="en-US" dirty="0"/>
          </a:p>
          <a:p>
            <a:r>
              <a:rPr lang="en-US" dirty="0"/>
              <a:t>One person should be responsible for 15-20 mins of the lesson.</a:t>
            </a:r>
          </a:p>
        </p:txBody>
      </p:sp>
    </p:spTree>
    <p:extLst>
      <p:ext uri="{BB962C8B-B14F-4D97-AF65-F5344CB8AC3E}">
        <p14:creationId xmlns:p14="http://schemas.microsoft.com/office/powerpoint/2010/main" val="279104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FE647-7EA4-4D47-AB9B-245269CF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B496-102F-4744-A3AE-6A91E995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800" b="1" dirty="0"/>
              <a:t>1) Classroom tasks				10 Points </a:t>
            </a:r>
          </a:p>
          <a:p>
            <a:pPr marL="457200" indent="-457200">
              <a:buAutoNum type="arabicParenR"/>
            </a:pPr>
            <a:endParaRPr lang="en-US" sz="2800" b="1" dirty="0"/>
          </a:p>
          <a:p>
            <a:pPr marL="0" indent="0">
              <a:buNone/>
            </a:pPr>
            <a:r>
              <a:rPr lang="en-CA" sz="2800" b="1" dirty="0"/>
              <a:t>2) Lesson materials				15 Points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CA" sz="2800" b="1" dirty="0"/>
              <a:t>3) Teaching performance			25 Points</a:t>
            </a:r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/>
              <a:t>Total 							50 Points</a:t>
            </a:r>
          </a:p>
        </p:txBody>
      </p:sp>
    </p:spTree>
    <p:extLst>
      <p:ext uri="{BB962C8B-B14F-4D97-AF65-F5344CB8AC3E}">
        <p14:creationId xmlns:p14="http://schemas.microsoft.com/office/powerpoint/2010/main" val="194862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3D82-21F5-4BEF-BC21-1BEAA97B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6297C-0E21-42B0-B97F-C4C9276D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 2 other teachers that share a similar context with yourself.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3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3BBE-F605-4F7A-874D-246080D7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Schedule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A6755DA-E0BE-4C0D-9571-8FAA40C20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579524"/>
              </p:ext>
            </p:extLst>
          </p:nvPr>
        </p:nvGraphicFramePr>
        <p:xfrm>
          <a:off x="1250950" y="2286000"/>
          <a:ext cx="10179051" cy="336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331824309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39835846"/>
                    </a:ext>
                  </a:extLst>
                </a:gridCol>
                <a:gridCol w="4152901">
                  <a:extLst>
                    <a:ext uri="{9D8B030D-6E8A-4147-A177-3AD203B41FA5}">
                      <a16:colId xmlns:a16="http://schemas.microsoft.com/office/drawing/2014/main" val="723379028"/>
                    </a:ext>
                  </a:extLst>
                </a:gridCol>
              </a:tblGrid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Teaching 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Teaching group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75734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Tuesday August, 14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08319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Thursday August,16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37123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r>
                        <a:rPr lang="en-US" dirty="0"/>
                        <a:t>Tuesday August 21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20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69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655893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Additional Details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52" y="2713895"/>
            <a:ext cx="10178322" cy="4134678"/>
          </a:xfrm>
        </p:spPr>
        <p:txBody>
          <a:bodyPr>
            <a:normAutofit/>
          </a:bodyPr>
          <a:lstStyle/>
          <a:p>
            <a:pPr algn="ctr"/>
            <a:endParaRPr lang="en-US" dirty="0">
              <a:hlinkClick r:id="rId2"/>
            </a:endParaRPr>
          </a:p>
          <a:p>
            <a:r>
              <a:rPr lang="en-US" b="1" dirty="0"/>
              <a:t>Website: </a:t>
            </a:r>
            <a:r>
              <a:rPr lang="en-US" dirty="0"/>
              <a:t>profgwhitehead.weebly.com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ResearchGate Profile: </a:t>
            </a:r>
            <a:r>
              <a:rPr lang="en-US" dirty="0"/>
              <a:t>https://www.researchgate.net/profile/George_Whitehead4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Google Scholar Profile: </a:t>
            </a:r>
            <a:r>
              <a:rPr lang="en-US" dirty="0"/>
              <a:t>GEK Whitehead</a:t>
            </a:r>
          </a:p>
          <a:p>
            <a:endParaRPr lang="en-US" dirty="0"/>
          </a:p>
          <a:p>
            <a:r>
              <a:rPr lang="en-US" b="1" dirty="0"/>
              <a:t>Email: </a:t>
            </a:r>
            <a:r>
              <a:rPr lang="en-US" dirty="0">
                <a:hlinkClick r:id="rId3"/>
              </a:rPr>
              <a:t>prof.gwhitehead@gmail.com</a:t>
            </a:r>
            <a:r>
              <a:rPr lang="en-US" dirty="0"/>
              <a:t> &amp; </a:t>
            </a:r>
            <a:r>
              <a:rPr lang="en-US" dirty="0">
                <a:hlinkClick r:id="rId4"/>
              </a:rPr>
              <a:t>prof.gwhitehead@igse.ac.kr</a:t>
            </a:r>
            <a:r>
              <a:rPr lang="en-US" dirty="0"/>
              <a:t> </a:t>
            </a:r>
            <a:endParaRPr lang="en-US" b="1" dirty="0"/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073" y="249453"/>
            <a:ext cx="2207102" cy="22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364</TotalTime>
  <Words>354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Welcome to Practical Teaching methods II</vt:lpstr>
      <vt:lpstr>About the course</vt:lpstr>
      <vt:lpstr>Aims</vt:lpstr>
      <vt:lpstr>Course design/ Schedule</vt:lpstr>
      <vt:lpstr>Designing and running lessons</vt:lpstr>
      <vt:lpstr>Evaluation</vt:lpstr>
      <vt:lpstr>Teaching groups</vt:lpstr>
      <vt:lpstr>Lesson Schedule</vt:lpstr>
      <vt:lpstr>Additional Details &amp; 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Based Learning</dc:title>
  <dc:creator>george.gifle@gmail.com</dc:creator>
  <cp:lastModifiedBy>Whitehead George</cp:lastModifiedBy>
  <cp:revision>69</cp:revision>
  <dcterms:created xsi:type="dcterms:W3CDTF">2016-06-20T01:19:44Z</dcterms:created>
  <dcterms:modified xsi:type="dcterms:W3CDTF">2018-08-07T19:02:58Z</dcterms:modified>
</cp:coreProperties>
</file>