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3"/>
  </p:notesMasterIdLst>
  <p:sldIdLst>
    <p:sldId id="256" r:id="rId2"/>
    <p:sldId id="257" r:id="rId3"/>
    <p:sldId id="264" r:id="rId4"/>
    <p:sldId id="262" r:id="rId5"/>
    <p:sldId id="265" r:id="rId6"/>
    <p:sldId id="258" r:id="rId7"/>
    <p:sldId id="263" r:id="rId8"/>
    <p:sldId id="260" r:id="rId9"/>
    <p:sldId id="267" r:id="rId10"/>
    <p:sldId id="268"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5" autoAdjust="0"/>
    <p:restoredTop sz="94660"/>
  </p:normalViewPr>
  <p:slideViewPr>
    <p:cSldViewPr snapToGrid="0">
      <p:cViewPr varScale="1">
        <p:scale>
          <a:sx n="69" d="100"/>
          <a:sy n="69" d="100"/>
        </p:scale>
        <p:origin x="96" y="22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B09D76A-F8EE-4F7F-B853-28E4290548D0}" type="datetimeFigureOut">
              <a:rPr lang="en-US"/>
              <a:pPr/>
              <a:t>3/8/2023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A1B5030-30DE-4908-A7CF-2E26CEC9C33E}" type="slidenum">
              <a:rPr lang="en-US"/>
              <a:pPr/>
              <a:t>‹#›</a:t>
            </a:fld>
            <a:endParaRPr lang="en-US"/>
          </a:p>
        </p:txBody>
      </p:sp>
    </p:spTree>
    <p:extLst>
      <p:ext uri="{BB962C8B-B14F-4D97-AF65-F5344CB8AC3E}">
        <p14:creationId xmlns:p14="http://schemas.microsoft.com/office/powerpoint/2010/main" val="40449360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E8070F23-DD59-E346-B24C-9818ECF10520}" type="slidenum">
              <a:rPr lang="en-GB"/>
              <a:pPr/>
              <a:t>8</a:t>
            </a:fld>
            <a:endParaRPr lang="en-GB"/>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eaLnBrk="1" hangingPunct="1"/>
            <a:endParaRPr lang="en-GB"/>
          </a:p>
        </p:txBody>
      </p:sp>
    </p:spTree>
    <p:extLst>
      <p:ext uri="{BB962C8B-B14F-4D97-AF65-F5344CB8AC3E}">
        <p14:creationId xmlns:p14="http://schemas.microsoft.com/office/powerpoint/2010/main" val="2175196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3/8/2023</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pPr/>
              <a:t>3/8/2023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pPr/>
              <a:t>3/8/2023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pPr/>
              <a:t>3/8/2023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3/8/2023</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pPr/>
              <a:t>3/8/2023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pPr/>
              <a:t>3/8/2023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pPr/>
              <a:t>3/8/2023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pPr/>
              <a:t>3/8/2023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3/8/2023</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3/8/2023</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3/8/2023</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a:t>Introduction to Academic writing</a:t>
            </a:r>
          </a:p>
        </p:txBody>
      </p:sp>
      <p:sp>
        <p:nvSpPr>
          <p:cNvPr id="3" name="Subtitle 2"/>
          <p:cNvSpPr>
            <a:spLocks noGrp="1"/>
          </p:cNvSpPr>
          <p:nvPr>
            <p:ph type="subTitle" idx="1"/>
          </p:nvPr>
        </p:nvSpPr>
        <p:spPr/>
        <p:txBody>
          <a:bodyPr/>
          <a:lstStyle/>
          <a:p>
            <a:r>
              <a:rPr lang="en-CA" dirty="0"/>
              <a:t>What is it and why is it important?</a:t>
            </a:r>
          </a:p>
        </p:txBody>
      </p:sp>
    </p:spTree>
    <p:extLst>
      <p:ext uri="{BB962C8B-B14F-4D97-AF65-F5344CB8AC3E}">
        <p14:creationId xmlns:p14="http://schemas.microsoft.com/office/powerpoint/2010/main" val="41102770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475D9D-8D2D-BDBB-C7B1-D61626788C6A}"/>
              </a:ext>
            </a:extLst>
          </p:cNvPr>
          <p:cNvSpPr>
            <a:spLocks noGrp="1"/>
          </p:cNvSpPr>
          <p:nvPr>
            <p:ph type="title"/>
          </p:nvPr>
        </p:nvSpPr>
        <p:spPr/>
        <p:txBody>
          <a:bodyPr/>
          <a:lstStyle/>
          <a:p>
            <a:r>
              <a:rPr lang="en-US" dirty="0"/>
              <a:t>Tip #1</a:t>
            </a:r>
            <a:endParaRPr lang="en-GB" dirty="0"/>
          </a:p>
        </p:txBody>
      </p:sp>
      <p:sp>
        <p:nvSpPr>
          <p:cNvPr id="3" name="Content Placeholder 2">
            <a:extLst>
              <a:ext uri="{FF2B5EF4-FFF2-40B4-BE49-F238E27FC236}">
                <a16:creationId xmlns:a16="http://schemas.microsoft.com/office/drawing/2014/main" id="{3DA76FE2-AFB0-149F-4CBE-6767F5E18DBE}"/>
              </a:ext>
            </a:extLst>
          </p:cNvPr>
          <p:cNvSpPr>
            <a:spLocks noGrp="1"/>
          </p:cNvSpPr>
          <p:nvPr>
            <p:ph idx="1"/>
          </p:nvPr>
        </p:nvSpPr>
        <p:spPr/>
        <p:txBody>
          <a:bodyPr/>
          <a:lstStyle/>
          <a:p>
            <a:r>
              <a:rPr lang="en-US" dirty="0"/>
              <a:t>In order to write academically, you need to </a:t>
            </a:r>
            <a:r>
              <a:rPr lang="en-US"/>
              <a:t>read academically </a:t>
            </a:r>
            <a:r>
              <a:rPr lang="en-US">
                <a:sym typeface="Wingdings" panose="05000000000000000000" pitchFamily="2" charset="2"/>
              </a:rPr>
              <a:t></a:t>
            </a:r>
            <a:endParaRPr lang="en-GB"/>
          </a:p>
        </p:txBody>
      </p:sp>
    </p:spTree>
    <p:extLst>
      <p:ext uri="{BB962C8B-B14F-4D97-AF65-F5344CB8AC3E}">
        <p14:creationId xmlns:p14="http://schemas.microsoft.com/office/powerpoint/2010/main" val="27631162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Task 2</a:t>
            </a:r>
          </a:p>
        </p:txBody>
      </p:sp>
      <p:sp>
        <p:nvSpPr>
          <p:cNvPr id="3" name="Content Placeholder 2"/>
          <p:cNvSpPr>
            <a:spLocks noGrp="1"/>
          </p:cNvSpPr>
          <p:nvPr>
            <p:ph idx="1"/>
          </p:nvPr>
        </p:nvSpPr>
        <p:spPr/>
        <p:txBody>
          <a:bodyPr/>
          <a:lstStyle/>
          <a:p>
            <a:r>
              <a:rPr lang="en-CA" dirty="0"/>
              <a:t>Student profile</a:t>
            </a:r>
          </a:p>
          <a:p>
            <a:pPr lvl="1"/>
            <a:r>
              <a:rPr lang="en-CA" dirty="0"/>
              <a:t>Please fill in and submit to </a:t>
            </a:r>
            <a:r>
              <a:rPr lang="en-CA" dirty="0" err="1"/>
              <a:t>gekw@</a:t>
            </a:r>
            <a:r>
              <a:rPr lang="en-CA" err="1"/>
              <a:t>hufs</a:t>
            </a:r>
            <a:r>
              <a:rPr lang="en-CA"/>
              <a:t>.ac.kr</a:t>
            </a:r>
            <a:endParaRPr lang="en-CA" dirty="0"/>
          </a:p>
        </p:txBody>
      </p:sp>
    </p:spTree>
    <p:extLst>
      <p:ext uri="{BB962C8B-B14F-4D97-AF65-F5344CB8AC3E}">
        <p14:creationId xmlns:p14="http://schemas.microsoft.com/office/powerpoint/2010/main" val="6217564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What is academic writing?</a:t>
            </a:r>
          </a:p>
        </p:txBody>
      </p:sp>
      <p:sp>
        <p:nvSpPr>
          <p:cNvPr id="3" name="Content Placeholder 2"/>
          <p:cNvSpPr>
            <a:spLocks noGrp="1"/>
          </p:cNvSpPr>
          <p:nvPr>
            <p:ph idx="1"/>
          </p:nvPr>
        </p:nvSpPr>
        <p:spPr/>
        <p:txBody>
          <a:bodyPr/>
          <a:lstStyle/>
          <a:p>
            <a:r>
              <a:rPr lang="en-CA" dirty="0"/>
              <a:t>With your group write down words you associate with the term academic writing</a:t>
            </a:r>
          </a:p>
          <a:p>
            <a:pPr lvl="1"/>
            <a:r>
              <a:rPr lang="en-CA" dirty="0"/>
              <a:t>Types of academic writing?</a:t>
            </a:r>
          </a:p>
          <a:p>
            <a:pPr lvl="1"/>
            <a:r>
              <a:rPr lang="en-CA" dirty="0"/>
              <a:t>How you feel about academic writing?</a:t>
            </a:r>
          </a:p>
          <a:p>
            <a:pPr lvl="1"/>
            <a:r>
              <a:rPr lang="en-CA" dirty="0"/>
              <a:t>Who does academic writing?</a:t>
            </a:r>
          </a:p>
          <a:p>
            <a:pPr lvl="1"/>
            <a:r>
              <a:rPr lang="en-CA" dirty="0"/>
              <a:t>What is the purpose of academic writing?</a:t>
            </a:r>
          </a:p>
          <a:p>
            <a:pPr lvl="1"/>
            <a:r>
              <a:rPr lang="en-CA" dirty="0"/>
              <a:t>Who reads academic writing?</a:t>
            </a:r>
          </a:p>
          <a:p>
            <a:pPr lvl="1"/>
            <a:r>
              <a:rPr lang="en-CA" dirty="0"/>
              <a:t>What’s the difference between academic writing and non-academic writing?</a:t>
            </a:r>
          </a:p>
        </p:txBody>
      </p:sp>
      <p:pic>
        <p:nvPicPr>
          <p:cNvPr id="1026" name="Picture 2" descr="Image result for words words word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16319" y="270933"/>
            <a:ext cx="1605227" cy="12530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692634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Why is the following text not a good example of academic style?</a:t>
            </a:r>
          </a:p>
        </p:txBody>
      </p:sp>
      <p:sp>
        <p:nvSpPr>
          <p:cNvPr id="3" name="Content Placeholder 2"/>
          <p:cNvSpPr>
            <a:spLocks noGrp="1"/>
          </p:cNvSpPr>
          <p:nvPr>
            <p:ph idx="1"/>
          </p:nvPr>
        </p:nvSpPr>
        <p:spPr/>
        <p:txBody>
          <a:bodyPr/>
          <a:lstStyle/>
          <a:p>
            <a:endParaRPr lang="en-CA" dirty="0"/>
          </a:p>
          <a:p>
            <a:endParaRPr lang="en-CA" dirty="0"/>
          </a:p>
          <a:p>
            <a:r>
              <a:rPr lang="en-CA" dirty="0"/>
              <a:t>There are many problems with how English is taught and learned.  Lots of students just try to like memorize words in class and at home and teachers focus too much on useless tests. That is why so many people aren’t satisfied with their language ability even after studying for many years.  I think it’s like totally better to use English in real situations like chatting on the internet or like speaking with friends in English. One study said that using the language more in real situations helps learners develop faster. I think all researchers are on the same page. So yeah, using language more results in better development, so teachers and learners should change their ways. </a:t>
            </a:r>
          </a:p>
        </p:txBody>
      </p:sp>
    </p:spTree>
    <p:extLst>
      <p:ext uri="{BB962C8B-B14F-4D97-AF65-F5344CB8AC3E}">
        <p14:creationId xmlns:p14="http://schemas.microsoft.com/office/powerpoint/2010/main" val="5656166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ítulo 1"/>
          <p:cNvSpPr>
            <a:spLocks noGrp="1"/>
          </p:cNvSpPr>
          <p:nvPr>
            <p:ph type="title"/>
          </p:nvPr>
        </p:nvSpPr>
        <p:spPr/>
        <p:txBody>
          <a:bodyPr/>
          <a:lstStyle/>
          <a:p>
            <a:r>
              <a:rPr lang="en-US" altLang="en-US" dirty="0"/>
              <a:t>Characteristics of academic writing</a:t>
            </a:r>
            <a:endParaRPr lang="pt-BR" altLang="en-US" dirty="0"/>
          </a:p>
        </p:txBody>
      </p:sp>
      <p:sp>
        <p:nvSpPr>
          <p:cNvPr id="19459" name="Espaço Reservado para Conteúdo 2"/>
          <p:cNvSpPr>
            <a:spLocks noGrp="1"/>
          </p:cNvSpPr>
          <p:nvPr>
            <p:ph idx="1"/>
          </p:nvPr>
        </p:nvSpPr>
        <p:spPr/>
        <p:txBody>
          <a:bodyPr/>
          <a:lstStyle/>
          <a:p>
            <a:r>
              <a:rPr lang="en-US" altLang="en-US" dirty="0"/>
              <a:t>It is written in formal language (no slang, idioms, contractions)</a:t>
            </a:r>
          </a:p>
          <a:p>
            <a:r>
              <a:rPr lang="en-US" altLang="en-US" dirty="0"/>
              <a:t>Not written like we speak</a:t>
            </a:r>
          </a:p>
          <a:p>
            <a:r>
              <a:rPr lang="en-US" altLang="en-US" dirty="0"/>
              <a:t>It is very technical</a:t>
            </a:r>
          </a:p>
          <a:p>
            <a:r>
              <a:rPr lang="en-US" altLang="en-US" dirty="0"/>
              <a:t>Reason over emotions or sensual perception</a:t>
            </a:r>
          </a:p>
          <a:p>
            <a:r>
              <a:rPr lang="en-US" altLang="en-US" dirty="0"/>
              <a:t>Facts are accurate and backed by quality resources</a:t>
            </a:r>
          </a:p>
          <a:p>
            <a:r>
              <a:rPr lang="en-US" altLang="en-US" dirty="0"/>
              <a:t>Many references are included</a:t>
            </a:r>
          </a:p>
          <a:p>
            <a:r>
              <a:rPr lang="en-US" altLang="en-US" dirty="0"/>
              <a:t>Follow specific guidelines (APA 7</a:t>
            </a:r>
            <a:r>
              <a:rPr lang="en-US" altLang="en-US" baseline="30000" dirty="0"/>
              <a:t>th</a:t>
            </a:r>
            <a:r>
              <a:rPr lang="en-US" altLang="en-US" dirty="0"/>
              <a:t> edition)</a:t>
            </a:r>
          </a:p>
          <a:p>
            <a:r>
              <a:rPr lang="en-US" altLang="en-US" dirty="0"/>
              <a:t>Targeted for a specific audience</a:t>
            </a:r>
          </a:p>
          <a:p>
            <a:endParaRPr lang="pt-BR" altLang="en-US" dirty="0"/>
          </a:p>
        </p:txBody>
      </p:sp>
    </p:spTree>
    <p:extLst>
      <p:ext uri="{BB962C8B-B14F-4D97-AF65-F5344CB8AC3E}">
        <p14:creationId xmlns:p14="http://schemas.microsoft.com/office/powerpoint/2010/main" val="32780862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Revised Version</a:t>
            </a:r>
          </a:p>
        </p:txBody>
      </p:sp>
      <p:sp>
        <p:nvSpPr>
          <p:cNvPr id="3" name="Content Placeholder 2"/>
          <p:cNvSpPr>
            <a:spLocks noGrp="1"/>
          </p:cNvSpPr>
          <p:nvPr>
            <p:ph idx="1"/>
          </p:nvPr>
        </p:nvSpPr>
        <p:spPr/>
        <p:txBody>
          <a:bodyPr/>
          <a:lstStyle/>
          <a:p>
            <a:r>
              <a:rPr lang="en-CA" dirty="0"/>
              <a:t>Various problems have been noted with how English is taught and learned ( see for example Cook, 2009, </a:t>
            </a:r>
            <a:r>
              <a:rPr lang="en-CA" dirty="0" err="1"/>
              <a:t>Bestos</a:t>
            </a:r>
            <a:r>
              <a:rPr lang="en-CA" dirty="0"/>
              <a:t>, 2014, Lee, 2009).  One of the most prominent problems that has been discussed in the literature  is the focus on memorization of language ( Smith, 2005) and focus on invalid tests of proficiency ( </a:t>
            </a:r>
            <a:r>
              <a:rPr lang="en-CA" dirty="0" err="1"/>
              <a:t>Gomina</a:t>
            </a:r>
            <a:r>
              <a:rPr lang="en-CA" dirty="0"/>
              <a:t>, 2007). These approaches to language learning and teaching have resulted in language learners being frustrated and dissatisfied with their language development after studying for many years (Kim, 2017).  Many researchers have argued that using the language in authentic situations consistently and continuously leads to better language development overall ( See for example, Johnson, 2001,Thomas, 2005, Park, 2007, Whitehead, 2018) Thus, it is crucial for learners and teachers of English to reconsider their approaches to English language learning and teaching. </a:t>
            </a:r>
          </a:p>
        </p:txBody>
      </p:sp>
    </p:spTree>
    <p:extLst>
      <p:ext uri="{BB962C8B-B14F-4D97-AF65-F5344CB8AC3E}">
        <p14:creationId xmlns:p14="http://schemas.microsoft.com/office/powerpoint/2010/main" val="39711380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Myths about academic writing</a:t>
            </a:r>
          </a:p>
        </p:txBody>
      </p:sp>
      <p:sp>
        <p:nvSpPr>
          <p:cNvPr id="3" name="Content Placeholder 2"/>
          <p:cNvSpPr>
            <a:spLocks noGrp="1"/>
          </p:cNvSpPr>
          <p:nvPr>
            <p:ph idx="1"/>
          </p:nvPr>
        </p:nvSpPr>
        <p:spPr>
          <a:xfrm>
            <a:off x="1371599" y="1577339"/>
            <a:ext cx="10437223" cy="5156835"/>
          </a:xfrm>
        </p:spPr>
        <p:txBody>
          <a:bodyPr>
            <a:normAutofit/>
          </a:bodyPr>
          <a:lstStyle/>
          <a:p>
            <a:pPr fontAlgn="base"/>
            <a:r>
              <a:rPr lang="en-CA" dirty="0"/>
              <a:t>Myth #1: </a:t>
            </a:r>
            <a:r>
              <a:rPr lang="en-CA" b="1" dirty="0"/>
              <a:t>I need to use big words. </a:t>
            </a:r>
          </a:p>
          <a:p>
            <a:pPr lvl="1" fontAlgn="base"/>
            <a:r>
              <a:rPr lang="en-CA" b="1" dirty="0"/>
              <a:t>Have the courage to write an article you would want to read.</a:t>
            </a:r>
            <a:r>
              <a:rPr lang="en-CA" dirty="0"/>
              <a:t> Don’t use words you wouldn’t normally use when talking about your research. If you read a sentence and can’t understand it yourself, then no one else can either. Publishers and journals want you to write clearly, concisely and actively.</a:t>
            </a:r>
          </a:p>
          <a:p>
            <a:pPr lvl="1" fontAlgn="base"/>
            <a:endParaRPr lang="en-CA" dirty="0"/>
          </a:p>
          <a:p>
            <a:pPr fontAlgn="base"/>
            <a:r>
              <a:rPr lang="en-CA" dirty="0"/>
              <a:t>Myth #2: </a:t>
            </a:r>
            <a:r>
              <a:rPr lang="en-CA" b="1" dirty="0"/>
              <a:t>Writers only start writing when they have everything figured out </a:t>
            </a:r>
          </a:p>
          <a:p>
            <a:pPr lvl="1" fontAlgn="base"/>
            <a:r>
              <a:rPr lang="en-CA" dirty="0"/>
              <a:t>Writers figure out much of what they want to write as they write it. Rather than waiting, get some writing on the page—even with gaps or problems. You can come back to patch up rough spots. </a:t>
            </a:r>
          </a:p>
          <a:p>
            <a:pPr lvl="1" fontAlgn="base"/>
            <a:endParaRPr lang="en-CA" dirty="0"/>
          </a:p>
          <a:p>
            <a:pPr fontAlgn="base"/>
            <a:r>
              <a:rPr lang="en-CA" dirty="0"/>
              <a:t>Myth #3</a:t>
            </a:r>
            <a:r>
              <a:rPr lang="en-CA" b="1" dirty="0"/>
              <a:t>: Perfect first drafts </a:t>
            </a:r>
          </a:p>
          <a:p>
            <a:pPr lvl="1" fontAlgn="base"/>
            <a:r>
              <a:rPr lang="en-CA" dirty="0"/>
              <a:t>Nobody writes perfect first drafts; polished writing takes lots of revision. </a:t>
            </a:r>
          </a:p>
          <a:p>
            <a:pPr lvl="1" fontAlgn="base"/>
            <a:endParaRPr lang="en-CA" dirty="0"/>
          </a:p>
          <a:p>
            <a:endParaRPr lang="en-CA" dirty="0"/>
          </a:p>
        </p:txBody>
      </p:sp>
    </p:spTree>
    <p:extLst>
      <p:ext uri="{BB962C8B-B14F-4D97-AF65-F5344CB8AC3E}">
        <p14:creationId xmlns:p14="http://schemas.microsoft.com/office/powerpoint/2010/main" val="8934331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additive="base">
                                        <p:cTn id="2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 calcmode="lin" valueType="num">
                                      <p:cBhvr additive="base">
                                        <p:cTn id="2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6" end="6"/>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 calcmode="lin" valueType="num">
                                      <p:cBhvr additive="base">
                                        <p:cTn id="3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Myths about academic writing</a:t>
            </a:r>
          </a:p>
        </p:txBody>
      </p:sp>
      <p:sp>
        <p:nvSpPr>
          <p:cNvPr id="3" name="Content Placeholder 2"/>
          <p:cNvSpPr>
            <a:spLocks noGrp="1"/>
          </p:cNvSpPr>
          <p:nvPr>
            <p:ph idx="1"/>
          </p:nvPr>
        </p:nvSpPr>
        <p:spPr>
          <a:xfrm>
            <a:off x="1371599" y="1577339"/>
            <a:ext cx="10437223" cy="5156835"/>
          </a:xfrm>
        </p:spPr>
        <p:txBody>
          <a:bodyPr>
            <a:normAutofit/>
          </a:bodyPr>
          <a:lstStyle/>
          <a:p>
            <a:pPr fontAlgn="base"/>
            <a:r>
              <a:rPr lang="en-CA" dirty="0"/>
              <a:t>Myth #4: </a:t>
            </a:r>
            <a:r>
              <a:rPr lang="en-CA" b="1" dirty="0"/>
              <a:t>Some got it; I don’t—the genius fallacy </a:t>
            </a:r>
          </a:p>
          <a:p>
            <a:pPr lvl="1" fontAlgn="base"/>
            <a:r>
              <a:rPr lang="en-CA" dirty="0"/>
              <a:t>When you see your writing ability as something fixed or out of your control, then you won’t believe you can improve as a writer and are likely not to make any efforts in that direction. With effort and study, though, you can improve as a writer. I promise. </a:t>
            </a:r>
          </a:p>
          <a:p>
            <a:pPr fontAlgn="base"/>
            <a:endParaRPr lang="en-CA" dirty="0"/>
          </a:p>
          <a:p>
            <a:pPr fontAlgn="base"/>
            <a:r>
              <a:rPr lang="en-CA" dirty="0"/>
              <a:t>Myth #5: </a:t>
            </a:r>
            <a:r>
              <a:rPr lang="en-CA" b="1" dirty="0"/>
              <a:t>Good grammar is good writing </a:t>
            </a:r>
          </a:p>
          <a:p>
            <a:pPr lvl="1" fontAlgn="base"/>
            <a:r>
              <a:rPr lang="en-CA" dirty="0"/>
              <a:t>When people say “I can’t write,” what they often mean is they have problems with grammatical correctness. Writing, however, is about more than just grammatical correctness. Good writing is a matter of achieving your desired effect upon an intended audience. Plus, as we saw in myth #3, no one writes perfect first drafts. Clarity, organization, flow, cohesiveness are key to good </a:t>
            </a:r>
            <a:r>
              <a:rPr lang="en-CA"/>
              <a:t>academic writing. </a:t>
            </a:r>
            <a:endParaRPr lang="en-CA" dirty="0"/>
          </a:p>
          <a:p>
            <a:pPr marL="530352" lvl="1" indent="0" fontAlgn="base">
              <a:buNone/>
            </a:pPr>
            <a:endParaRPr lang="en-CA" dirty="0"/>
          </a:p>
          <a:p>
            <a:endParaRPr lang="en-CA" dirty="0"/>
          </a:p>
        </p:txBody>
      </p:sp>
    </p:spTree>
    <p:extLst>
      <p:ext uri="{BB962C8B-B14F-4D97-AF65-F5344CB8AC3E}">
        <p14:creationId xmlns:p14="http://schemas.microsoft.com/office/powerpoint/2010/main" val="38922938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2136775" y="228600"/>
            <a:ext cx="8153400" cy="990600"/>
          </a:xfrm>
        </p:spPr>
        <p:txBody>
          <a:bodyPr/>
          <a:lstStyle/>
          <a:p>
            <a:pPr eaLnBrk="1" hangingPunct="1"/>
            <a:r>
              <a:rPr lang="en-GB" sz="2800">
                <a:latin typeface="Times New Roman" charset="0"/>
              </a:rPr>
              <a:t>TASK 1 </a:t>
            </a:r>
            <a:br>
              <a:rPr lang="en-GB" sz="2800">
                <a:latin typeface="Times New Roman" charset="0"/>
              </a:rPr>
            </a:br>
            <a:r>
              <a:rPr lang="en-GB" sz="2800">
                <a:latin typeface="Times New Roman" charset="0"/>
              </a:rPr>
              <a:t>- Getting Started</a:t>
            </a:r>
            <a:endParaRPr lang="en-US" sz="2800">
              <a:latin typeface="Times New Roman" charset="0"/>
            </a:endParaRPr>
          </a:p>
        </p:txBody>
      </p:sp>
      <p:sp>
        <p:nvSpPr>
          <p:cNvPr id="33795" name="Rectangle 3"/>
          <p:cNvSpPr>
            <a:spLocks noGrp="1" noChangeArrowheads="1"/>
          </p:cNvSpPr>
          <p:nvPr>
            <p:ph sz="quarter" idx="1"/>
          </p:nvPr>
        </p:nvSpPr>
        <p:spPr>
          <a:xfrm>
            <a:off x="2136776" y="1752600"/>
            <a:ext cx="6702425" cy="4343400"/>
          </a:xfrm>
        </p:spPr>
        <p:txBody>
          <a:bodyPr/>
          <a:lstStyle/>
          <a:p>
            <a:pPr>
              <a:lnSpc>
                <a:spcPct val="90000"/>
              </a:lnSpc>
              <a:spcAft>
                <a:spcPts val="600"/>
              </a:spcAft>
              <a:buFont typeface="Wingdings" charset="2"/>
              <a:buChar char="§"/>
            </a:pPr>
            <a:r>
              <a:rPr lang="en-US" dirty="0">
                <a:latin typeface="Times New Roman" charset="0"/>
                <a:ea typeface="Times New Roman" charset="0"/>
                <a:cs typeface="Times New Roman" charset="0"/>
              </a:rPr>
              <a:t>Try to write academically </a:t>
            </a:r>
            <a:r>
              <a:rPr lang="en-US">
                <a:latin typeface="Times New Roman" charset="0"/>
                <a:ea typeface="Times New Roman" charset="0"/>
                <a:cs typeface="Times New Roman" charset="0"/>
              </a:rPr>
              <a:t>for 5 </a:t>
            </a:r>
            <a:r>
              <a:rPr lang="en-US" dirty="0">
                <a:latin typeface="Times New Roman" charset="0"/>
                <a:ea typeface="Times New Roman" charset="0"/>
                <a:cs typeface="Times New Roman" charset="0"/>
              </a:rPr>
              <a:t>minutes, in sentences, without stopping, using the following topic</a:t>
            </a:r>
          </a:p>
          <a:p>
            <a:pPr marL="0" indent="0">
              <a:lnSpc>
                <a:spcPct val="90000"/>
              </a:lnSpc>
              <a:spcAft>
                <a:spcPts val="600"/>
              </a:spcAft>
              <a:buNone/>
            </a:pPr>
            <a:endParaRPr lang="en-US" dirty="0">
              <a:latin typeface="Times New Roman" charset="0"/>
              <a:ea typeface="Times New Roman" charset="0"/>
              <a:cs typeface="Times New Roman" charset="0"/>
            </a:endParaRPr>
          </a:p>
          <a:p>
            <a:pPr lvl="1">
              <a:lnSpc>
                <a:spcPct val="90000"/>
              </a:lnSpc>
              <a:spcAft>
                <a:spcPts val="600"/>
              </a:spcAft>
              <a:buFont typeface="Wingdings" charset="2"/>
              <a:buChar char="§"/>
            </a:pPr>
            <a:r>
              <a:rPr lang="en-US" sz="1800" dirty="0">
                <a:latin typeface="Times New Roman" charset="0"/>
                <a:ea typeface="Times New Roman" charset="0"/>
                <a:cs typeface="Times New Roman" charset="0"/>
              </a:rPr>
              <a:t>The best age to start learning a second language</a:t>
            </a:r>
          </a:p>
        </p:txBody>
      </p:sp>
      <p:sp>
        <p:nvSpPr>
          <p:cNvPr id="6" name="Rectangle 10"/>
          <p:cNvSpPr>
            <a:spLocks noGrp="1" noChangeArrowheads="1"/>
          </p:cNvSpPr>
          <p:nvPr>
            <p:ph type="sldNum" sz="quarter" idx="12"/>
          </p:nvPr>
        </p:nvSpPr>
        <p:spPr/>
        <p:txBody>
          <a:bodyPr>
            <a:normAutofit/>
          </a:bodyPr>
          <a:lstStyle/>
          <a:p>
            <a:pPr>
              <a:defRPr/>
            </a:pPr>
            <a:fld id="{45BE7B3B-51AC-9743-9F0C-B19B70F5234E}" type="slidenum">
              <a:rPr lang="en-IE"/>
              <a:pPr>
                <a:defRPr/>
              </a:pPr>
              <a:t>8</a:t>
            </a:fld>
            <a:endParaRPr lang="en-IE"/>
          </a:p>
        </p:txBody>
      </p:sp>
    </p:spTree>
    <p:extLst>
      <p:ext uri="{BB962C8B-B14F-4D97-AF65-F5344CB8AC3E}">
        <p14:creationId xmlns:p14="http://schemas.microsoft.com/office/powerpoint/2010/main" val="5045906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Feedback</a:t>
            </a:r>
          </a:p>
        </p:txBody>
      </p:sp>
      <p:sp>
        <p:nvSpPr>
          <p:cNvPr id="3" name="Content Placeholder 2"/>
          <p:cNvSpPr>
            <a:spLocks noGrp="1"/>
          </p:cNvSpPr>
          <p:nvPr>
            <p:ph idx="1"/>
          </p:nvPr>
        </p:nvSpPr>
        <p:spPr/>
        <p:txBody>
          <a:bodyPr/>
          <a:lstStyle/>
          <a:p>
            <a:r>
              <a:rPr lang="en-CA" dirty="0"/>
              <a:t>What were your difficulties?</a:t>
            </a:r>
          </a:p>
          <a:p>
            <a:r>
              <a:rPr lang="en-CA"/>
              <a:t>What problems did you run in to?</a:t>
            </a:r>
          </a:p>
        </p:txBody>
      </p:sp>
    </p:spTree>
    <p:extLst>
      <p:ext uri="{BB962C8B-B14F-4D97-AF65-F5344CB8AC3E}">
        <p14:creationId xmlns:p14="http://schemas.microsoft.com/office/powerpoint/2010/main" val="1604862346"/>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TM10001105[[fn=Crop]]</Template>
  <TotalTime>65</TotalTime>
  <Words>815</Words>
  <Application>Microsoft Office PowerPoint</Application>
  <PresentationFormat>Widescreen</PresentationFormat>
  <Paragraphs>54</Paragraphs>
  <Slides>11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Calibri</vt:lpstr>
      <vt:lpstr>Franklin Gothic Book</vt:lpstr>
      <vt:lpstr>Times New Roman</vt:lpstr>
      <vt:lpstr>Wingdings</vt:lpstr>
      <vt:lpstr>Crop</vt:lpstr>
      <vt:lpstr>Introduction to Academic writing</vt:lpstr>
      <vt:lpstr>What is academic writing?</vt:lpstr>
      <vt:lpstr>Why is the following text not a good example of academic style?</vt:lpstr>
      <vt:lpstr>Characteristics of academic writing</vt:lpstr>
      <vt:lpstr>Revised Version</vt:lpstr>
      <vt:lpstr>Myths about academic writing</vt:lpstr>
      <vt:lpstr>Myths about academic writing</vt:lpstr>
      <vt:lpstr>TASK 1  - Getting Started</vt:lpstr>
      <vt:lpstr>Feedback</vt:lpstr>
      <vt:lpstr>Tip #1</vt:lpstr>
      <vt:lpstr>Task 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Academic writing</dc:title>
  <dc:creator>Whitehead, George E.K. (Prof.)</dc:creator>
  <cp:lastModifiedBy>Reviewer</cp:lastModifiedBy>
  <cp:revision>35</cp:revision>
  <dcterms:created xsi:type="dcterms:W3CDTF">2017-07-13T02:14:23Z</dcterms:created>
  <dcterms:modified xsi:type="dcterms:W3CDTF">2023-03-08T09:23:55Z</dcterms:modified>
</cp:coreProperties>
</file>