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6" r:id="rId3"/>
    <p:sldId id="266" r:id="rId4"/>
    <p:sldId id="275" r:id="rId5"/>
    <p:sldId id="267" r:id="rId6"/>
    <p:sldId id="268" r:id="rId7"/>
    <p:sldId id="269" r:id="rId8"/>
    <p:sldId id="270" r:id="rId9"/>
    <p:sldId id="272" r:id="rId10"/>
    <p:sldId id="271" r:id="rId11"/>
    <p:sldId id="273" r:id="rId12"/>
    <p:sldId id="274" r:id="rId13"/>
    <p:sldId id="276" r:id="rId14"/>
    <p:sldId id="277" r:id="rId15"/>
    <p:sldId id="283" r:id="rId16"/>
    <p:sldId id="278" r:id="rId17"/>
    <p:sldId id="279" r:id="rId18"/>
    <p:sldId id="281" r:id="rId19"/>
    <p:sldId id="263" r:id="rId20"/>
    <p:sldId id="284" r:id="rId21"/>
    <p:sldId id="469" r:id="rId22"/>
    <p:sldId id="287" r:id="rId23"/>
    <p:sldId id="470" r:id="rId24"/>
    <p:sldId id="286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603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2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72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9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9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9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9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9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9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9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9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9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9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9" name="Freeform 1938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0" name="Rounded Rectangle 1939"/>
          <p:cNvSpPr/>
          <p:nvPr/>
        </p:nvSpPr>
        <p:spPr>
          <a:xfrm>
            <a:off x="4622800" y="544671"/>
            <a:ext cx="73025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1752600"/>
            <a:ext cx="3122611" cy="30265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122612" cy="1140526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94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90770" y="800100"/>
            <a:ext cx="6766560" cy="5257800"/>
          </a:xfrm>
          <a:prstGeom prst="roundRect">
            <a:avLst>
              <a:gd name="adj" fmla="val 3488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" name="Freeform 1946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8" name="Rounded Rectangle 1947"/>
          <p:cNvSpPr/>
          <p:nvPr/>
        </p:nvSpPr>
        <p:spPr>
          <a:xfrm>
            <a:off x="266700" y="544671"/>
            <a:ext cx="116586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5471" y="800100"/>
            <a:ext cx="5394960" cy="5257800"/>
          </a:xfrm>
          <a:prstGeom prst="roundRect">
            <a:avLst>
              <a:gd name="adj" fmla="val 3304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95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64790" y="800100"/>
            <a:ext cx="5394960" cy="5257800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" name="Rectangle 2054"/>
          <p:cNvSpPr/>
          <p:nvPr/>
        </p:nvSpPr>
        <p:spPr>
          <a:xfrm>
            <a:off x="531812" y="2971800"/>
            <a:ext cx="11201400" cy="609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53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6" name="Group 2055"/>
          <p:cNvGrpSpPr/>
          <p:nvPr/>
        </p:nvGrpSpPr>
        <p:grpSpPr>
          <a:xfrm>
            <a:off x="4265165" y="681831"/>
            <a:ext cx="3658495" cy="5486400"/>
            <a:chOff x="4494212" y="1219200"/>
            <a:chExt cx="3658495" cy="5486400"/>
          </a:xfrm>
        </p:grpSpPr>
        <p:sp>
          <p:nvSpPr>
            <p:cNvPr id="2057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9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5875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060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5100" sx="101000" sy="101000" algn="ctr" rotWithShape="0">
              <a:prstClr val="black">
                <a:alpha val="18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5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6" name="Freeform 5"/>
          <p:cNvSpPr>
            <a:spLocks noChangeAspect="1"/>
          </p:cNvSpPr>
          <p:nvPr/>
        </p:nvSpPr>
        <p:spPr bwMode="auto">
          <a:xfrm>
            <a:off x="455612" y="834231"/>
            <a:ext cx="3351904" cy="51816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40000"/>
                <a:lumOff val="60000"/>
              </a:schemeClr>
            </a:solidFill>
            <a:round/>
          </a:ln>
          <a:effectLst>
            <a:innerShdw blurRad="838200">
              <a:srgbClr val="F4C064">
                <a:alpha val="44706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177" name="Group 2176"/>
          <p:cNvGrpSpPr/>
          <p:nvPr/>
        </p:nvGrpSpPr>
        <p:grpSpPr>
          <a:xfrm>
            <a:off x="8228012" y="681831"/>
            <a:ext cx="3658495" cy="5486400"/>
            <a:chOff x="4494212" y="1219200"/>
            <a:chExt cx="3658495" cy="5486400"/>
          </a:xfrm>
        </p:grpSpPr>
        <p:sp>
          <p:nvSpPr>
            <p:cNvPr id="217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79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80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0" y="2995680"/>
            <a:ext cx="561975" cy="582837"/>
            <a:chOff x="0" y="2995680"/>
            <a:chExt cx="986429" cy="582837"/>
          </a:xfrm>
        </p:grpSpPr>
        <p:sp>
          <p:nvSpPr>
            <p:cNvPr id="1945" name="Freeform 1944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1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2" name="Group 2181"/>
          <p:cNvGrpSpPr/>
          <p:nvPr/>
        </p:nvGrpSpPr>
        <p:grpSpPr>
          <a:xfrm flipH="1">
            <a:off x="11630025" y="2995680"/>
            <a:ext cx="561975" cy="582837"/>
            <a:chOff x="0" y="2995680"/>
            <a:chExt cx="986429" cy="582837"/>
          </a:xfrm>
        </p:grpSpPr>
        <p:sp>
          <p:nvSpPr>
            <p:cNvPr id="2183" name="Freeform 2182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4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05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78680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18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639939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0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609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6619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3691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03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0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447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4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871E2D-9795-49CF-9961-0C3D57B0E047}" type="datetimeFigureOut">
              <a:rPr lang="en-CA" smtClean="0"/>
              <a:pPr/>
              <a:t>04/09/2019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D6FC62-269B-4968-9535-F7B06FED785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329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of.gwhitehead@gmail.com" TargetMode="External"/><Relationship Id="rId2" Type="http://schemas.openxmlformats.org/officeDocument/2006/relationships/hyperlink" Target="http://www.suwonunigeorge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mailto:gekw@hufs.ac.k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D205-9DB3-4E74-A5CF-0D5BC751D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</a:t>
            </a:r>
            <a:r>
              <a:rPr lang="en-US"/>
              <a:t>Communicative English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DF7EC-3725-4AB1-9739-A04FF5D96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George E.K. Whitehead</a:t>
            </a:r>
          </a:p>
        </p:txBody>
      </p:sp>
    </p:spTree>
    <p:extLst>
      <p:ext uri="{BB962C8B-B14F-4D97-AF65-F5344CB8AC3E}">
        <p14:creationId xmlns:p14="http://schemas.microsoft.com/office/powerpoint/2010/main" val="343216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additional publications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5899" y="2636107"/>
            <a:ext cx="5987539" cy="34996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CA"/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Gang, Y.S., Kim, H.D., Whitehead, G., Goo, Y.S., Gwon, H.Y., Han, G., &amp; Hong, G.M. (2018). </a:t>
            </a:r>
            <a:r>
              <a:rPr lang="en-US" i="1"/>
              <a:t>Middle School English 1</a:t>
            </a:r>
            <a:r>
              <a:rPr lang="en-US"/>
              <a:t>. Seoul, South Korea: Darakwon.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/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Gang, Y.S., Kim, H.D., Whitehead, G., Goo, Y.S., Gwon, H.Y., Han, G., &amp; Hong, G.M. (2019). </a:t>
            </a:r>
            <a:r>
              <a:rPr lang="en-US" i="1"/>
              <a:t>Middle School English 2</a:t>
            </a:r>
            <a:r>
              <a:rPr lang="en-US"/>
              <a:t>. Seoul, South Korea: Darakwon.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/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Gang, Y.S., Kim, H.D., Whitehead, G., Goo, Y.S., Gwon, H.Y., Han, G., &amp; Hong, G.M. (2020). </a:t>
            </a:r>
            <a:r>
              <a:rPr lang="en-US" i="1"/>
              <a:t>Middle School English 3</a:t>
            </a:r>
            <a:r>
              <a:rPr lang="en-US"/>
              <a:t>. Seoul, South Korea: Darakwon.</a:t>
            </a:r>
            <a:endParaRPr lang="en-US" sz="1600"/>
          </a:p>
          <a:p>
            <a:pPr marL="658368" lvl="2" indent="0">
              <a:buNone/>
            </a:pPr>
            <a:endParaRPr lang="en-CA"/>
          </a:p>
          <a:p>
            <a:pPr marL="0" indent="0">
              <a:buNone/>
            </a:pPr>
            <a:r>
              <a:rPr lang="en-CA"/>
              <a:t> 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14774" r="7077" b="13394"/>
          <a:stretch/>
        </p:blipFill>
        <p:spPr>
          <a:xfrm>
            <a:off x="8085303" y="1839049"/>
            <a:ext cx="3201260" cy="42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review &amp; Editing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Asian EFL Journal  </a:t>
            </a:r>
            <a:r>
              <a:rPr lang="en-US" dirty="0"/>
              <a:t>- Editor/ Reviewer  (https://www.asian-efl-journal.com/)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Asian ESP Journal </a:t>
            </a:r>
            <a:r>
              <a:rPr lang="en-US" dirty="0"/>
              <a:t>– Editor/ Reviewer (https://www.asian-esp-journal.com/)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System</a:t>
            </a:r>
            <a:r>
              <a:rPr lang="en-US" dirty="0"/>
              <a:t> – Guest reviewer (https://www.journals.elsevier.com/system)</a:t>
            </a:r>
          </a:p>
        </p:txBody>
      </p:sp>
    </p:spTree>
    <p:extLst>
      <p:ext uri="{BB962C8B-B14F-4D97-AF65-F5344CB8AC3E}">
        <p14:creationId xmlns:p14="http://schemas.microsoft.com/office/powerpoint/2010/main" val="389299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027-3F95-4897-A61B-2E136FE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Academic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29962-67C8-42A5-AD94-782288EE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2673"/>
            <a:ext cx="4744931" cy="50225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US" sz="1800" dirty="0"/>
              <a:t>Whitehead, G. (2018). </a:t>
            </a:r>
            <a:r>
              <a:rPr lang="en-US" sz="1800" i="1" dirty="0"/>
              <a:t>EMART: Creating Music Videos Through the Integration of English, Music, and Art</a:t>
            </a:r>
            <a:r>
              <a:rPr lang="en-US" sz="1800" dirty="0"/>
              <a:t>. Presented at Suwon KOTESOL workshop, Anyang, South Korea. April, 2018. 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Whitehead, G. (2017). </a:t>
            </a:r>
            <a:r>
              <a:rPr lang="en-CA" sz="1800" i="1" dirty="0"/>
              <a:t>A Guided Analysis of Effective Language Teaching</a:t>
            </a:r>
            <a:r>
              <a:rPr lang="en-CA" sz="1800" dirty="0"/>
              <a:t>. Presented at Seoul KOTESOL workshop, Seoul, South Korea. June, 2017.</a:t>
            </a:r>
          </a:p>
          <a:p>
            <a:pPr marL="0" indent="0">
              <a:buNone/>
            </a:pPr>
            <a:endParaRPr lang="en-CA" sz="1900" dirty="0"/>
          </a:p>
          <a:p>
            <a:pPr marL="0" indent="0">
              <a:buNone/>
            </a:pPr>
            <a:r>
              <a:rPr lang="en-CA" sz="1900" dirty="0"/>
              <a:t>Whitehead, G. (2016). </a:t>
            </a:r>
            <a:r>
              <a:rPr lang="en-CA" sz="1900" i="1" dirty="0"/>
              <a:t>Analyzing Effective Teaching through Video Analysis</a:t>
            </a:r>
            <a:r>
              <a:rPr lang="en-CA" sz="1900" dirty="0"/>
              <a:t>. Presented at </a:t>
            </a:r>
            <a:r>
              <a:rPr lang="en-CA" sz="1900" dirty="0" err="1"/>
              <a:t>Yongin</a:t>
            </a:r>
            <a:r>
              <a:rPr lang="en-CA" sz="1900" dirty="0"/>
              <a:t> KOTESOL workshop, </a:t>
            </a:r>
            <a:r>
              <a:rPr lang="en-CA" sz="1900" dirty="0" err="1"/>
              <a:t>Yongin</a:t>
            </a:r>
            <a:r>
              <a:rPr lang="en-CA" sz="1900" dirty="0"/>
              <a:t>, South Korea. May, 2016.</a:t>
            </a:r>
          </a:p>
          <a:p>
            <a:pPr marL="0" indent="0">
              <a:buNone/>
            </a:pPr>
            <a:br>
              <a:rPr lang="en-CA" sz="1900" dirty="0"/>
            </a:br>
            <a:r>
              <a:rPr lang="en-CA" sz="1900" dirty="0"/>
              <a:t> </a:t>
            </a:r>
            <a:br>
              <a:rPr lang="en-CA" sz="1900" dirty="0"/>
            </a:br>
            <a:r>
              <a:rPr lang="en-CA" sz="1900" dirty="0"/>
              <a:t>Whitehead, G. (2016). </a:t>
            </a:r>
            <a:r>
              <a:rPr lang="en-CA" sz="1900" i="1" dirty="0"/>
              <a:t>Setting the groundwork for student motivation: The role of the teacher. </a:t>
            </a:r>
            <a:r>
              <a:rPr lang="en-CA" sz="1900" dirty="0"/>
              <a:t>Presented at the Seoul National Conference, Seoul, South Korea. April, 2016. </a:t>
            </a:r>
          </a:p>
          <a:p>
            <a:pPr marL="0" indent="0">
              <a:buNone/>
            </a:pPr>
            <a:br>
              <a:rPr lang="en-CA" sz="1900" dirty="0"/>
            </a:br>
            <a:br>
              <a:rPr lang="en-CA" sz="1900" dirty="0"/>
            </a:br>
            <a:r>
              <a:rPr lang="en-CA" sz="1900" dirty="0"/>
              <a:t>Whitehead, G. (2015). </a:t>
            </a:r>
            <a:r>
              <a:rPr lang="en-CA" sz="1900" i="1" dirty="0"/>
              <a:t>Motivated Learners: A Focus on the Teacher</a:t>
            </a:r>
            <a:r>
              <a:rPr lang="en-CA" sz="1900" dirty="0"/>
              <a:t>. Presented at Suwon KOTESOL workshop, Suwon, South Korea. October, 2015.</a:t>
            </a:r>
          </a:p>
          <a:p>
            <a:pPr marL="0" indent="0">
              <a:buNone/>
            </a:pPr>
            <a:br>
              <a:rPr lang="en-CA" sz="1900" dirty="0"/>
            </a:br>
            <a:r>
              <a:rPr lang="en-CA" sz="1900" dirty="0"/>
              <a:t> </a:t>
            </a:r>
            <a:br>
              <a:rPr lang="en-CA" sz="1900" dirty="0"/>
            </a:br>
            <a:r>
              <a:rPr lang="en-CA" sz="1900" dirty="0"/>
              <a:t>Whitehead, G. (2015). </a:t>
            </a:r>
            <a:r>
              <a:rPr lang="en-CA" sz="1900" i="1" dirty="0"/>
              <a:t>Connecting with Young Learners: Relevance and Relatability</a:t>
            </a:r>
            <a:r>
              <a:rPr lang="en-CA" sz="1900" dirty="0"/>
              <a:t>. Presented at </a:t>
            </a:r>
            <a:r>
              <a:rPr lang="en-CA" sz="1900" dirty="0" err="1"/>
              <a:t>Gwangmyeong</a:t>
            </a:r>
            <a:r>
              <a:rPr lang="en-CA" sz="1900" dirty="0"/>
              <a:t> City elementary language teacher workshop, </a:t>
            </a:r>
            <a:r>
              <a:rPr lang="en-CA" sz="1900" dirty="0" err="1"/>
              <a:t>Gwangmyeong</a:t>
            </a:r>
            <a:r>
              <a:rPr lang="en-CA" sz="1900" dirty="0"/>
              <a:t>, South Korea. October, 2015.</a:t>
            </a:r>
          </a:p>
          <a:p>
            <a:pPr marL="0" indent="0">
              <a:buNone/>
            </a:pPr>
            <a:br>
              <a:rPr lang="en-CA" sz="1900" dirty="0"/>
            </a:br>
            <a:r>
              <a:rPr lang="en-CA" sz="1900" dirty="0"/>
              <a:t> </a:t>
            </a:r>
            <a:br>
              <a:rPr lang="en-CA" sz="1900" dirty="0"/>
            </a:br>
            <a:r>
              <a:rPr lang="en-CA" sz="1900" dirty="0"/>
              <a:t>Whitehead, G. (2015). </a:t>
            </a:r>
            <a:r>
              <a:rPr lang="en-CA" sz="1900" i="1" dirty="0"/>
              <a:t>Sparking Students' Interest and Engagement through Contextual Connections</a:t>
            </a:r>
            <a:r>
              <a:rPr lang="en-CA" sz="1900" dirty="0"/>
              <a:t>. Presented at </a:t>
            </a:r>
            <a:r>
              <a:rPr lang="en-CA" sz="1900" dirty="0" err="1"/>
              <a:t>Yon</a:t>
            </a:r>
            <a:r>
              <a:rPr lang="en-CA" dirty="0" err="1"/>
              <a:t>gin</a:t>
            </a:r>
            <a:r>
              <a:rPr lang="en-CA" dirty="0"/>
              <a:t> KOTESOL workshop, </a:t>
            </a:r>
            <a:r>
              <a:rPr lang="en-CA" dirty="0" err="1"/>
              <a:t>Yongin</a:t>
            </a:r>
            <a:r>
              <a:rPr lang="en-CA" dirty="0"/>
              <a:t>, South Korea. September, 2015.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4F0D27-2ED1-4371-A32B-3707CE4A6355}"/>
              </a:ext>
            </a:extLst>
          </p:cNvPr>
          <p:cNvSpPr txBox="1">
            <a:spLocks/>
          </p:cNvSpPr>
          <p:nvPr/>
        </p:nvSpPr>
        <p:spPr>
          <a:xfrm>
            <a:off x="6096000" y="1512673"/>
            <a:ext cx="5234609" cy="4816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2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100" dirty="0"/>
              <a:t>Whitehead, G. (2014). </a:t>
            </a:r>
            <a:r>
              <a:rPr lang="en-CA" sz="2100" i="1" dirty="0"/>
              <a:t>English Today.</a:t>
            </a:r>
            <a:r>
              <a:rPr lang="en-CA" sz="2100" dirty="0"/>
              <a:t> Presented at </a:t>
            </a:r>
            <a:r>
              <a:rPr lang="en-CA" sz="2100" dirty="0" err="1"/>
              <a:t>Chodang</a:t>
            </a:r>
            <a:r>
              <a:rPr lang="en-CA" sz="2100" dirty="0"/>
              <a:t> high school student workshop, </a:t>
            </a:r>
            <a:r>
              <a:rPr lang="en-CA" sz="2100" dirty="0" err="1"/>
              <a:t>Yongin</a:t>
            </a:r>
            <a:r>
              <a:rPr lang="en-CA" sz="2100" dirty="0"/>
              <a:t>, South Korea. October, 2014.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CA" sz="2100" dirty="0"/>
            </a:br>
            <a:r>
              <a:rPr lang="en-CA" sz="2100" dirty="0"/>
              <a:t>Whitehead, G &amp; </a:t>
            </a:r>
            <a:r>
              <a:rPr lang="en-CA" sz="2100" dirty="0" err="1"/>
              <a:t>Hwang.H</a:t>
            </a:r>
            <a:r>
              <a:rPr lang="en-CA" sz="2100" dirty="0"/>
              <a:t>. (2014). </a:t>
            </a:r>
            <a:r>
              <a:rPr lang="en-CA" sz="2100" i="1" dirty="0"/>
              <a:t>The ‘Double Iceberg’ model</a:t>
            </a:r>
            <a:r>
              <a:rPr lang="en-CA" sz="2100" dirty="0"/>
              <a:t> . Presented at Applied Linguistics Association of Korea (ALAK) international conference, Seoul , South Korea. September, 2014.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CA" sz="2100" dirty="0"/>
            </a:br>
            <a:r>
              <a:rPr lang="en-CA" sz="2100" dirty="0"/>
              <a:t> </a:t>
            </a:r>
            <a:br>
              <a:rPr lang="en-CA" sz="2100" dirty="0"/>
            </a:br>
            <a:r>
              <a:rPr lang="en-CA" sz="2100" dirty="0"/>
              <a:t>Invited panel member: </a:t>
            </a:r>
            <a:r>
              <a:rPr lang="en-CA" sz="2100" i="1" dirty="0"/>
              <a:t>Facing the facts: Perspectives on the possibilities for change in Korean English language teaching. </a:t>
            </a:r>
            <a:r>
              <a:rPr lang="en-CA" sz="2100" dirty="0" err="1"/>
              <a:t>Gyeonggi</a:t>
            </a:r>
            <a:r>
              <a:rPr lang="en-CA" sz="2100" dirty="0"/>
              <a:t> Foreign Language Education Conference (GFLEC), </a:t>
            </a:r>
            <a:r>
              <a:rPr lang="en-CA" sz="2100" dirty="0" err="1"/>
              <a:t>Pyeongtaek</a:t>
            </a:r>
            <a:r>
              <a:rPr lang="en-CA" sz="2100" dirty="0"/>
              <a:t>, South Korea. November, 2013.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CA" sz="2100" dirty="0"/>
            </a:br>
            <a:r>
              <a:rPr lang="en-CA" sz="2100" dirty="0"/>
              <a:t> </a:t>
            </a:r>
            <a:br>
              <a:rPr lang="en-CA" sz="2100" dirty="0"/>
            </a:br>
            <a:r>
              <a:rPr lang="en-CA" sz="2100" dirty="0"/>
              <a:t>Invited panel member: </a:t>
            </a:r>
            <a:r>
              <a:rPr lang="en-CA" sz="2100" i="1" dirty="0"/>
              <a:t>Considering the future of English language teaching in </a:t>
            </a:r>
            <a:r>
              <a:rPr lang="en-CA" sz="2100" i="1" dirty="0" err="1"/>
              <a:t>Korea.</a:t>
            </a:r>
            <a:r>
              <a:rPr lang="en-CA" sz="2100" dirty="0" err="1"/>
              <a:t>Gyeonggi</a:t>
            </a:r>
            <a:r>
              <a:rPr lang="en-CA" sz="2100" dirty="0"/>
              <a:t>-do International Teachers’ Conference (GITC), </a:t>
            </a:r>
            <a:r>
              <a:rPr lang="en-CA" sz="2100" dirty="0" err="1"/>
              <a:t>Pyeongtaek</a:t>
            </a:r>
            <a:r>
              <a:rPr lang="en-CA" sz="2100" dirty="0"/>
              <a:t>, South Korea. October, 2012.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CA" sz="2100" dirty="0"/>
            </a:br>
            <a:br>
              <a:rPr lang="en-CA" sz="2100" dirty="0"/>
            </a:br>
            <a:r>
              <a:rPr lang="en-CA" sz="2100" dirty="0"/>
              <a:t>Whitehead, G., &amp; Hwang, H. (2012). </a:t>
            </a:r>
            <a:r>
              <a:rPr lang="en-CA" sz="2100" i="1" dirty="0"/>
              <a:t>Examining teacher talk in Korean English classrooms: Advocating the judicious use of L1</a:t>
            </a:r>
            <a:r>
              <a:rPr lang="en-CA" sz="2100" dirty="0"/>
              <a:t>. Paper presented at </a:t>
            </a:r>
            <a:r>
              <a:rPr lang="en-CA" sz="2100" dirty="0" err="1"/>
              <a:t>Gyeonggi</a:t>
            </a:r>
            <a:r>
              <a:rPr lang="en-CA" sz="2100" dirty="0"/>
              <a:t>-do International Teachers’ Conference (GITC), </a:t>
            </a:r>
            <a:r>
              <a:rPr lang="en-CA" sz="2100" dirty="0" err="1"/>
              <a:t>Pyeongtaek</a:t>
            </a:r>
            <a:r>
              <a:rPr lang="en-CA" sz="2100" dirty="0"/>
              <a:t> , South Korea. October, 2012.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CA" sz="2100" dirty="0"/>
            </a:br>
            <a:r>
              <a:rPr lang="en-CA" sz="2100" dirty="0"/>
              <a:t> </a:t>
            </a:r>
            <a:br>
              <a:rPr lang="en-CA" sz="2100" dirty="0"/>
            </a:br>
            <a:r>
              <a:rPr lang="en-CA" sz="2100" dirty="0"/>
              <a:t>Whitehead, G. (2011). </a:t>
            </a:r>
            <a:r>
              <a:rPr lang="en-CA" sz="2100" i="1" dirty="0"/>
              <a:t>Evaluating the use of L1 in Korean English classrooms</a:t>
            </a:r>
            <a:r>
              <a:rPr lang="en-CA" sz="2100" dirty="0"/>
              <a:t>. Presented at </a:t>
            </a:r>
            <a:r>
              <a:rPr lang="en-CA" sz="2100" dirty="0" err="1"/>
              <a:t>Gyeonggi</a:t>
            </a:r>
            <a:r>
              <a:rPr lang="en-CA" sz="2100" dirty="0"/>
              <a:t>-do International Teachers’ Conference (GITC), </a:t>
            </a:r>
            <a:r>
              <a:rPr lang="en-CA" sz="2100" dirty="0" err="1"/>
              <a:t>Pyeongtaek</a:t>
            </a:r>
            <a:r>
              <a:rPr lang="en-CA" sz="2100" dirty="0"/>
              <a:t>, South Korea. November, 2011.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CA" dirty="0"/>
            </a:br>
            <a:r>
              <a:rPr lang="en-CA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96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B2E6-A196-4FB3-8A51-7D31BBA9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is your chance!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B5AE-C9F2-4743-AB39-9442D0867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questions">
            <a:extLst>
              <a:ext uri="{FF2B5EF4-FFF2-40B4-BE49-F238E27FC236}">
                <a16:creationId xmlns:a16="http://schemas.microsoft.com/office/drawing/2014/main" id="{5D032DFC-4B50-4E36-87BC-7A3BFD47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23" y="2286001"/>
            <a:ext cx="6173977" cy="41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478A7-89DE-4520-98E8-FE187B326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the course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98E9F0-3F69-466A-993D-37A543A98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2772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4991-8574-4BFD-9FDD-187F66D5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F85DB-A38C-4A5E-AA14-CCCC97FA2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Throughout </a:t>
            </a:r>
            <a:r>
              <a:rPr lang="en-CA"/>
              <a:t>the course learners </a:t>
            </a:r>
            <a:r>
              <a:rPr lang="en-CA" dirty="0"/>
              <a:t>will be engaged in various collaborative activities, group projects, and presentations in which students will receive support from peers as well as their professor . </a:t>
            </a:r>
          </a:p>
          <a:p>
            <a:endParaRPr lang="en-CA" dirty="0"/>
          </a:p>
          <a:p>
            <a:r>
              <a:rPr lang="en-CA" dirty="0"/>
              <a:t>This course specifically aims to foster learners' comprehensible output and negotiation of meaning as well as, 21st century skill development such as collaboration, cooperation, creative thinking, and intercultural communication.  </a:t>
            </a:r>
          </a:p>
          <a:p>
            <a:endParaRPr lang="en-CA" dirty="0"/>
          </a:p>
          <a:p>
            <a:r>
              <a:rPr lang="en-CA" dirty="0"/>
              <a:t>Students can expect a relaxed, low-stakes, and supportive classroom environment where they are able to  feel comfortable using the language. </a:t>
            </a:r>
          </a:p>
          <a:p>
            <a:endParaRPr lang="en-CA" dirty="0"/>
          </a:p>
          <a:p>
            <a:r>
              <a:rPr lang="en-CA" dirty="0"/>
              <a:t>By the end of this course students will not only develop their English communicative abilities , but also their confidence in the language. </a:t>
            </a:r>
          </a:p>
        </p:txBody>
      </p:sp>
    </p:spTree>
    <p:extLst>
      <p:ext uri="{BB962C8B-B14F-4D97-AF65-F5344CB8AC3E}">
        <p14:creationId xmlns:p14="http://schemas.microsoft.com/office/powerpoint/2010/main" val="167538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8C76-47D0-4194-B64D-9928F837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781A-3875-46D9-BE84-C98A89643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understand key features of good communicative abilities</a:t>
            </a:r>
          </a:p>
          <a:p>
            <a:endParaRPr lang="en-US" dirty="0"/>
          </a:p>
          <a:p>
            <a:r>
              <a:rPr lang="en-US" dirty="0"/>
              <a:t>To develop your own communicative ability</a:t>
            </a:r>
          </a:p>
          <a:p>
            <a:endParaRPr lang="en-US" dirty="0"/>
          </a:p>
          <a:p>
            <a:r>
              <a:rPr lang="en-US" dirty="0"/>
              <a:t>To develop confidence in your communicative 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4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FBBE-CC0D-4B1E-84B4-BD2BF205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797CF-BF0F-42BC-821F-35D191BB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651398" cy="359359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buAutoNum type="arabicPeriod"/>
            </a:pPr>
            <a:r>
              <a:rPr lang="en-US" dirty="0"/>
              <a:t>Getting to know you</a:t>
            </a:r>
          </a:p>
          <a:p>
            <a:pPr marL="457200" indent="-457200">
              <a:buAutoNum type="arabicPeriod"/>
            </a:pPr>
            <a:r>
              <a:rPr lang="en-US" dirty="0"/>
              <a:t>Relationships</a:t>
            </a:r>
          </a:p>
          <a:p>
            <a:pPr marL="457200" indent="-457200">
              <a:buAutoNum type="arabicPeriod"/>
            </a:pPr>
            <a:r>
              <a:rPr lang="en-US" dirty="0"/>
              <a:t>Teambuilding</a:t>
            </a:r>
          </a:p>
          <a:p>
            <a:pPr marL="457200" indent="-457200">
              <a:buAutoNum type="arabicPeriod"/>
            </a:pPr>
            <a:r>
              <a:rPr lang="en-US" dirty="0"/>
              <a:t>Health</a:t>
            </a:r>
          </a:p>
          <a:p>
            <a:pPr marL="457200" indent="-457200">
              <a:buAutoNum type="arabicPeriod"/>
            </a:pPr>
            <a:r>
              <a:rPr lang="en-US" dirty="0"/>
              <a:t>Stress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1F3997-589D-4F72-AE48-3C27ED0A7108}"/>
              </a:ext>
            </a:extLst>
          </p:cNvPr>
          <p:cNvSpPr txBox="1">
            <a:spLocks/>
          </p:cNvSpPr>
          <p:nvPr/>
        </p:nvSpPr>
        <p:spPr>
          <a:xfrm>
            <a:off x="5463227" y="2286000"/>
            <a:ext cx="3651398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7"/>
            </a:pPr>
            <a:r>
              <a:rPr lang="en-US" dirty="0"/>
              <a:t>Happiness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The environment</a:t>
            </a:r>
          </a:p>
          <a:p>
            <a:pPr marL="457200" indent="-457200">
              <a:buFont typeface="Arial" panose="020B0604020202020204" pitchFamily="34" charset="0"/>
              <a:buAutoNum type="arabicPeriod" startAt="7"/>
            </a:pPr>
            <a:r>
              <a:rPr lang="en-US" dirty="0"/>
              <a:t>Travel &amp; Tourism</a:t>
            </a:r>
          </a:p>
          <a:p>
            <a:pPr marL="457200" indent="-457200">
              <a:buFont typeface="Arial" panose="020B0604020202020204" pitchFamily="34" charset="0"/>
              <a:buAutoNum type="arabicPeriod" startAt="7"/>
            </a:pPr>
            <a:r>
              <a:rPr lang="en-US" dirty="0"/>
              <a:t>Crime &amp;  Punishment</a:t>
            </a:r>
          </a:p>
          <a:p>
            <a:pPr marL="457200" indent="-457200">
              <a:buFont typeface="Arial" panose="020B0604020202020204" pitchFamily="34" charset="0"/>
              <a:buAutoNum type="arabicPeriod" startAt="7"/>
            </a:pPr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59412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E647-7EA4-4D47-AB9B-245269CF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B496-102F-4744-A3AE-6A91E995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2800" b="1" dirty="0"/>
              <a:t>1) Class Participation &amp; Professionalism		40 Points </a:t>
            </a:r>
          </a:p>
          <a:p>
            <a:pPr marL="457200" indent="-457200">
              <a:buAutoNum type="arabicParenR"/>
            </a:pPr>
            <a:endParaRPr lang="en-US" sz="2800" b="1" dirty="0"/>
          </a:p>
          <a:p>
            <a:pPr marL="0" indent="0">
              <a:buNone/>
            </a:pPr>
            <a:r>
              <a:rPr lang="en-CA" sz="2800" b="1" dirty="0"/>
              <a:t>2) In-class Assignments					30 Points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CA" sz="2800" b="1" dirty="0"/>
              <a:t>3) Attendance						30 Points</a:t>
            </a:r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Total 								100 Points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900" dirty="0"/>
              <a:t>Note: This course is </a:t>
            </a:r>
            <a:r>
              <a:rPr lang="en-CA" sz="2900" dirty="0"/>
              <a:t>graded pass or fail. Students w ho get more than 80 points will receive a pass score. Students who get less than 80 points will receive a fail grade.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948623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8655893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Additional Details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52" y="2713895"/>
            <a:ext cx="10178322" cy="4134678"/>
          </a:xfrm>
        </p:spPr>
        <p:txBody>
          <a:bodyPr>
            <a:normAutofit/>
          </a:bodyPr>
          <a:lstStyle/>
          <a:p>
            <a:pPr algn="ctr"/>
            <a:endParaRPr lang="en-US" dirty="0">
              <a:hlinkClick r:id="rId2"/>
            </a:endParaRPr>
          </a:p>
          <a:p>
            <a:endParaRPr lang="en-US" b="1" dirty="0"/>
          </a:p>
          <a:p>
            <a:r>
              <a:rPr lang="en-US" b="1" dirty="0"/>
              <a:t>Website: </a:t>
            </a:r>
            <a:r>
              <a:rPr lang="en-US" dirty="0"/>
              <a:t>profgwhitehead.weebly.com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Email: </a:t>
            </a:r>
            <a:r>
              <a:rPr lang="en-US" dirty="0">
                <a:hlinkClick r:id="rId3"/>
              </a:rPr>
              <a:t>prof.gwhitehead@gmail.com</a:t>
            </a:r>
            <a:r>
              <a:rPr lang="en-US" dirty="0"/>
              <a:t> &amp; </a:t>
            </a:r>
            <a:r>
              <a:rPr lang="en-US" dirty="0">
                <a:hlinkClick r:id="rId4"/>
              </a:rPr>
              <a:t>gekw@hufs.ac.kr</a:t>
            </a:r>
            <a:r>
              <a:rPr lang="en-US" dirty="0"/>
              <a:t> </a:t>
            </a:r>
            <a:endParaRPr lang="en-US" b="1" dirty="0"/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3" y="249453"/>
            <a:ext cx="2207102" cy="22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22" y="1336927"/>
            <a:ext cx="11993217" cy="3621935"/>
          </a:xfrm>
        </p:spPr>
        <p:txBody>
          <a:bodyPr/>
          <a:lstStyle/>
          <a:p>
            <a:r>
              <a:rPr lang="en-CA" sz="7200" dirty="0"/>
              <a:t>George E.K Whitehead</a:t>
            </a: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626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C5A51-7A90-48E9-AC3C-38110AF41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Thinking about </a:t>
            </a:r>
            <a:r>
              <a:rPr lang="en-CA" dirty="0" err="1"/>
              <a:t>english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FC1B1FF-0706-44DC-8BF0-227A0910AF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32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8229600" cy="4800600"/>
          </a:xfrm>
        </p:spPr>
        <p:txBody>
          <a:bodyPr/>
          <a:lstStyle/>
          <a:p>
            <a:r>
              <a:rPr lang="en-US" dirty="0"/>
              <a:t>With your group discuss your opinions about the order of importance of the following for English learners today when it comes to communication.  </a:t>
            </a:r>
          </a:p>
          <a:p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Pronunciation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Grammar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Confidence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A large vocabulary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Comprehensible output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Being familiar with different dialects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Understanding western culture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Idioms and slang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85634" y="4099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What’s really important?</a:t>
            </a:r>
          </a:p>
        </p:txBody>
      </p:sp>
      <p:pic>
        <p:nvPicPr>
          <p:cNvPr id="1026" name="Picture 2" descr="http://vignette3.wikia.nocookie.net/alderapedia/images/5/5e/Ranking_icon.png/revision/latest?cb=20140822102748&amp;path-prefix=es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</a:blip>
          <a:srcRect/>
          <a:stretch>
            <a:fillRect/>
          </a:stretch>
        </p:blipFill>
        <p:spPr bwMode="auto">
          <a:xfrm>
            <a:off x="7010400" y="3429000"/>
            <a:ext cx="2895600" cy="2282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F47B-AC72-4AD4-8867-E64E1581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Agree or disagree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6BBF-47DA-4177-A737-F32C3A0D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567" y="2798853"/>
            <a:ext cx="10178322" cy="234070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CA" dirty="0"/>
              <a:t>The best speakers of English are native speakers</a:t>
            </a:r>
          </a:p>
          <a:p>
            <a:pPr marL="457200" indent="-457200">
              <a:buAutoNum type="arabicPeriod"/>
            </a:pPr>
            <a:r>
              <a:rPr lang="en-CA" dirty="0"/>
              <a:t>Grammatical accuracy is very important in speaking</a:t>
            </a:r>
          </a:p>
          <a:p>
            <a:pPr marL="457200" indent="-457200">
              <a:buAutoNum type="arabicPeriod"/>
            </a:pPr>
            <a:r>
              <a:rPr lang="en-CA" dirty="0"/>
              <a:t>Nativelike pronunciation is important</a:t>
            </a:r>
          </a:p>
          <a:p>
            <a:pPr marL="457200" indent="-457200">
              <a:buAutoNum type="arabicPeriod"/>
            </a:pPr>
            <a:r>
              <a:rPr lang="en-CA" dirty="0"/>
              <a:t>Being able to use high-level vocabulary words when speaking is important</a:t>
            </a:r>
          </a:p>
          <a:p>
            <a:pPr marL="457200" indent="-457200">
              <a:buAutoNum type="arabicPeriod"/>
            </a:pPr>
            <a:r>
              <a:rPr lang="en-CA" dirty="0"/>
              <a:t>It is important to be able to understand native speaker of English more than non-native speakers of English</a:t>
            </a:r>
          </a:p>
        </p:txBody>
      </p:sp>
    </p:spTree>
    <p:extLst>
      <p:ext uri="{BB962C8B-B14F-4D97-AF65-F5344CB8AC3E}">
        <p14:creationId xmlns:p14="http://schemas.microsoft.com/office/powerpoint/2010/main" val="3951439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8229600" cy="3581400"/>
          </a:xfrm>
        </p:spPr>
        <p:txBody>
          <a:bodyPr>
            <a:normAutofit fontScale="92500" lnSpcReduction="20000"/>
          </a:bodyPr>
          <a:lstStyle/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Comprehensible output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Confidence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Being familiar with different dialects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large vocabulary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Pronunciation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Grammar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Understanding western culture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Idioms and slang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648117" y="313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 think…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56F7-C5AD-4B90-8D93-81F91FBF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Things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A53D-DE04-4E42-A695-A7DED6AB2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Good English speakers can be native or non-native speakers</a:t>
            </a:r>
          </a:p>
          <a:p>
            <a:endParaRPr lang="en-CA" dirty="0"/>
          </a:p>
          <a:p>
            <a:r>
              <a:rPr lang="en-CA" dirty="0"/>
              <a:t>The key is to be as comprehensible to others as possible</a:t>
            </a:r>
          </a:p>
          <a:p>
            <a:endParaRPr lang="en-CA" dirty="0"/>
          </a:p>
          <a:p>
            <a:r>
              <a:rPr lang="en-CA" dirty="0"/>
              <a:t>The more comprehensible you are the better</a:t>
            </a:r>
          </a:p>
          <a:p>
            <a:endParaRPr lang="en-CA" dirty="0"/>
          </a:p>
          <a:p>
            <a:r>
              <a:rPr lang="en-CA" dirty="0"/>
              <a:t>Good speakers can make the people they are talking to easily understand what they are trying to say</a:t>
            </a:r>
          </a:p>
        </p:txBody>
      </p:sp>
    </p:spTree>
    <p:extLst>
      <p:ext uri="{BB962C8B-B14F-4D97-AF65-F5344CB8AC3E}">
        <p14:creationId xmlns:p14="http://schemas.microsoft.com/office/powerpoint/2010/main" val="218519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BDDC-1917-4609-8684-7BB94125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Think…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2E057-E0EC-4DB2-946D-85CAE06C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What are your biggest difficulties with English?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What are your goals as an English learner?</a:t>
            </a:r>
          </a:p>
        </p:txBody>
      </p:sp>
    </p:spTree>
    <p:extLst>
      <p:ext uri="{BB962C8B-B14F-4D97-AF65-F5344CB8AC3E}">
        <p14:creationId xmlns:p14="http://schemas.microsoft.com/office/powerpoint/2010/main" val="241850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automatic alt text available.">
            <a:extLst>
              <a:ext uri="{FF2B5EF4-FFF2-40B4-BE49-F238E27FC236}">
                <a16:creationId xmlns:a16="http://schemas.microsoft.com/office/drawing/2014/main" id="{75CC8B57-0664-45DF-A7BC-DE8CE53D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81" y="792195"/>
            <a:ext cx="4284165" cy="24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34" y="3664633"/>
            <a:ext cx="4419565" cy="3193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Name: </a:t>
            </a:r>
            <a:r>
              <a:rPr lang="en-US" dirty="0"/>
              <a:t>George </a:t>
            </a:r>
            <a:r>
              <a:rPr lang="en-US" dirty="0" err="1"/>
              <a:t>E.K.Whitehead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Nationality: </a:t>
            </a:r>
            <a:r>
              <a:rPr lang="en-US" dirty="0"/>
              <a:t>Canadian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Country of Residence: </a:t>
            </a:r>
            <a:r>
              <a:rPr lang="en-US" dirty="0"/>
              <a:t>South Korea</a:t>
            </a:r>
          </a:p>
          <a:p>
            <a:pPr>
              <a:lnSpc>
                <a:spcPct val="150000"/>
              </a:lnSpc>
            </a:pPr>
            <a:r>
              <a:rPr lang="en-US" b="1" dirty="0"/>
              <a:t>Occupation: </a:t>
            </a:r>
            <a:r>
              <a:rPr lang="en-US" dirty="0"/>
              <a:t>Assistant Professor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Non- Academic Hobbies: </a:t>
            </a:r>
            <a:r>
              <a:rPr lang="en-US" dirty="0"/>
              <a:t>Muay Thai Kickboxing, Jiu Jitsu</a:t>
            </a:r>
            <a:endParaRPr lang="en-US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1026" name="Picture 2" descr="https://fbcdn-sphotos-f-a.akamaihd.net/hphotos-ak-prn1/t1/197398_10152224513690315_156805700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10" y="745440"/>
            <a:ext cx="2503351" cy="25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1 person">
            <a:extLst>
              <a:ext uri="{FF2B5EF4-FFF2-40B4-BE49-F238E27FC236}">
                <a16:creationId xmlns:a16="http://schemas.microsoft.com/office/drawing/2014/main" id="{6DDDDFA1-3187-481B-81E0-ECC219EA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42" y="3429000"/>
            <a:ext cx="4284164" cy="26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may contain: 1 person, standing and outdoor">
            <a:extLst>
              <a:ext uri="{FF2B5EF4-FFF2-40B4-BE49-F238E27FC236}">
                <a16:creationId xmlns:a16="http://schemas.microsoft.com/office/drawing/2014/main" id="{68815B43-D7BC-4AA0-BD89-236B9F0A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9" y="838897"/>
            <a:ext cx="2503351" cy="2495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may contain: 2 people">
            <a:extLst>
              <a:ext uri="{FF2B5EF4-FFF2-40B4-BE49-F238E27FC236}">
                <a16:creationId xmlns:a16="http://schemas.microsoft.com/office/drawing/2014/main" id="{87279D16-E4A5-4D8B-9D51-FF116B6DD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3962" r="15700" b="27342"/>
          <a:stretch/>
        </p:blipFill>
        <p:spPr bwMode="auto">
          <a:xfrm>
            <a:off x="9190310" y="3429000"/>
            <a:ext cx="2503351" cy="26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589FB6-C1CB-4CFD-827A-286DB9D0B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8" descr="Image may contain: 1 person, standing, shoes and indoor">
            <a:extLst>
              <a:ext uri="{FF2B5EF4-FFF2-40B4-BE49-F238E27FC236}">
                <a16:creationId xmlns:a16="http://schemas.microsoft.com/office/drawing/2014/main" id="{A04D56EA-89C1-4CEA-9A59-4FA68A12F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t="21836" r="31980" b="53768"/>
          <a:stretch/>
        </p:blipFill>
        <p:spPr bwMode="auto">
          <a:xfrm>
            <a:off x="5053619" y="1908966"/>
            <a:ext cx="2230720" cy="25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may contain: 1 person, smiling, indoor">
            <a:extLst>
              <a:ext uri="{FF2B5EF4-FFF2-40B4-BE49-F238E27FC236}">
                <a16:creationId xmlns:a16="http://schemas.microsoft.com/office/drawing/2014/main" id="{0FE82B22-25C2-4CF2-909A-A1AD7767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9" t="4344" r="22174" b="38811"/>
          <a:stretch/>
        </p:blipFill>
        <p:spPr bwMode="auto">
          <a:xfrm>
            <a:off x="9256260" y="1778782"/>
            <a:ext cx="2424431" cy="26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F307A9-0F30-4B6C-9674-3BF4CF56F822}"/>
              </a:ext>
            </a:extLst>
          </p:cNvPr>
          <p:cNvSpPr txBox="1">
            <a:spLocks/>
          </p:cNvSpPr>
          <p:nvPr/>
        </p:nvSpPr>
        <p:spPr>
          <a:xfrm>
            <a:off x="517063" y="3080227"/>
            <a:ext cx="3492792" cy="697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family</a:t>
            </a:r>
          </a:p>
        </p:txBody>
      </p:sp>
      <p:pic>
        <p:nvPicPr>
          <p:cNvPr id="3074" name="Picture 2" descr="Image may contain: 1 person, smiling, standing, tree, table, shoes, sky and outdoor">
            <a:extLst>
              <a:ext uri="{FF2B5EF4-FFF2-40B4-BE49-F238E27FC236}">
                <a16:creationId xmlns:a16="http://schemas.microsoft.com/office/drawing/2014/main" id="{0B66BAA2-3F35-47AC-B51A-DB3DB996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39" y="1288197"/>
            <a:ext cx="2016034" cy="35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3517A8-329D-4FE4-BF00-9450B8E4A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7" y="1288197"/>
            <a:ext cx="2992664" cy="39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2410" y="2151772"/>
            <a:ext cx="6093528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/>
              <a:t>Associates of Arts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BA (Linguistics)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Certificate for Teaching ESL Linguistics </a:t>
            </a:r>
          </a:p>
          <a:p>
            <a:pPr algn="ctr"/>
            <a:r>
              <a:rPr lang="en-US" altLang="ko-KR" sz="1200" b="1" dirty="0"/>
              <a:t>(30 Credit courses + 30 hr. practicum)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MA (TEFL/ TESL)</a:t>
            </a:r>
          </a:p>
          <a:p>
            <a:pPr algn="ctr"/>
            <a:endParaRPr lang="en-US" altLang="ko-KR" sz="2000" b="1" dirty="0"/>
          </a:p>
          <a:p>
            <a:pPr algn="ctr"/>
            <a:r>
              <a:rPr lang="en-US" altLang="ko-KR" sz="2000" b="1" dirty="0"/>
              <a:t>PhD Education (in progress)</a:t>
            </a:r>
          </a:p>
          <a:p>
            <a:endParaRPr lang="ko-KR" altLang="en-US" sz="2000" b="1" dirty="0"/>
          </a:p>
        </p:txBody>
      </p:sp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http://t0.gstatic.com/images?q=tbn:ANd9GcSi8QozbENt-ggeNi6bQejh1_wR0Ob9ICldVXiXTbCjXjH8WsIS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3953" y="1776924"/>
            <a:ext cx="2526992" cy="1585304"/>
          </a:xfrm>
          <a:prstGeom prst="rect">
            <a:avLst/>
          </a:prstGeom>
          <a:noFill/>
        </p:spPr>
      </p:pic>
      <p:pic>
        <p:nvPicPr>
          <p:cNvPr id="12" name="Picture 4" descr="http://t1.gstatic.com/images?q=tbn:ANd9GcQIwux1EKv_nGPz3cvV5jgaKRNO0Yo5uBcLnsAlN8I7jVVTR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" y="1776924"/>
            <a:ext cx="1399006" cy="1133197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ANd9GcQ-e5GmJNLWLkUJNnqLUgtgvwc6pJ0Om8aWER4zUFCcybFqjS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82" y="4150200"/>
            <a:ext cx="2609056" cy="738400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3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saidfoundation.org/sites/default/files/Leice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741" y="4150200"/>
            <a:ext cx="2609732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AB0B458-798A-400D-B59E-2423B63879A5}"/>
              </a:ext>
            </a:extLst>
          </p:cNvPr>
          <p:cNvSpPr txBox="1">
            <a:spLocks/>
          </p:cNvSpPr>
          <p:nvPr/>
        </p:nvSpPr>
        <p:spPr>
          <a:xfrm>
            <a:off x="3820402" y="725965"/>
            <a:ext cx="3357544" cy="697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691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65175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>
          <a:xfrm>
            <a:off x="4678680" y="1051560"/>
            <a:ext cx="2834640" cy="4754880"/>
          </a:xfrm>
        </p:spPr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ClassRoom-1\Desktop\6792034395_03c3bbc103_z-300x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42" y="4493310"/>
            <a:ext cx="1449229" cy="13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7575" y="4795836"/>
            <a:ext cx="201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beginning… </a:t>
            </a:r>
          </a:p>
        </p:txBody>
      </p:sp>
      <p:pic>
        <p:nvPicPr>
          <p:cNvPr id="22" name="Picture 21" descr="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0296" y="1169060"/>
            <a:ext cx="2700228" cy="20439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222165-C971-4277-AE70-825658333B56}"/>
              </a:ext>
            </a:extLst>
          </p:cNvPr>
          <p:cNvSpPr/>
          <p:nvPr/>
        </p:nvSpPr>
        <p:spPr>
          <a:xfrm>
            <a:off x="959716" y="3980520"/>
            <a:ext cx="19823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1999 &amp; 2003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293885-EEE6-42C9-BCB2-7D7C75FF810D}"/>
              </a:ext>
            </a:extLst>
          </p:cNvPr>
          <p:cNvSpPr/>
          <p:nvPr/>
        </p:nvSpPr>
        <p:spPr>
          <a:xfrm>
            <a:off x="5102362" y="3980520"/>
            <a:ext cx="1982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2006-2009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A73801-E357-4664-9CF0-F0750FF86982}"/>
              </a:ext>
            </a:extLst>
          </p:cNvPr>
          <p:cNvSpPr/>
          <p:nvPr/>
        </p:nvSpPr>
        <p:spPr>
          <a:xfrm>
            <a:off x="9114415" y="3980519"/>
            <a:ext cx="1982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2007-2008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DC7C9CA-DCA2-4D4A-B32C-D97DE48222CD}"/>
              </a:ext>
            </a:extLst>
          </p:cNvPr>
          <p:cNvSpPr txBox="1">
            <a:spLocks/>
          </p:cNvSpPr>
          <p:nvPr/>
        </p:nvSpPr>
        <p:spPr>
          <a:xfrm>
            <a:off x="5062363" y="7937"/>
            <a:ext cx="1982386" cy="6975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</a:t>
            </a:r>
          </a:p>
        </p:txBody>
      </p:sp>
      <p:pic>
        <p:nvPicPr>
          <p:cNvPr id="1026" name="Picture 2" descr="남천동영어학원/메이플어학원/메이플 도서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3" t="2015" r="14585" b="70699"/>
          <a:stretch/>
        </p:blipFill>
        <p:spPr bwMode="auto">
          <a:xfrm>
            <a:off x="9580605" y="4643684"/>
            <a:ext cx="1055166" cy="10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one or more people, people standing and in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1110478"/>
            <a:ext cx="2834640" cy="21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automatic alt text availabl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10478"/>
            <a:ext cx="2834640" cy="21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26926_10150107717400315_683580314_11460680_81064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175" y="1065503"/>
            <a:ext cx="2730811" cy="2213466"/>
          </a:xfrm>
          <a:prstGeom prst="rect">
            <a:avLst/>
          </a:prstGeom>
        </p:spPr>
      </p:pic>
      <p:pic>
        <p:nvPicPr>
          <p:cNvPr id="2063" name="Picture 15" descr="http://upload.wikimedia.org/wikipedia/commons/b/b2/Kyonggi_University_U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51" y="4818306"/>
            <a:ext cx="1650572" cy="9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d-a.akamaihd.net/hphotos-ak-frc3/t1/260466_10150675415400315_300304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065503"/>
            <a:ext cx="2810866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a-a.akamaihd.net/hphotos-ak-ash2/t1/264724_137445962999402_582438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7" y="4818306"/>
            <a:ext cx="871626" cy="8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en/thumb/b/b5/University_of_Suwon_Symbol.jpg/220px-University_of_Suwon_Symb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818306"/>
            <a:ext cx="871625" cy="8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v/t1.0-9/19710_10155283020550315_2305391458736676339_n.jpg?oh=382c23985647c3d06e05c59d11e32d8f&amp;oe=57CF06A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0"/>
          <a:stretch/>
        </p:blipFill>
        <p:spPr bwMode="auto">
          <a:xfrm>
            <a:off x="8688288" y="1065502"/>
            <a:ext cx="2834640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8B1B0B-5A87-441F-AB5C-585823C63E1A}"/>
              </a:ext>
            </a:extLst>
          </p:cNvPr>
          <p:cNvSpPr/>
          <p:nvPr/>
        </p:nvSpPr>
        <p:spPr>
          <a:xfrm>
            <a:off x="5104807" y="3910536"/>
            <a:ext cx="1982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2010-2015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6FC4A-5BC2-4C1F-AC0A-AA4A0765F7B4}"/>
              </a:ext>
            </a:extLst>
          </p:cNvPr>
          <p:cNvSpPr/>
          <p:nvPr/>
        </p:nvSpPr>
        <p:spPr>
          <a:xfrm>
            <a:off x="1060244" y="3910537"/>
            <a:ext cx="1982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2009-2010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4EB4B4-6B3B-4CF6-8475-9ED84B12A08F}"/>
              </a:ext>
            </a:extLst>
          </p:cNvPr>
          <p:cNvSpPr/>
          <p:nvPr/>
        </p:nvSpPr>
        <p:spPr>
          <a:xfrm>
            <a:off x="9114415" y="3929904"/>
            <a:ext cx="19823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2015-2018</a:t>
            </a:r>
          </a:p>
        </p:txBody>
      </p:sp>
    </p:spTree>
    <p:extLst>
      <p:ext uri="{BB962C8B-B14F-4D97-AF65-F5344CB8AC3E}">
        <p14:creationId xmlns:p14="http://schemas.microsoft.com/office/powerpoint/2010/main" val="3639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 descr="Image result for hankuk university of foreign studi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25" y="4800600"/>
            <a:ext cx="1121229" cy="81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Image result for international graduate school of englis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78" y="4800600"/>
            <a:ext cx="2438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may contain: one or more people, people sitting, table and indoor"/>
          <p:cNvPicPr>
            <a:picLocks noChangeAspect="1" noChangeArrowheads="1"/>
          </p:cNvPicPr>
          <p:nvPr/>
        </p:nvPicPr>
        <p:blipFill>
          <a:blip r:embed="rId4" cstate="print"/>
          <a:srcRect t="34166" b="34167"/>
          <a:stretch>
            <a:fillRect/>
          </a:stretch>
        </p:blipFill>
        <p:spPr bwMode="auto">
          <a:xfrm>
            <a:off x="533400" y="1143000"/>
            <a:ext cx="3248525" cy="177437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9677" r="50968" b="36733"/>
          <a:stretch/>
        </p:blipFill>
        <p:spPr bwMode="auto">
          <a:xfrm>
            <a:off x="4724400" y="1143000"/>
            <a:ext cx="2743200" cy="17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 result for who knows cat">
            <a:extLst>
              <a:ext uri="{FF2B5EF4-FFF2-40B4-BE49-F238E27FC236}">
                <a16:creationId xmlns:a16="http://schemas.microsoft.com/office/drawing/2014/main" id="{BC6869E0-DC34-43C2-AF5A-9BF768948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3411" r="13990" b="21589"/>
          <a:stretch/>
        </p:blipFill>
        <p:spPr bwMode="auto">
          <a:xfrm>
            <a:off x="8688288" y="2346397"/>
            <a:ext cx="2834640" cy="21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7F26ED-ADA1-4D05-9448-2DBA75701BAA}"/>
              </a:ext>
            </a:extLst>
          </p:cNvPr>
          <p:cNvSpPr/>
          <p:nvPr/>
        </p:nvSpPr>
        <p:spPr>
          <a:xfrm>
            <a:off x="5229499" y="3984777"/>
            <a:ext cx="21818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2017-Present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E8E96-D9E2-4C65-940A-6709F27F5F11}"/>
              </a:ext>
            </a:extLst>
          </p:cNvPr>
          <p:cNvSpPr/>
          <p:nvPr/>
        </p:nvSpPr>
        <p:spPr>
          <a:xfrm>
            <a:off x="1066722" y="3947810"/>
            <a:ext cx="21818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2016-Present</a:t>
            </a:r>
          </a:p>
        </p:txBody>
      </p:sp>
    </p:spTree>
    <p:extLst>
      <p:ext uri="{BB962C8B-B14F-4D97-AF65-F5344CB8AC3E}">
        <p14:creationId xmlns:p14="http://schemas.microsoft.com/office/powerpoint/2010/main" val="16110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7302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Recent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67439"/>
            <a:ext cx="10058400" cy="440266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Whitehead, G. &amp; Greener, V. ( </a:t>
            </a:r>
            <a:r>
              <a:rPr lang="en-US" i="1" dirty="0"/>
              <a:t>2019</a:t>
            </a:r>
            <a:r>
              <a:rPr lang="en-US" dirty="0"/>
              <a:t>). </a:t>
            </a:r>
            <a:r>
              <a:rPr lang="en-CA" dirty="0"/>
              <a:t>Beyond good teaching practices: Exploring learners' views of language teacher leadership. TESOL Quarterly.</a:t>
            </a:r>
            <a:endParaRPr lang="en-US" dirty="0"/>
          </a:p>
          <a:p>
            <a:endParaRPr lang="en-CA" dirty="0"/>
          </a:p>
          <a:p>
            <a:r>
              <a:rPr lang="en-CA" dirty="0"/>
              <a:t>Whitehead, G. &amp; Ramos, I. (</a:t>
            </a:r>
            <a:r>
              <a:rPr lang="en-CA" i="1" dirty="0"/>
              <a:t>2019</a:t>
            </a:r>
            <a:r>
              <a:rPr lang="en-CA" dirty="0"/>
              <a:t>). Developing Effective Teacher Talk: A critical self-examination of an ESP syllabus designed for in-service teachers. </a:t>
            </a:r>
            <a:r>
              <a:rPr lang="en-CA" i="1" dirty="0"/>
              <a:t>The Journal of Asia TEFL.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Hiver, P., &amp; Whitehead, G. (2018). Teaching metacognitively: Adaptive inside-out thinking in the L2 classroom. In C. </a:t>
            </a:r>
            <a:r>
              <a:rPr lang="en-CA" dirty="0" err="1"/>
              <a:t>Bjørke</a:t>
            </a:r>
            <a:r>
              <a:rPr lang="en-CA" dirty="0"/>
              <a:t>, M. </a:t>
            </a:r>
            <a:r>
              <a:rPr lang="en-CA" dirty="0" err="1"/>
              <a:t>Dypedahl</a:t>
            </a:r>
            <a:r>
              <a:rPr lang="en-CA" dirty="0"/>
              <a:t>, &amp; Å. </a:t>
            </a:r>
            <a:r>
              <a:rPr lang="en-CA" dirty="0" err="1"/>
              <a:t>Haukås</a:t>
            </a:r>
            <a:r>
              <a:rPr lang="en-CA" dirty="0"/>
              <a:t> (Eds.), </a:t>
            </a:r>
            <a:r>
              <a:rPr lang="en-CA" i="1" dirty="0"/>
              <a:t>Metacognition in Language Learning and Teaching.</a:t>
            </a:r>
            <a:r>
              <a:rPr lang="en-CA" dirty="0"/>
              <a:t> New York, NY: Routledge. 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Hiver, P., &amp; Whitehead, G. (2018).  Sites of struggle: The co-construction of language teacher agency and teacher identity through classroom practice. </a:t>
            </a:r>
            <a:r>
              <a:rPr lang="en-CA" i="1" dirty="0"/>
              <a:t>System [Special Issue] </a:t>
            </a:r>
            <a:r>
              <a:rPr lang="en-CA" i="1" dirty="0" err="1"/>
              <a:t>Interdisciplinarity</a:t>
            </a:r>
            <a:r>
              <a:rPr lang="en-CA" i="1" dirty="0"/>
              <a:t> in Language Teacher Agency: Theoretical and Analytical Explorations.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Whitehead, G. (2017). Teachers’ voices: Obstacles to communicative language teaching in South Korea. </a:t>
            </a:r>
            <a:r>
              <a:rPr lang="en-US" i="1" dirty="0"/>
              <a:t>Asian EFL Journal, 18 </a:t>
            </a:r>
            <a:r>
              <a:rPr lang="en-US" dirty="0"/>
              <a:t>(4), 5-31. </a:t>
            </a:r>
          </a:p>
          <a:p>
            <a:endParaRPr lang="en-US" dirty="0"/>
          </a:p>
          <a:p>
            <a:r>
              <a:rPr lang="en-US" dirty="0"/>
              <a:t>Whitehead, G. (2016). The rise and fall of the National English Ability Test: Examining Korean high school English teachers’ perspectives. </a:t>
            </a:r>
            <a:r>
              <a:rPr lang="en-US" i="1" dirty="0"/>
              <a:t>Asian EFL Journal, 19 </a:t>
            </a:r>
            <a:r>
              <a:rPr lang="en-US" dirty="0"/>
              <a:t>(4). 124-155. </a:t>
            </a:r>
          </a:p>
          <a:p>
            <a:endParaRPr lang="en-US" dirty="0"/>
          </a:p>
          <a:p>
            <a:r>
              <a:rPr lang="en-US" dirty="0" err="1"/>
              <a:t>Greenier</a:t>
            </a:r>
            <a:r>
              <a:rPr lang="en-US" dirty="0"/>
              <a:t>, V., &amp; Whitehead, G. (2016). Towards a model of teacher leadership in ELT: Authentic leadership in classroom practice. </a:t>
            </a:r>
            <a:r>
              <a:rPr lang="en-US" i="1" dirty="0"/>
              <a:t>RELC Journal, 47</a:t>
            </a:r>
            <a:r>
              <a:rPr lang="en-US" dirty="0"/>
              <a:t>(1), 79-95 DOI: 10.1177/0033688216631203.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260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315</TotalTime>
  <Words>995</Words>
  <Application>Microsoft Office PowerPoint</Application>
  <PresentationFormat>Widescreen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Gill Sans MT</vt:lpstr>
      <vt:lpstr>Impact</vt:lpstr>
      <vt:lpstr>Wingdings</vt:lpstr>
      <vt:lpstr>Badge</vt:lpstr>
      <vt:lpstr>Welcome to Communicative English</vt:lpstr>
      <vt:lpstr>George E.K Whitehead?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 Publications</vt:lpstr>
      <vt:lpstr>additional publications</vt:lpstr>
      <vt:lpstr>Peer review &amp; Editing</vt:lpstr>
      <vt:lpstr>Academic presentations</vt:lpstr>
      <vt:lpstr>Now is your chance!</vt:lpstr>
      <vt:lpstr>About the course</vt:lpstr>
      <vt:lpstr>Course summary</vt:lpstr>
      <vt:lpstr>Aims</vt:lpstr>
      <vt:lpstr>Course Topics</vt:lpstr>
      <vt:lpstr>Evaluation</vt:lpstr>
      <vt:lpstr>Additional Details &amp;  contact Information</vt:lpstr>
      <vt:lpstr>Thinking about english</vt:lpstr>
      <vt:lpstr>PowerPoint Presentation</vt:lpstr>
      <vt:lpstr>Agree or disagree</vt:lpstr>
      <vt:lpstr>PowerPoint Presentation</vt:lpstr>
      <vt:lpstr>Things to think about</vt:lpstr>
      <vt:lpstr>Think…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</dc:title>
  <dc:creator>george.gifle@gmail.com</dc:creator>
  <cp:lastModifiedBy>Whitehead George</cp:lastModifiedBy>
  <cp:revision>75</cp:revision>
  <dcterms:created xsi:type="dcterms:W3CDTF">2016-06-20T01:19:44Z</dcterms:created>
  <dcterms:modified xsi:type="dcterms:W3CDTF">2019-09-04T02:14:02Z</dcterms:modified>
</cp:coreProperties>
</file>