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3" r:id="rId3"/>
    <p:sldId id="300" r:id="rId4"/>
    <p:sldId id="301" r:id="rId5"/>
    <p:sldId id="302" r:id="rId6"/>
    <p:sldId id="269" r:id="rId7"/>
    <p:sldId id="274" r:id="rId8"/>
    <p:sldId id="291" r:id="rId9"/>
    <p:sldId id="293" r:id="rId10"/>
    <p:sldId id="292" r:id="rId11"/>
    <p:sldId id="294" r:id="rId12"/>
    <p:sldId id="295" r:id="rId13"/>
    <p:sldId id="270" r:id="rId14"/>
    <p:sldId id="305" r:id="rId15"/>
    <p:sldId id="275" r:id="rId16"/>
    <p:sldId id="276" r:id="rId17"/>
    <p:sldId id="277" r:id="rId18"/>
    <p:sldId id="306" r:id="rId19"/>
    <p:sldId id="278" r:id="rId20"/>
    <p:sldId id="279" r:id="rId21"/>
    <p:sldId id="307" r:id="rId22"/>
    <p:sldId id="281" r:id="rId23"/>
    <p:sldId id="304" r:id="rId24"/>
    <p:sldId id="271" r:id="rId25"/>
    <p:sldId id="283" r:id="rId26"/>
    <p:sldId id="272" r:id="rId27"/>
    <p:sldId id="284" r:id="rId28"/>
    <p:sldId id="285" r:id="rId29"/>
    <p:sldId id="286" r:id="rId30"/>
    <p:sldId id="287" r:id="rId31"/>
    <p:sldId id="288" r:id="rId32"/>
    <p:sldId id="289" r:id="rId33"/>
    <p:sldId id="282" r:id="rId34"/>
    <p:sldId id="296" r:id="rId35"/>
    <p:sldId id="297"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3.png"/><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3.png"/><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C4B3F-6A30-4E46-B29A-B2BD5AA5D2AD}"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530A5A7F-D8C5-43C2-8C1B-1D8CEF430D9D}">
      <dgm:prSet/>
      <dgm:spPr/>
      <dgm:t>
        <a:bodyPr/>
        <a:lstStyle/>
        <a:p>
          <a:r>
            <a:rPr lang="en-CA"/>
            <a:t>Develop questions that will help you to answer your research questions.</a:t>
          </a:r>
          <a:endParaRPr lang="en-US"/>
        </a:p>
      </dgm:t>
    </dgm:pt>
    <dgm:pt modelId="{BA9ED30B-0BA6-4BFE-B174-8A00CB0BB08C}" type="parTrans" cxnId="{31583FE1-34B1-456E-9065-6D3F121C3543}">
      <dgm:prSet/>
      <dgm:spPr/>
      <dgm:t>
        <a:bodyPr/>
        <a:lstStyle/>
        <a:p>
          <a:endParaRPr lang="en-US"/>
        </a:p>
      </dgm:t>
    </dgm:pt>
    <dgm:pt modelId="{D3D9EAC0-52D9-4AC7-A7A0-4C6A83CECE06}" type="sibTrans" cxnId="{31583FE1-34B1-456E-9065-6D3F121C3543}">
      <dgm:prSet/>
      <dgm:spPr/>
      <dgm:t>
        <a:bodyPr/>
        <a:lstStyle/>
        <a:p>
          <a:endParaRPr lang="en-US"/>
        </a:p>
      </dgm:t>
    </dgm:pt>
    <dgm:pt modelId="{D5C12F64-5CC7-463A-9504-17385FDD154B}">
      <dgm:prSet/>
      <dgm:spPr/>
      <dgm:t>
        <a:bodyPr/>
        <a:lstStyle/>
        <a:p>
          <a:r>
            <a:rPr lang="en-CA"/>
            <a:t>Think about the logical flow of the interview. What topics should come first? What follows more or less “naturally”? This may take some adjustment after several interviews. </a:t>
          </a:r>
          <a:endParaRPr lang="en-US"/>
        </a:p>
      </dgm:t>
    </dgm:pt>
    <dgm:pt modelId="{31B9DA83-C272-4788-81EA-11B80CB40515}" type="parTrans" cxnId="{1FDA0505-1F6E-4005-B311-BB8610EF62B0}">
      <dgm:prSet/>
      <dgm:spPr/>
      <dgm:t>
        <a:bodyPr/>
        <a:lstStyle/>
        <a:p>
          <a:endParaRPr lang="en-US"/>
        </a:p>
      </dgm:t>
    </dgm:pt>
    <dgm:pt modelId="{EC04C5E9-0DFA-4DD0-9542-F644269B3687}" type="sibTrans" cxnId="{1FDA0505-1F6E-4005-B311-BB8610EF62B0}">
      <dgm:prSet/>
      <dgm:spPr/>
      <dgm:t>
        <a:bodyPr/>
        <a:lstStyle/>
        <a:p>
          <a:endParaRPr lang="en-US"/>
        </a:p>
      </dgm:t>
    </dgm:pt>
    <dgm:pt modelId="{9557725A-6B23-4268-8962-91114DDCE0DB}">
      <dgm:prSet/>
      <dgm:spPr/>
      <dgm:t>
        <a:bodyPr/>
        <a:lstStyle/>
        <a:p>
          <a:r>
            <a:rPr lang="en-CA"/>
            <a:t>Difficult or potentially embarrassing questions should be asked toward the end of the interview, when rapport has been established. </a:t>
          </a:r>
          <a:endParaRPr lang="en-US"/>
        </a:p>
      </dgm:t>
    </dgm:pt>
    <dgm:pt modelId="{492F1BA9-124A-4E90-9E83-46BE53F593C2}" type="parTrans" cxnId="{BC9DE155-4710-4CE0-8421-FC822B52FE62}">
      <dgm:prSet/>
      <dgm:spPr/>
      <dgm:t>
        <a:bodyPr/>
        <a:lstStyle/>
        <a:p>
          <a:endParaRPr lang="en-US"/>
        </a:p>
      </dgm:t>
    </dgm:pt>
    <dgm:pt modelId="{179B9295-7A6C-4DFC-899C-409961488B06}" type="sibTrans" cxnId="{BC9DE155-4710-4CE0-8421-FC822B52FE62}">
      <dgm:prSet/>
      <dgm:spPr/>
      <dgm:t>
        <a:bodyPr/>
        <a:lstStyle/>
        <a:p>
          <a:endParaRPr lang="en-US"/>
        </a:p>
      </dgm:t>
    </dgm:pt>
    <dgm:pt modelId="{067707ED-6946-4D54-B82F-60288F356249}">
      <dgm:prSet/>
      <dgm:spPr/>
      <dgm:t>
        <a:bodyPr/>
        <a:lstStyle/>
        <a:p>
          <a:r>
            <a:rPr lang="en-CA"/>
            <a:t>The last question should provide some closure for the interview, and leave the respondent feeling empowered, listened to, or otherwise glad that they talked to you.</a:t>
          </a:r>
          <a:endParaRPr lang="en-US"/>
        </a:p>
      </dgm:t>
    </dgm:pt>
    <dgm:pt modelId="{1F4B873B-31A9-4209-B672-D26C365D85D7}" type="parTrans" cxnId="{12BA790B-A58D-4559-BF15-DF983F645B93}">
      <dgm:prSet/>
      <dgm:spPr/>
      <dgm:t>
        <a:bodyPr/>
        <a:lstStyle/>
        <a:p>
          <a:endParaRPr lang="en-US"/>
        </a:p>
      </dgm:t>
    </dgm:pt>
    <dgm:pt modelId="{2D897155-3F23-40BC-987B-C1F24D510032}" type="sibTrans" cxnId="{12BA790B-A58D-4559-BF15-DF983F645B93}">
      <dgm:prSet/>
      <dgm:spPr/>
      <dgm:t>
        <a:bodyPr/>
        <a:lstStyle/>
        <a:p>
          <a:endParaRPr lang="en-US"/>
        </a:p>
      </dgm:t>
    </dgm:pt>
    <dgm:pt modelId="{31016503-4EAB-4BBA-BF24-BCBE56CD016C}" type="pres">
      <dgm:prSet presAssocID="{3ADC4B3F-6A30-4E46-B29A-B2BD5AA5D2AD}" presName="root" presStyleCnt="0">
        <dgm:presLayoutVars>
          <dgm:dir/>
          <dgm:resizeHandles val="exact"/>
        </dgm:presLayoutVars>
      </dgm:prSet>
      <dgm:spPr/>
      <dgm:t>
        <a:bodyPr/>
        <a:lstStyle/>
        <a:p>
          <a:pPr latinLnBrk="1"/>
          <a:endParaRPr lang="ko-KR" altLang="en-US"/>
        </a:p>
      </dgm:t>
    </dgm:pt>
    <dgm:pt modelId="{152674CD-75E0-422C-858A-6B8071BDA332}" type="pres">
      <dgm:prSet presAssocID="{3ADC4B3F-6A30-4E46-B29A-B2BD5AA5D2AD}" presName="container" presStyleCnt="0">
        <dgm:presLayoutVars>
          <dgm:dir/>
          <dgm:resizeHandles val="exact"/>
        </dgm:presLayoutVars>
      </dgm:prSet>
      <dgm:spPr/>
    </dgm:pt>
    <dgm:pt modelId="{69D2D659-5D33-49A8-8A45-B38E661DEFF0}" type="pres">
      <dgm:prSet presAssocID="{530A5A7F-D8C5-43C2-8C1B-1D8CEF430D9D}" presName="compNode" presStyleCnt="0"/>
      <dgm:spPr/>
    </dgm:pt>
    <dgm:pt modelId="{CD111280-181B-4A8E-9A0E-C20F2E96A58D}" type="pres">
      <dgm:prSet presAssocID="{530A5A7F-D8C5-43C2-8C1B-1D8CEF430D9D}" presName="iconBgRect" presStyleLbl="bgShp" presStyleIdx="0" presStyleCnt="4"/>
      <dgm:spPr/>
    </dgm:pt>
    <dgm:pt modelId="{809A72C6-DF14-4CCD-A56E-4F6CAC21E6BB}" type="pres">
      <dgm:prSet presAssocID="{530A5A7F-D8C5-43C2-8C1B-1D8CEF430D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CFA7628D-4DA9-4BF9-A655-5E0C8C50F78D}" type="pres">
      <dgm:prSet presAssocID="{530A5A7F-D8C5-43C2-8C1B-1D8CEF430D9D}" presName="spaceRect" presStyleCnt="0"/>
      <dgm:spPr/>
    </dgm:pt>
    <dgm:pt modelId="{C27BCB4E-8AFD-4980-97CE-8F491C5B0D2B}" type="pres">
      <dgm:prSet presAssocID="{530A5A7F-D8C5-43C2-8C1B-1D8CEF430D9D}" presName="textRect" presStyleLbl="revTx" presStyleIdx="0" presStyleCnt="4">
        <dgm:presLayoutVars>
          <dgm:chMax val="1"/>
          <dgm:chPref val="1"/>
        </dgm:presLayoutVars>
      </dgm:prSet>
      <dgm:spPr/>
      <dgm:t>
        <a:bodyPr/>
        <a:lstStyle/>
        <a:p>
          <a:pPr latinLnBrk="1"/>
          <a:endParaRPr lang="ko-KR" altLang="en-US"/>
        </a:p>
      </dgm:t>
    </dgm:pt>
    <dgm:pt modelId="{C6C7D4AC-FF9E-44FB-8C02-BAF4AABA2F20}" type="pres">
      <dgm:prSet presAssocID="{D3D9EAC0-52D9-4AC7-A7A0-4C6A83CECE06}" presName="sibTrans" presStyleLbl="sibTrans2D1" presStyleIdx="0" presStyleCnt="0"/>
      <dgm:spPr/>
      <dgm:t>
        <a:bodyPr/>
        <a:lstStyle/>
        <a:p>
          <a:pPr latinLnBrk="1"/>
          <a:endParaRPr lang="ko-KR" altLang="en-US"/>
        </a:p>
      </dgm:t>
    </dgm:pt>
    <dgm:pt modelId="{DA0DC042-A215-479B-845E-7F86AFD3C48A}" type="pres">
      <dgm:prSet presAssocID="{D5C12F64-5CC7-463A-9504-17385FDD154B}" presName="compNode" presStyleCnt="0"/>
      <dgm:spPr/>
    </dgm:pt>
    <dgm:pt modelId="{431BFDC7-FEEA-4EB0-A4BB-79D44BC0B0F3}" type="pres">
      <dgm:prSet presAssocID="{D5C12F64-5CC7-463A-9504-17385FDD154B}" presName="iconBgRect" presStyleLbl="bgShp" presStyleIdx="1" presStyleCnt="4"/>
      <dgm:spPr/>
    </dgm:pt>
    <dgm:pt modelId="{A6C427B0-7E9C-4724-A2F5-83CDC8077762}" type="pres">
      <dgm:prSet presAssocID="{D5C12F64-5CC7-463A-9504-17385FDD15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79BC5C42-7233-4A12-A81F-82D18865AD1F}" type="pres">
      <dgm:prSet presAssocID="{D5C12F64-5CC7-463A-9504-17385FDD154B}" presName="spaceRect" presStyleCnt="0"/>
      <dgm:spPr/>
    </dgm:pt>
    <dgm:pt modelId="{18B6B2EC-D4A2-4CA0-B807-C5D776936BF4}" type="pres">
      <dgm:prSet presAssocID="{D5C12F64-5CC7-463A-9504-17385FDD154B}" presName="textRect" presStyleLbl="revTx" presStyleIdx="1" presStyleCnt="4">
        <dgm:presLayoutVars>
          <dgm:chMax val="1"/>
          <dgm:chPref val="1"/>
        </dgm:presLayoutVars>
      </dgm:prSet>
      <dgm:spPr/>
      <dgm:t>
        <a:bodyPr/>
        <a:lstStyle/>
        <a:p>
          <a:pPr latinLnBrk="1"/>
          <a:endParaRPr lang="ko-KR" altLang="en-US"/>
        </a:p>
      </dgm:t>
    </dgm:pt>
    <dgm:pt modelId="{B86C01AB-0FFE-4BB5-B82C-8E25D792A02B}" type="pres">
      <dgm:prSet presAssocID="{EC04C5E9-0DFA-4DD0-9542-F644269B3687}" presName="sibTrans" presStyleLbl="sibTrans2D1" presStyleIdx="0" presStyleCnt="0"/>
      <dgm:spPr/>
      <dgm:t>
        <a:bodyPr/>
        <a:lstStyle/>
        <a:p>
          <a:pPr latinLnBrk="1"/>
          <a:endParaRPr lang="ko-KR" altLang="en-US"/>
        </a:p>
      </dgm:t>
    </dgm:pt>
    <dgm:pt modelId="{6559FAB0-1F41-40E2-8DF6-4292577A111D}" type="pres">
      <dgm:prSet presAssocID="{9557725A-6B23-4268-8962-91114DDCE0DB}" presName="compNode" presStyleCnt="0"/>
      <dgm:spPr/>
    </dgm:pt>
    <dgm:pt modelId="{C4E61C92-E905-4A43-953B-583FFB12937C}" type="pres">
      <dgm:prSet presAssocID="{9557725A-6B23-4268-8962-91114DDCE0DB}" presName="iconBgRect" presStyleLbl="bgShp" presStyleIdx="2" presStyleCnt="4"/>
      <dgm:spPr/>
    </dgm:pt>
    <dgm:pt modelId="{7E515D8E-F854-444D-AD39-8FFC9D2A2B23}" type="pres">
      <dgm:prSet presAssocID="{9557725A-6B23-4268-8962-91114DDCE0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lp"/>
        </a:ext>
      </dgm:extLst>
    </dgm:pt>
    <dgm:pt modelId="{2B2CEF71-F783-49A1-BD72-B6F4319B4A39}" type="pres">
      <dgm:prSet presAssocID="{9557725A-6B23-4268-8962-91114DDCE0DB}" presName="spaceRect" presStyleCnt="0"/>
      <dgm:spPr/>
    </dgm:pt>
    <dgm:pt modelId="{B9472819-3349-4F64-9C84-BADD86115633}" type="pres">
      <dgm:prSet presAssocID="{9557725A-6B23-4268-8962-91114DDCE0DB}" presName="textRect" presStyleLbl="revTx" presStyleIdx="2" presStyleCnt="4">
        <dgm:presLayoutVars>
          <dgm:chMax val="1"/>
          <dgm:chPref val="1"/>
        </dgm:presLayoutVars>
      </dgm:prSet>
      <dgm:spPr/>
      <dgm:t>
        <a:bodyPr/>
        <a:lstStyle/>
        <a:p>
          <a:pPr latinLnBrk="1"/>
          <a:endParaRPr lang="ko-KR" altLang="en-US"/>
        </a:p>
      </dgm:t>
    </dgm:pt>
    <dgm:pt modelId="{96433028-7BA5-4E77-B1AA-3B8C6E5FC5AD}" type="pres">
      <dgm:prSet presAssocID="{179B9295-7A6C-4DFC-899C-409961488B06}" presName="sibTrans" presStyleLbl="sibTrans2D1" presStyleIdx="0" presStyleCnt="0"/>
      <dgm:spPr/>
      <dgm:t>
        <a:bodyPr/>
        <a:lstStyle/>
        <a:p>
          <a:pPr latinLnBrk="1"/>
          <a:endParaRPr lang="ko-KR" altLang="en-US"/>
        </a:p>
      </dgm:t>
    </dgm:pt>
    <dgm:pt modelId="{5DAA73EE-4FBB-44DA-81B5-2D26A4D1C3B7}" type="pres">
      <dgm:prSet presAssocID="{067707ED-6946-4D54-B82F-60288F356249}" presName="compNode" presStyleCnt="0"/>
      <dgm:spPr/>
    </dgm:pt>
    <dgm:pt modelId="{F858CEB8-CCA0-4B3D-8F79-778258EC85CB}" type="pres">
      <dgm:prSet presAssocID="{067707ED-6946-4D54-B82F-60288F356249}" presName="iconBgRect" presStyleLbl="bgShp" presStyleIdx="3" presStyleCnt="4"/>
      <dgm:spPr/>
    </dgm:pt>
    <dgm:pt modelId="{EE4B2ABA-59EC-4C78-9692-3761E02B12FE}" type="pres">
      <dgm:prSet presAssocID="{067707ED-6946-4D54-B82F-60288F3562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Thumbs Up Sign"/>
        </a:ext>
      </dgm:extLst>
    </dgm:pt>
    <dgm:pt modelId="{AA98EA30-DF12-4CAF-A5EA-EC0A256DA357}" type="pres">
      <dgm:prSet presAssocID="{067707ED-6946-4D54-B82F-60288F356249}" presName="spaceRect" presStyleCnt="0"/>
      <dgm:spPr/>
    </dgm:pt>
    <dgm:pt modelId="{A02F895E-B3BF-439C-9658-4E685C1CACA6}" type="pres">
      <dgm:prSet presAssocID="{067707ED-6946-4D54-B82F-60288F356249}" presName="textRect" presStyleLbl="revTx" presStyleIdx="3" presStyleCnt="4">
        <dgm:presLayoutVars>
          <dgm:chMax val="1"/>
          <dgm:chPref val="1"/>
        </dgm:presLayoutVars>
      </dgm:prSet>
      <dgm:spPr/>
      <dgm:t>
        <a:bodyPr/>
        <a:lstStyle/>
        <a:p>
          <a:pPr latinLnBrk="1"/>
          <a:endParaRPr lang="ko-KR" altLang="en-US"/>
        </a:p>
      </dgm:t>
    </dgm:pt>
  </dgm:ptLst>
  <dgm:cxnLst>
    <dgm:cxn modelId="{BE001A47-E70D-455F-9178-C4AD345A695A}" type="presOf" srcId="{3ADC4B3F-6A30-4E46-B29A-B2BD5AA5D2AD}" destId="{31016503-4EAB-4BBA-BF24-BCBE56CD016C}" srcOrd="0" destOrd="0" presId="urn:microsoft.com/office/officeart/2018/2/layout/IconCircleList"/>
    <dgm:cxn modelId="{BC9DE155-4710-4CE0-8421-FC822B52FE62}" srcId="{3ADC4B3F-6A30-4E46-B29A-B2BD5AA5D2AD}" destId="{9557725A-6B23-4268-8962-91114DDCE0DB}" srcOrd="2" destOrd="0" parTransId="{492F1BA9-124A-4E90-9E83-46BE53F593C2}" sibTransId="{179B9295-7A6C-4DFC-899C-409961488B06}"/>
    <dgm:cxn modelId="{31583FE1-34B1-456E-9065-6D3F121C3543}" srcId="{3ADC4B3F-6A30-4E46-B29A-B2BD5AA5D2AD}" destId="{530A5A7F-D8C5-43C2-8C1B-1D8CEF430D9D}" srcOrd="0" destOrd="0" parTransId="{BA9ED30B-0BA6-4BFE-B174-8A00CB0BB08C}" sibTransId="{D3D9EAC0-52D9-4AC7-A7A0-4C6A83CECE06}"/>
    <dgm:cxn modelId="{1FDA0505-1F6E-4005-B311-BB8610EF62B0}" srcId="{3ADC4B3F-6A30-4E46-B29A-B2BD5AA5D2AD}" destId="{D5C12F64-5CC7-463A-9504-17385FDD154B}" srcOrd="1" destOrd="0" parTransId="{31B9DA83-C272-4788-81EA-11B80CB40515}" sibTransId="{EC04C5E9-0DFA-4DD0-9542-F644269B3687}"/>
    <dgm:cxn modelId="{39F213EB-B720-4088-BFD2-1F4857331DE8}" type="presOf" srcId="{D3D9EAC0-52D9-4AC7-A7A0-4C6A83CECE06}" destId="{C6C7D4AC-FF9E-44FB-8C02-BAF4AABA2F20}" srcOrd="0" destOrd="0" presId="urn:microsoft.com/office/officeart/2018/2/layout/IconCircleList"/>
    <dgm:cxn modelId="{FBFC7E71-6EC7-4563-B448-8A409275C77A}" type="presOf" srcId="{D5C12F64-5CC7-463A-9504-17385FDD154B}" destId="{18B6B2EC-D4A2-4CA0-B807-C5D776936BF4}" srcOrd="0" destOrd="0" presId="urn:microsoft.com/office/officeart/2018/2/layout/IconCircleList"/>
    <dgm:cxn modelId="{12BA790B-A58D-4559-BF15-DF983F645B93}" srcId="{3ADC4B3F-6A30-4E46-B29A-B2BD5AA5D2AD}" destId="{067707ED-6946-4D54-B82F-60288F356249}" srcOrd="3" destOrd="0" parTransId="{1F4B873B-31A9-4209-B672-D26C365D85D7}" sibTransId="{2D897155-3F23-40BC-987B-C1F24D510032}"/>
    <dgm:cxn modelId="{13371555-2332-4DEA-A8F9-3EDD15922C20}" type="presOf" srcId="{530A5A7F-D8C5-43C2-8C1B-1D8CEF430D9D}" destId="{C27BCB4E-8AFD-4980-97CE-8F491C5B0D2B}" srcOrd="0" destOrd="0" presId="urn:microsoft.com/office/officeart/2018/2/layout/IconCircleList"/>
    <dgm:cxn modelId="{F09F6E47-FBFE-435E-A528-A9B5ADDA99A5}" type="presOf" srcId="{9557725A-6B23-4268-8962-91114DDCE0DB}" destId="{B9472819-3349-4F64-9C84-BADD86115633}" srcOrd="0" destOrd="0" presId="urn:microsoft.com/office/officeart/2018/2/layout/IconCircleList"/>
    <dgm:cxn modelId="{081C0043-7C52-4965-9800-04BFD6F4CBA6}" type="presOf" srcId="{067707ED-6946-4D54-B82F-60288F356249}" destId="{A02F895E-B3BF-439C-9658-4E685C1CACA6}" srcOrd="0" destOrd="0" presId="urn:microsoft.com/office/officeart/2018/2/layout/IconCircleList"/>
    <dgm:cxn modelId="{355CF491-6891-4B68-AB80-5E7CC1D181E0}" type="presOf" srcId="{179B9295-7A6C-4DFC-899C-409961488B06}" destId="{96433028-7BA5-4E77-B1AA-3B8C6E5FC5AD}" srcOrd="0" destOrd="0" presId="urn:microsoft.com/office/officeart/2018/2/layout/IconCircleList"/>
    <dgm:cxn modelId="{0749285F-CF45-4675-AEBE-B0B873130F2D}" type="presOf" srcId="{EC04C5E9-0DFA-4DD0-9542-F644269B3687}" destId="{B86C01AB-0FFE-4BB5-B82C-8E25D792A02B}" srcOrd="0" destOrd="0" presId="urn:microsoft.com/office/officeart/2018/2/layout/IconCircleList"/>
    <dgm:cxn modelId="{87E6D174-98E6-40EE-AA4D-654E715B6E69}" type="presParOf" srcId="{31016503-4EAB-4BBA-BF24-BCBE56CD016C}" destId="{152674CD-75E0-422C-858A-6B8071BDA332}" srcOrd="0" destOrd="0" presId="urn:microsoft.com/office/officeart/2018/2/layout/IconCircleList"/>
    <dgm:cxn modelId="{36128D04-F777-4DAC-94DA-2933BBF671CC}" type="presParOf" srcId="{152674CD-75E0-422C-858A-6B8071BDA332}" destId="{69D2D659-5D33-49A8-8A45-B38E661DEFF0}" srcOrd="0" destOrd="0" presId="urn:microsoft.com/office/officeart/2018/2/layout/IconCircleList"/>
    <dgm:cxn modelId="{B24325D5-7B23-4FEE-ABEA-607F4CBD2FE8}" type="presParOf" srcId="{69D2D659-5D33-49A8-8A45-B38E661DEFF0}" destId="{CD111280-181B-4A8E-9A0E-C20F2E96A58D}" srcOrd="0" destOrd="0" presId="urn:microsoft.com/office/officeart/2018/2/layout/IconCircleList"/>
    <dgm:cxn modelId="{893183EC-DD46-42FB-B6EF-1B9CE9FD72AD}" type="presParOf" srcId="{69D2D659-5D33-49A8-8A45-B38E661DEFF0}" destId="{809A72C6-DF14-4CCD-A56E-4F6CAC21E6BB}" srcOrd="1" destOrd="0" presId="urn:microsoft.com/office/officeart/2018/2/layout/IconCircleList"/>
    <dgm:cxn modelId="{4D3DA433-DAB2-416F-8632-DCB7B010BB39}" type="presParOf" srcId="{69D2D659-5D33-49A8-8A45-B38E661DEFF0}" destId="{CFA7628D-4DA9-4BF9-A655-5E0C8C50F78D}" srcOrd="2" destOrd="0" presId="urn:microsoft.com/office/officeart/2018/2/layout/IconCircleList"/>
    <dgm:cxn modelId="{4F4ED5FA-FB93-4ED3-A03B-9BA6A3FF9512}" type="presParOf" srcId="{69D2D659-5D33-49A8-8A45-B38E661DEFF0}" destId="{C27BCB4E-8AFD-4980-97CE-8F491C5B0D2B}" srcOrd="3" destOrd="0" presId="urn:microsoft.com/office/officeart/2018/2/layout/IconCircleList"/>
    <dgm:cxn modelId="{9E0FEF72-8584-4FD7-9649-40099F0E7F0A}" type="presParOf" srcId="{152674CD-75E0-422C-858A-6B8071BDA332}" destId="{C6C7D4AC-FF9E-44FB-8C02-BAF4AABA2F20}" srcOrd="1" destOrd="0" presId="urn:microsoft.com/office/officeart/2018/2/layout/IconCircleList"/>
    <dgm:cxn modelId="{F9E1D904-DF75-4C7B-A175-0EC808B941B5}" type="presParOf" srcId="{152674CD-75E0-422C-858A-6B8071BDA332}" destId="{DA0DC042-A215-479B-845E-7F86AFD3C48A}" srcOrd="2" destOrd="0" presId="urn:microsoft.com/office/officeart/2018/2/layout/IconCircleList"/>
    <dgm:cxn modelId="{619D3576-357A-475E-9935-9BADAA744B7F}" type="presParOf" srcId="{DA0DC042-A215-479B-845E-7F86AFD3C48A}" destId="{431BFDC7-FEEA-4EB0-A4BB-79D44BC0B0F3}" srcOrd="0" destOrd="0" presId="urn:microsoft.com/office/officeart/2018/2/layout/IconCircleList"/>
    <dgm:cxn modelId="{E68B5DA4-3B77-4725-9312-32CCA5B11110}" type="presParOf" srcId="{DA0DC042-A215-479B-845E-7F86AFD3C48A}" destId="{A6C427B0-7E9C-4724-A2F5-83CDC8077762}" srcOrd="1" destOrd="0" presId="urn:microsoft.com/office/officeart/2018/2/layout/IconCircleList"/>
    <dgm:cxn modelId="{8ED3E0C5-C174-4C6E-AE89-8DBF09BD0B44}" type="presParOf" srcId="{DA0DC042-A215-479B-845E-7F86AFD3C48A}" destId="{79BC5C42-7233-4A12-A81F-82D18865AD1F}" srcOrd="2" destOrd="0" presId="urn:microsoft.com/office/officeart/2018/2/layout/IconCircleList"/>
    <dgm:cxn modelId="{F2548498-E9E1-4E6A-9CC1-FE0F12B25096}" type="presParOf" srcId="{DA0DC042-A215-479B-845E-7F86AFD3C48A}" destId="{18B6B2EC-D4A2-4CA0-B807-C5D776936BF4}" srcOrd="3" destOrd="0" presId="urn:microsoft.com/office/officeart/2018/2/layout/IconCircleList"/>
    <dgm:cxn modelId="{13266481-E2AD-4B26-838C-62DA8637F6A1}" type="presParOf" srcId="{152674CD-75E0-422C-858A-6B8071BDA332}" destId="{B86C01AB-0FFE-4BB5-B82C-8E25D792A02B}" srcOrd="3" destOrd="0" presId="urn:microsoft.com/office/officeart/2018/2/layout/IconCircleList"/>
    <dgm:cxn modelId="{42F99CA5-C222-4CEB-BEDF-63973E2EFA11}" type="presParOf" srcId="{152674CD-75E0-422C-858A-6B8071BDA332}" destId="{6559FAB0-1F41-40E2-8DF6-4292577A111D}" srcOrd="4" destOrd="0" presId="urn:microsoft.com/office/officeart/2018/2/layout/IconCircleList"/>
    <dgm:cxn modelId="{80CB8F2A-65FB-47A5-9700-454869B12905}" type="presParOf" srcId="{6559FAB0-1F41-40E2-8DF6-4292577A111D}" destId="{C4E61C92-E905-4A43-953B-583FFB12937C}" srcOrd="0" destOrd="0" presId="urn:microsoft.com/office/officeart/2018/2/layout/IconCircleList"/>
    <dgm:cxn modelId="{E1731C14-71F4-48F1-ACCB-60FF8F300524}" type="presParOf" srcId="{6559FAB0-1F41-40E2-8DF6-4292577A111D}" destId="{7E515D8E-F854-444D-AD39-8FFC9D2A2B23}" srcOrd="1" destOrd="0" presId="urn:microsoft.com/office/officeart/2018/2/layout/IconCircleList"/>
    <dgm:cxn modelId="{EAA1304E-7595-4CE5-A8D2-7F165C3F37E7}" type="presParOf" srcId="{6559FAB0-1F41-40E2-8DF6-4292577A111D}" destId="{2B2CEF71-F783-49A1-BD72-B6F4319B4A39}" srcOrd="2" destOrd="0" presId="urn:microsoft.com/office/officeart/2018/2/layout/IconCircleList"/>
    <dgm:cxn modelId="{250D60FA-F33F-4DB8-8609-1F518944B322}" type="presParOf" srcId="{6559FAB0-1F41-40E2-8DF6-4292577A111D}" destId="{B9472819-3349-4F64-9C84-BADD86115633}" srcOrd="3" destOrd="0" presId="urn:microsoft.com/office/officeart/2018/2/layout/IconCircleList"/>
    <dgm:cxn modelId="{A097C7C0-7931-4040-89D7-3C7B970CEA5F}" type="presParOf" srcId="{152674CD-75E0-422C-858A-6B8071BDA332}" destId="{96433028-7BA5-4E77-B1AA-3B8C6E5FC5AD}" srcOrd="5" destOrd="0" presId="urn:microsoft.com/office/officeart/2018/2/layout/IconCircleList"/>
    <dgm:cxn modelId="{38741490-74F5-4F63-8E70-2F4EC9D9DE35}" type="presParOf" srcId="{152674CD-75E0-422C-858A-6B8071BDA332}" destId="{5DAA73EE-4FBB-44DA-81B5-2D26A4D1C3B7}" srcOrd="6" destOrd="0" presId="urn:microsoft.com/office/officeart/2018/2/layout/IconCircleList"/>
    <dgm:cxn modelId="{01F5D735-4764-49FF-9D6D-F40325805BF2}" type="presParOf" srcId="{5DAA73EE-4FBB-44DA-81B5-2D26A4D1C3B7}" destId="{F858CEB8-CCA0-4B3D-8F79-778258EC85CB}" srcOrd="0" destOrd="0" presId="urn:microsoft.com/office/officeart/2018/2/layout/IconCircleList"/>
    <dgm:cxn modelId="{F7032847-8F78-4410-A643-4BC568074316}" type="presParOf" srcId="{5DAA73EE-4FBB-44DA-81B5-2D26A4D1C3B7}" destId="{EE4B2ABA-59EC-4C78-9692-3761E02B12FE}" srcOrd="1" destOrd="0" presId="urn:microsoft.com/office/officeart/2018/2/layout/IconCircleList"/>
    <dgm:cxn modelId="{19F2C3D6-987A-4F33-8D33-92C28F87DABE}" type="presParOf" srcId="{5DAA73EE-4FBB-44DA-81B5-2D26A4D1C3B7}" destId="{AA98EA30-DF12-4CAF-A5EA-EC0A256DA357}" srcOrd="2" destOrd="0" presId="urn:microsoft.com/office/officeart/2018/2/layout/IconCircleList"/>
    <dgm:cxn modelId="{7E2F2035-1854-4209-B046-BCB2520B7A68}" type="presParOf" srcId="{5DAA73EE-4FBB-44DA-81B5-2D26A4D1C3B7}" destId="{A02F895E-B3BF-439C-9658-4E685C1CAC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11280-181B-4A8E-9A0E-C20F2E96A58D}">
      <dsp:nvSpPr>
        <dsp:cNvPr id="0" name=""/>
        <dsp:cNvSpPr/>
      </dsp:nvSpPr>
      <dsp:spPr>
        <a:xfrm>
          <a:off x="218794" y="57118"/>
          <a:ext cx="1339248" cy="1339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09A72C6-DF14-4CCD-A56E-4F6CAC21E6BB}">
      <dsp:nvSpPr>
        <dsp:cNvPr id="0" name=""/>
        <dsp:cNvSpPr/>
      </dsp:nvSpPr>
      <dsp:spPr>
        <a:xfrm>
          <a:off x="500036" y="338361"/>
          <a:ext cx="776764" cy="77676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7BCB4E-8AFD-4980-97CE-8F491C5B0D2B}">
      <dsp:nvSpPr>
        <dsp:cNvPr id="0" name=""/>
        <dsp:cNvSpPr/>
      </dsp:nvSpPr>
      <dsp:spPr>
        <a:xfrm>
          <a:off x="1845025" y="57118"/>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CA" sz="1500" kern="1200"/>
            <a:t>Develop questions that will help you to answer your research questions.</a:t>
          </a:r>
          <a:endParaRPr lang="en-US" sz="1500" kern="1200"/>
        </a:p>
      </dsp:txBody>
      <dsp:txXfrm>
        <a:off x="1845025" y="57118"/>
        <a:ext cx="3156800" cy="1339248"/>
      </dsp:txXfrm>
    </dsp:sp>
    <dsp:sp modelId="{431BFDC7-FEEA-4EB0-A4BB-79D44BC0B0F3}">
      <dsp:nvSpPr>
        <dsp:cNvPr id="0" name=""/>
        <dsp:cNvSpPr/>
      </dsp:nvSpPr>
      <dsp:spPr>
        <a:xfrm>
          <a:off x="5551874" y="57118"/>
          <a:ext cx="1339248" cy="1339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C427B0-7E9C-4724-A2F5-83CDC8077762}">
      <dsp:nvSpPr>
        <dsp:cNvPr id="0" name=""/>
        <dsp:cNvSpPr/>
      </dsp:nvSpPr>
      <dsp:spPr>
        <a:xfrm>
          <a:off x="5833116" y="338361"/>
          <a:ext cx="776764" cy="77676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B6B2EC-D4A2-4CA0-B807-C5D776936BF4}">
      <dsp:nvSpPr>
        <dsp:cNvPr id="0" name=""/>
        <dsp:cNvSpPr/>
      </dsp:nvSpPr>
      <dsp:spPr>
        <a:xfrm>
          <a:off x="7178104" y="57118"/>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CA" sz="1500" kern="1200"/>
            <a:t>Think about the logical flow of the interview. What topics should come first? What follows more or less “naturally”? This may take some adjustment after several interviews. </a:t>
          </a:r>
          <a:endParaRPr lang="en-US" sz="1500" kern="1200"/>
        </a:p>
      </dsp:txBody>
      <dsp:txXfrm>
        <a:off x="7178104" y="57118"/>
        <a:ext cx="3156800" cy="1339248"/>
      </dsp:txXfrm>
    </dsp:sp>
    <dsp:sp modelId="{C4E61C92-E905-4A43-953B-583FFB12937C}">
      <dsp:nvSpPr>
        <dsp:cNvPr id="0" name=""/>
        <dsp:cNvSpPr/>
      </dsp:nvSpPr>
      <dsp:spPr>
        <a:xfrm>
          <a:off x="218794" y="1968373"/>
          <a:ext cx="1339248" cy="1339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E515D8E-F854-444D-AD39-8FFC9D2A2B23}">
      <dsp:nvSpPr>
        <dsp:cNvPr id="0" name=""/>
        <dsp:cNvSpPr/>
      </dsp:nvSpPr>
      <dsp:spPr>
        <a:xfrm>
          <a:off x="500036" y="2249615"/>
          <a:ext cx="776764" cy="77676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9472819-3349-4F64-9C84-BADD86115633}">
      <dsp:nvSpPr>
        <dsp:cNvPr id="0" name=""/>
        <dsp:cNvSpPr/>
      </dsp:nvSpPr>
      <dsp:spPr>
        <a:xfrm>
          <a:off x="1845025" y="1968373"/>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CA" sz="1500" kern="1200"/>
            <a:t>Difficult or potentially embarrassing questions should be asked toward the end of the interview, when rapport has been established. </a:t>
          </a:r>
          <a:endParaRPr lang="en-US" sz="1500" kern="1200"/>
        </a:p>
      </dsp:txBody>
      <dsp:txXfrm>
        <a:off x="1845025" y="1968373"/>
        <a:ext cx="3156800" cy="1339248"/>
      </dsp:txXfrm>
    </dsp:sp>
    <dsp:sp modelId="{F858CEB8-CCA0-4B3D-8F79-778258EC85CB}">
      <dsp:nvSpPr>
        <dsp:cNvPr id="0" name=""/>
        <dsp:cNvSpPr/>
      </dsp:nvSpPr>
      <dsp:spPr>
        <a:xfrm>
          <a:off x="5551874" y="1968373"/>
          <a:ext cx="1339248" cy="1339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E4B2ABA-59EC-4C78-9692-3761E02B12FE}">
      <dsp:nvSpPr>
        <dsp:cNvPr id="0" name=""/>
        <dsp:cNvSpPr/>
      </dsp:nvSpPr>
      <dsp:spPr>
        <a:xfrm>
          <a:off x="5833116" y="2249615"/>
          <a:ext cx="776764" cy="77676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02F895E-B3BF-439C-9658-4E685C1CACA6}">
      <dsp:nvSpPr>
        <dsp:cNvPr id="0" name=""/>
        <dsp:cNvSpPr/>
      </dsp:nvSpPr>
      <dsp:spPr>
        <a:xfrm>
          <a:off x="7178104" y="1968373"/>
          <a:ext cx="3156800" cy="1339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CA" sz="1500" kern="1200"/>
            <a:t>The last question should provide some closure for the interview, and leave the respondent feeling empowered, listened to, or otherwise glad that they talked to you.</a:t>
          </a:r>
          <a:endParaRPr lang="en-US" sz="1500" kern="1200"/>
        </a:p>
      </dsp:txBody>
      <dsp:txXfrm>
        <a:off x="7178104" y="1968373"/>
        <a:ext cx="3156800" cy="13392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11/15/2018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11/15/2018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Structured_inter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Structured_intervi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Interviews and Focus Groups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5737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Adjust the language of the interview according to the respondent (child, professional, etc.). </a:t>
            </a:r>
          </a:p>
        </p:txBody>
      </p:sp>
    </p:spTree>
    <p:extLst>
      <p:ext uri="{BB962C8B-B14F-4D97-AF65-F5344CB8AC3E}">
        <p14:creationId xmlns:p14="http://schemas.microsoft.com/office/powerpoint/2010/main" val="187181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Begin the interview with a “warm-up” question—something that the respondent can answer easily and at some length (though not too long). It doesn’t have to pertain directly to what you are trying to find out (although it might), but this initial rapport-building will put you more at ease with one another and thus will make the rest of the interview flow more smoothly. </a:t>
            </a:r>
          </a:p>
          <a:p>
            <a:endParaRPr lang="ko-KR" altLang="en-US" dirty="0"/>
          </a:p>
        </p:txBody>
      </p:sp>
    </p:spTree>
    <p:extLst>
      <p:ext uri="{BB962C8B-B14F-4D97-AF65-F5344CB8AC3E}">
        <p14:creationId xmlns:p14="http://schemas.microsoft.com/office/powerpoint/2010/main" val="380824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an Interview Schedule</a:t>
            </a:r>
          </a:p>
        </p:txBody>
      </p:sp>
      <p:sp>
        <p:nvSpPr>
          <p:cNvPr id="3" name="Content Placeholder 2"/>
          <p:cNvSpPr>
            <a:spLocks noGrp="1"/>
          </p:cNvSpPr>
          <p:nvPr>
            <p:ph idx="1"/>
          </p:nvPr>
        </p:nvSpPr>
        <p:spPr>
          <a:xfrm>
            <a:off x="147593" y="2306175"/>
            <a:ext cx="5872207" cy="4218450"/>
          </a:xfrm>
        </p:spPr>
        <p:txBody>
          <a:bodyPr>
            <a:normAutofit fontScale="92500" lnSpcReduction="20000"/>
          </a:bodyPr>
          <a:lstStyle/>
          <a:p>
            <a:r>
              <a:rPr lang="en-CA" sz="1600" dirty="0"/>
              <a:t>Develop questions that will help you to answer your research questions.</a:t>
            </a:r>
          </a:p>
          <a:p>
            <a:endParaRPr lang="en-CA" sz="1600" dirty="0"/>
          </a:p>
          <a:p>
            <a:r>
              <a:rPr lang="en-CA" sz="1600" dirty="0"/>
              <a:t>Adjust the language of the interview according to the respondent (child, professional, etc.). </a:t>
            </a:r>
          </a:p>
          <a:p>
            <a:endParaRPr lang="en-CA" sz="1600" dirty="0"/>
          </a:p>
          <a:p>
            <a:r>
              <a:rPr lang="en-CA" sz="1600" dirty="0"/>
              <a:t>Develop probes that will elicit more detailed and elaborate responses to key questions. The more detail, the better! </a:t>
            </a:r>
          </a:p>
          <a:p>
            <a:endParaRPr lang="en-CA" sz="1600" dirty="0"/>
          </a:p>
          <a:p>
            <a:r>
              <a:rPr lang="en-CA" sz="1600" dirty="0"/>
              <a:t>Begin the interview with a “warm-up” question—something that the respondent can answer easily and at some length (though not too long). It doesn’t have to pertain directly to what you are trying to find out (although it might), but this initial rapport-building will put you more at ease with one another and thus will make the rest of the interview flow more smoothly. </a:t>
            </a:r>
          </a:p>
          <a:p>
            <a:endParaRPr lang="en-CA" sz="1600" dirty="0"/>
          </a:p>
        </p:txBody>
      </p:sp>
      <p:sp>
        <p:nvSpPr>
          <p:cNvPr id="4" name="Rectangle 3"/>
          <p:cNvSpPr/>
          <p:nvPr/>
        </p:nvSpPr>
        <p:spPr>
          <a:xfrm>
            <a:off x="6219825" y="2306175"/>
            <a:ext cx="5476875" cy="2985433"/>
          </a:xfrm>
          <a:prstGeom prst="rect">
            <a:avLst/>
          </a:prstGeom>
        </p:spPr>
        <p:txBody>
          <a:bodyPr wrap="square">
            <a:spAutoFit/>
          </a:bodyPr>
          <a:lstStyle/>
          <a:p>
            <a:pPr marL="342900" indent="-342900">
              <a:lnSpc>
                <a:spcPct val="80000"/>
              </a:lnSpc>
              <a:spcBef>
                <a:spcPct val="20000"/>
              </a:spcBef>
              <a:spcAft>
                <a:spcPts val="600"/>
              </a:spcAft>
              <a:buClr>
                <a:schemeClr val="accent1"/>
              </a:buClr>
              <a:buFont typeface="Wingdings 2" charset="2"/>
              <a:buChar char=""/>
            </a:pPr>
            <a:r>
              <a:rPr lang="en-CA" sz="1500" dirty="0"/>
              <a:t>Think about the logical flow of the interview. What topics should come first? What follows more or less “naturally”? This may take some adjustment after several interviews. </a:t>
            </a:r>
          </a:p>
          <a:p>
            <a:pPr marL="342900" indent="-342900">
              <a:lnSpc>
                <a:spcPct val="80000"/>
              </a:lnSpc>
              <a:spcBef>
                <a:spcPct val="20000"/>
              </a:spcBef>
              <a:spcAft>
                <a:spcPts val="600"/>
              </a:spcAft>
              <a:buClr>
                <a:schemeClr val="accent1"/>
              </a:buClr>
              <a:buFont typeface="Wingdings 2" charset="2"/>
              <a:buChar char=""/>
            </a:pPr>
            <a:endParaRPr lang="en-CA" sz="1500" dirty="0"/>
          </a:p>
          <a:p>
            <a:pPr marL="342900" indent="-342900">
              <a:lnSpc>
                <a:spcPct val="80000"/>
              </a:lnSpc>
              <a:spcBef>
                <a:spcPct val="20000"/>
              </a:spcBef>
              <a:spcAft>
                <a:spcPts val="600"/>
              </a:spcAft>
              <a:buClr>
                <a:schemeClr val="accent1"/>
              </a:buClr>
              <a:buFont typeface="Wingdings 2" charset="2"/>
              <a:buChar char=""/>
            </a:pPr>
            <a:r>
              <a:rPr lang="en-CA" sz="1500" dirty="0"/>
              <a:t>Difficult or potentially embarrassing questions should be asked toward the end of the interview, when rapport has been established. </a:t>
            </a:r>
          </a:p>
          <a:p>
            <a:pPr marL="342900" indent="-342900">
              <a:lnSpc>
                <a:spcPct val="80000"/>
              </a:lnSpc>
              <a:spcBef>
                <a:spcPct val="20000"/>
              </a:spcBef>
              <a:spcAft>
                <a:spcPts val="600"/>
              </a:spcAft>
              <a:buClr>
                <a:schemeClr val="accent1"/>
              </a:buClr>
              <a:buFont typeface="Wingdings 2" charset="2"/>
              <a:buChar char=""/>
            </a:pPr>
            <a:endParaRPr lang="en-CA" sz="1500" dirty="0"/>
          </a:p>
          <a:p>
            <a:pPr marL="342900" indent="-342900">
              <a:lnSpc>
                <a:spcPct val="80000"/>
              </a:lnSpc>
              <a:spcBef>
                <a:spcPct val="20000"/>
              </a:spcBef>
              <a:spcAft>
                <a:spcPts val="600"/>
              </a:spcAft>
              <a:buClr>
                <a:schemeClr val="accent1"/>
              </a:buClr>
              <a:buFont typeface="Wingdings 2" charset="2"/>
              <a:buChar char=""/>
            </a:pPr>
            <a:r>
              <a:rPr lang="en-CA" sz="1500" dirty="0"/>
              <a:t>The last question should provide some closure for the interview, and leave the respondent feeling empowered, listened to, or otherwise glad that they talked to you.</a:t>
            </a:r>
          </a:p>
        </p:txBody>
      </p:sp>
    </p:spTree>
    <p:extLst>
      <p:ext uri="{BB962C8B-B14F-4D97-AF65-F5344CB8AC3E}">
        <p14:creationId xmlns:p14="http://schemas.microsoft.com/office/powerpoint/2010/main" val="2067882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Questions</a:t>
            </a:r>
          </a:p>
        </p:txBody>
      </p:sp>
      <p:sp>
        <p:nvSpPr>
          <p:cNvPr id="4" name="Content Placeholder 3"/>
          <p:cNvSpPr>
            <a:spLocks noGrp="1"/>
          </p:cNvSpPr>
          <p:nvPr>
            <p:ph idx="1"/>
          </p:nvPr>
        </p:nvSpPr>
        <p:spPr/>
        <p:txBody>
          <a:bodyPr/>
          <a:lstStyle/>
          <a:p>
            <a:endParaRPr lang="en-CA"/>
          </a:p>
        </p:txBody>
      </p:sp>
      <p:pic>
        <p:nvPicPr>
          <p:cNvPr id="102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12" y="2222286"/>
            <a:ext cx="10554574" cy="363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37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7B60-8127-413A-B178-FD5C567A16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22B17D-C799-4BBB-A8C6-6A9982994D2C}"/>
              </a:ext>
            </a:extLst>
          </p:cNvPr>
          <p:cNvSpPr>
            <a:spLocks noGrp="1"/>
          </p:cNvSpPr>
          <p:nvPr>
            <p:ph idx="1"/>
          </p:nvPr>
        </p:nvSpPr>
        <p:spPr/>
        <p:txBody>
          <a:bodyPr>
            <a:normAutofit fontScale="85000" lnSpcReduction="10000"/>
          </a:bodyPr>
          <a:lstStyle/>
          <a:p>
            <a:r>
              <a:rPr lang="en-CA" dirty="0"/>
              <a:t>Direct questions</a:t>
            </a:r>
          </a:p>
          <a:p>
            <a:endParaRPr lang="en-CA" dirty="0"/>
          </a:p>
          <a:p>
            <a:r>
              <a:rPr lang="en-CA" dirty="0"/>
              <a:t>Indirect questions</a:t>
            </a:r>
          </a:p>
          <a:p>
            <a:pPr marL="0" indent="0">
              <a:buNone/>
            </a:pPr>
            <a:endParaRPr lang="en-CA" dirty="0"/>
          </a:p>
          <a:p>
            <a:r>
              <a:rPr lang="en-CA" dirty="0"/>
              <a:t>Follow-up questions</a:t>
            </a:r>
          </a:p>
          <a:p>
            <a:endParaRPr lang="en-CA" dirty="0"/>
          </a:p>
          <a:p>
            <a:r>
              <a:rPr lang="en-CA" dirty="0"/>
              <a:t>Probing questions</a:t>
            </a:r>
          </a:p>
          <a:p>
            <a:endParaRPr lang="en-CA" dirty="0"/>
          </a:p>
          <a:p>
            <a:r>
              <a:rPr lang="en-CA" dirty="0"/>
              <a:t> Specifying questions</a:t>
            </a:r>
          </a:p>
          <a:p>
            <a:endParaRPr lang="en-CA" dirty="0"/>
          </a:p>
          <a:p>
            <a:r>
              <a:rPr lang="en-CA" dirty="0"/>
              <a:t>Interpreting questions</a:t>
            </a:r>
          </a:p>
        </p:txBody>
      </p:sp>
    </p:spTree>
    <p:extLst>
      <p:ext uri="{BB962C8B-B14F-4D97-AF65-F5344CB8AC3E}">
        <p14:creationId xmlns:p14="http://schemas.microsoft.com/office/powerpoint/2010/main" val="79581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Direct</a:t>
            </a:r>
          </a:p>
        </p:txBody>
      </p:sp>
      <p:sp>
        <p:nvSpPr>
          <p:cNvPr id="3" name="Content Placeholder 2"/>
          <p:cNvSpPr>
            <a:spLocks noGrp="1"/>
          </p:cNvSpPr>
          <p:nvPr>
            <p:ph idx="1"/>
          </p:nvPr>
        </p:nvSpPr>
        <p:spPr/>
        <p:txBody>
          <a:bodyPr/>
          <a:lstStyle/>
          <a:p>
            <a:pPr marL="0" indent="0">
              <a:buNone/>
            </a:pPr>
            <a:endParaRPr lang="en-CA" dirty="0"/>
          </a:p>
          <a:p>
            <a:r>
              <a:rPr lang="en-CA" dirty="0"/>
              <a:t>How do you feel about this course?</a:t>
            </a:r>
          </a:p>
          <a:p>
            <a:r>
              <a:rPr lang="en-CA" dirty="0"/>
              <a:t>What d you like most about this class?</a:t>
            </a:r>
          </a:p>
          <a:p>
            <a:r>
              <a:rPr lang="en-CA" dirty="0"/>
              <a:t>What are the qualities of a good professor?</a:t>
            </a:r>
          </a:p>
          <a:p>
            <a:endParaRPr lang="en-CA" dirty="0"/>
          </a:p>
          <a:p>
            <a:r>
              <a:rPr lang="en-CA" dirty="0"/>
              <a:t> Such questions are perhaps best left until towards the end of the interview, in order not to influence the direction of the interview too much. </a:t>
            </a:r>
          </a:p>
        </p:txBody>
      </p:sp>
    </p:spTree>
    <p:extLst>
      <p:ext uri="{BB962C8B-B14F-4D97-AF65-F5344CB8AC3E}">
        <p14:creationId xmlns:p14="http://schemas.microsoft.com/office/powerpoint/2010/main" val="412499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Indirect</a:t>
            </a:r>
          </a:p>
        </p:txBody>
      </p:sp>
      <p:sp>
        <p:nvSpPr>
          <p:cNvPr id="3" name="Content Placeholder 2"/>
          <p:cNvSpPr>
            <a:spLocks noGrp="1"/>
          </p:cNvSpPr>
          <p:nvPr>
            <p:ph idx="1"/>
          </p:nvPr>
        </p:nvSpPr>
        <p:spPr/>
        <p:txBody>
          <a:bodyPr/>
          <a:lstStyle/>
          <a:p>
            <a:r>
              <a:rPr lang="en-CA" dirty="0"/>
              <a:t>Can you describe a professor who you feel was really good? </a:t>
            </a:r>
          </a:p>
          <a:p>
            <a:endParaRPr lang="en-CA" dirty="0"/>
          </a:p>
          <a:p>
            <a:r>
              <a:rPr lang="en-CA" dirty="0"/>
              <a:t>Tell me about a time when you felt really happy in this class? What made you happy?</a:t>
            </a:r>
          </a:p>
          <a:p>
            <a:endParaRPr lang="en-CA" dirty="0"/>
          </a:p>
          <a:p>
            <a:r>
              <a:rPr lang="en-CA" dirty="0"/>
              <a:t>Can you give me an example of things in a course that you do not like?</a:t>
            </a:r>
          </a:p>
          <a:p>
            <a:endParaRPr lang="en-CA" dirty="0"/>
          </a:p>
          <a:p>
            <a:endParaRPr lang="en-CA" dirty="0"/>
          </a:p>
        </p:txBody>
      </p:sp>
    </p:spTree>
    <p:extLst>
      <p:ext uri="{BB962C8B-B14F-4D97-AF65-F5344CB8AC3E}">
        <p14:creationId xmlns:p14="http://schemas.microsoft.com/office/powerpoint/2010/main" val="3885504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Follow-up</a:t>
            </a:r>
          </a:p>
        </p:txBody>
      </p:sp>
      <p:sp>
        <p:nvSpPr>
          <p:cNvPr id="3" name="Content Placeholder 2"/>
          <p:cNvSpPr>
            <a:spLocks noGrp="1"/>
          </p:cNvSpPr>
          <p:nvPr>
            <p:ph idx="1"/>
          </p:nvPr>
        </p:nvSpPr>
        <p:spPr/>
        <p:txBody>
          <a:bodyPr>
            <a:normAutofit fontScale="92500" lnSpcReduction="20000"/>
          </a:bodyPr>
          <a:lstStyle/>
          <a:p>
            <a:endParaRPr lang="en-CA" dirty="0"/>
          </a:p>
          <a:p>
            <a:r>
              <a:rPr lang="en-CA" dirty="0"/>
              <a:t>Getting the interviewee to elaborate his/her answer</a:t>
            </a:r>
          </a:p>
          <a:p>
            <a:endParaRPr lang="en-CA" dirty="0"/>
          </a:p>
          <a:p>
            <a:r>
              <a:rPr lang="en-CA" dirty="0"/>
              <a:t>Why? </a:t>
            </a:r>
          </a:p>
          <a:p>
            <a:endParaRPr lang="en-CA" dirty="0"/>
          </a:p>
          <a:p>
            <a:r>
              <a:rPr lang="en-CA" dirty="0"/>
              <a:t>In what ways? </a:t>
            </a:r>
          </a:p>
          <a:p>
            <a:endParaRPr lang="en-CA" dirty="0"/>
          </a:p>
          <a:p>
            <a:r>
              <a:rPr lang="en-CA" dirty="0"/>
              <a:t>Can you give me an example?</a:t>
            </a:r>
          </a:p>
          <a:p>
            <a:endParaRPr lang="en-CA" dirty="0"/>
          </a:p>
          <a:p>
            <a:r>
              <a:rPr lang="en-CA" dirty="0"/>
              <a:t>What do you mean by that . . .?</a:t>
            </a:r>
          </a:p>
          <a:p>
            <a:endParaRPr lang="en-CA" dirty="0"/>
          </a:p>
        </p:txBody>
      </p:sp>
    </p:spTree>
    <p:extLst>
      <p:ext uri="{BB962C8B-B14F-4D97-AF65-F5344CB8AC3E}">
        <p14:creationId xmlns:p14="http://schemas.microsoft.com/office/powerpoint/2010/main" val="26757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Probing </a:t>
            </a:r>
          </a:p>
        </p:txBody>
      </p:sp>
      <p:sp>
        <p:nvSpPr>
          <p:cNvPr id="3" name="Content Placeholder 2"/>
          <p:cNvSpPr>
            <a:spLocks noGrp="1"/>
          </p:cNvSpPr>
          <p:nvPr>
            <p:ph idx="1"/>
          </p:nvPr>
        </p:nvSpPr>
        <p:spPr/>
        <p:txBody>
          <a:bodyPr/>
          <a:lstStyle/>
          <a:p>
            <a:endParaRPr lang="en-CA" dirty="0"/>
          </a:p>
          <a:p>
            <a:r>
              <a:rPr lang="en-CA" dirty="0"/>
              <a:t>Can you tell me more about that?</a:t>
            </a:r>
          </a:p>
          <a:p>
            <a:endParaRPr lang="en-CA" dirty="0"/>
          </a:p>
          <a:p>
            <a:r>
              <a:rPr lang="en-CA" dirty="0"/>
              <a:t>Anything else you can think of?</a:t>
            </a:r>
          </a:p>
          <a:p>
            <a:pPr marL="0" indent="0">
              <a:buNone/>
            </a:pPr>
            <a:r>
              <a:rPr lang="en-CA" dirty="0"/>
              <a:t> </a:t>
            </a:r>
          </a:p>
          <a:p>
            <a:endParaRPr lang="en-CA" dirty="0"/>
          </a:p>
        </p:txBody>
      </p:sp>
    </p:spTree>
    <p:extLst>
      <p:ext uri="{BB962C8B-B14F-4D97-AF65-F5344CB8AC3E}">
        <p14:creationId xmlns:p14="http://schemas.microsoft.com/office/powerpoint/2010/main" val="2885775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Specifying</a:t>
            </a:r>
          </a:p>
        </p:txBody>
      </p:sp>
      <p:sp>
        <p:nvSpPr>
          <p:cNvPr id="3" name="Content Placeholder 2"/>
          <p:cNvSpPr>
            <a:spLocks noGrp="1"/>
          </p:cNvSpPr>
          <p:nvPr>
            <p:ph idx="1"/>
          </p:nvPr>
        </p:nvSpPr>
        <p:spPr/>
        <p:txBody>
          <a:bodyPr/>
          <a:lstStyle/>
          <a:p>
            <a:r>
              <a:rPr lang="en-CA" dirty="0"/>
              <a:t> Specifying questions</a:t>
            </a:r>
          </a:p>
          <a:p>
            <a:endParaRPr lang="en-CA" dirty="0"/>
          </a:p>
          <a:p>
            <a:r>
              <a:rPr lang="en-CA" dirty="0"/>
              <a:t>What exactly do you mean by that?</a:t>
            </a:r>
          </a:p>
          <a:p>
            <a:endParaRPr lang="en-CA" dirty="0"/>
          </a:p>
        </p:txBody>
      </p:sp>
    </p:spTree>
    <p:extLst>
      <p:ext uri="{BB962C8B-B14F-4D97-AF65-F5344CB8AC3E}">
        <p14:creationId xmlns:p14="http://schemas.microsoft.com/office/powerpoint/2010/main" val="360832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32D281-BB6D-40AA-8807-06407CBA69BD}"/>
              </a:ext>
            </a:extLst>
          </p:cNvPr>
          <p:cNvSpPr>
            <a:spLocks noGrp="1"/>
          </p:cNvSpPr>
          <p:nvPr>
            <p:ph type="ctrTitle"/>
          </p:nvPr>
        </p:nvSpPr>
        <p:spPr/>
        <p:txBody>
          <a:bodyPr/>
          <a:lstStyle/>
          <a:p>
            <a:r>
              <a:rPr lang="en-US" dirty="0"/>
              <a:t>Interview Types</a:t>
            </a:r>
          </a:p>
        </p:txBody>
      </p:sp>
      <p:sp>
        <p:nvSpPr>
          <p:cNvPr id="5" name="Subtitle 4">
            <a:extLst>
              <a:ext uri="{FF2B5EF4-FFF2-40B4-BE49-F238E27FC236}">
                <a16:creationId xmlns:a16="http://schemas.microsoft.com/office/drawing/2014/main" id="{7C40A65D-403F-4F35-B137-C8EF21DBE147}"/>
              </a:ext>
            </a:extLst>
          </p:cNvPr>
          <p:cNvSpPr>
            <a:spLocks noGrp="1"/>
          </p:cNvSpPr>
          <p:nvPr>
            <p:ph type="subTitle" idx="1"/>
          </p:nvPr>
        </p:nvSpPr>
        <p:spPr/>
        <p:txBody>
          <a:bodyPr/>
          <a:lstStyle/>
          <a:p>
            <a:r>
              <a:rPr lang="en-US" dirty="0"/>
              <a:t>Structured, Semi-structured, Unstructured</a:t>
            </a:r>
          </a:p>
        </p:txBody>
      </p:sp>
    </p:spTree>
    <p:extLst>
      <p:ext uri="{BB962C8B-B14F-4D97-AF65-F5344CB8AC3E}">
        <p14:creationId xmlns:p14="http://schemas.microsoft.com/office/powerpoint/2010/main" val="3841289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Interpreting</a:t>
            </a:r>
          </a:p>
        </p:txBody>
      </p:sp>
      <p:sp>
        <p:nvSpPr>
          <p:cNvPr id="3" name="Content Placeholder 2"/>
          <p:cNvSpPr>
            <a:spLocks noGrp="1"/>
          </p:cNvSpPr>
          <p:nvPr>
            <p:ph idx="1"/>
          </p:nvPr>
        </p:nvSpPr>
        <p:spPr/>
        <p:txBody>
          <a:bodyPr/>
          <a:lstStyle/>
          <a:p>
            <a:endParaRPr lang="en-CA" dirty="0"/>
          </a:p>
          <a:p>
            <a:r>
              <a:rPr lang="en-CA" dirty="0"/>
              <a:t>Do you mean X?</a:t>
            </a:r>
          </a:p>
          <a:p>
            <a:endParaRPr lang="en-CA" dirty="0"/>
          </a:p>
          <a:p>
            <a:r>
              <a:rPr lang="en-CA" dirty="0"/>
              <a:t>Is it fair to say that what you are suggesting is x?</a:t>
            </a:r>
          </a:p>
          <a:p>
            <a:endParaRPr lang="en-CA" dirty="0"/>
          </a:p>
          <a:p>
            <a:r>
              <a:rPr lang="en-CA" dirty="0"/>
              <a:t>So what you are saying is X? Is that correct?</a:t>
            </a:r>
          </a:p>
          <a:p>
            <a:endParaRPr lang="en-CA" dirty="0"/>
          </a:p>
        </p:txBody>
      </p:sp>
    </p:spTree>
    <p:extLst>
      <p:ext uri="{BB962C8B-B14F-4D97-AF65-F5344CB8AC3E}">
        <p14:creationId xmlns:p14="http://schemas.microsoft.com/office/powerpoint/2010/main" val="389748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7B60-8127-413A-B178-FD5C567A16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22B17D-C799-4BBB-A8C6-6A9982994D2C}"/>
              </a:ext>
            </a:extLst>
          </p:cNvPr>
          <p:cNvSpPr>
            <a:spLocks noGrp="1"/>
          </p:cNvSpPr>
          <p:nvPr>
            <p:ph idx="1"/>
          </p:nvPr>
        </p:nvSpPr>
        <p:spPr/>
        <p:txBody>
          <a:bodyPr>
            <a:normAutofit fontScale="85000" lnSpcReduction="10000"/>
          </a:bodyPr>
          <a:lstStyle/>
          <a:p>
            <a:r>
              <a:rPr lang="en-CA" dirty="0"/>
              <a:t>Direct questions</a:t>
            </a:r>
          </a:p>
          <a:p>
            <a:endParaRPr lang="en-CA" dirty="0"/>
          </a:p>
          <a:p>
            <a:r>
              <a:rPr lang="en-CA" dirty="0"/>
              <a:t>Indirect questions</a:t>
            </a:r>
          </a:p>
          <a:p>
            <a:pPr marL="0" indent="0">
              <a:buNone/>
            </a:pPr>
            <a:endParaRPr lang="en-CA" dirty="0"/>
          </a:p>
          <a:p>
            <a:r>
              <a:rPr lang="en-CA" dirty="0"/>
              <a:t>Follow-up questions</a:t>
            </a:r>
          </a:p>
          <a:p>
            <a:endParaRPr lang="en-CA" dirty="0"/>
          </a:p>
          <a:p>
            <a:r>
              <a:rPr lang="en-CA" dirty="0"/>
              <a:t>Probing questions</a:t>
            </a:r>
          </a:p>
          <a:p>
            <a:endParaRPr lang="en-CA" dirty="0"/>
          </a:p>
          <a:p>
            <a:r>
              <a:rPr lang="en-CA" dirty="0"/>
              <a:t> Specifying questions</a:t>
            </a:r>
          </a:p>
          <a:p>
            <a:endParaRPr lang="en-CA" dirty="0"/>
          </a:p>
          <a:p>
            <a:r>
              <a:rPr lang="en-CA" dirty="0"/>
              <a:t>Interpreting questions</a:t>
            </a:r>
          </a:p>
        </p:txBody>
      </p:sp>
    </p:spTree>
    <p:extLst>
      <p:ext uri="{BB962C8B-B14F-4D97-AF65-F5344CB8AC3E}">
        <p14:creationId xmlns:p14="http://schemas.microsoft.com/office/powerpoint/2010/main" val="3187559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Today’s Task</a:t>
            </a:r>
          </a:p>
        </p:txBody>
      </p:sp>
      <p:sp>
        <p:nvSpPr>
          <p:cNvPr id="3" name="Content Placeholder 2"/>
          <p:cNvSpPr>
            <a:spLocks noGrp="1"/>
          </p:cNvSpPr>
          <p:nvPr>
            <p:ph idx="1"/>
          </p:nvPr>
        </p:nvSpPr>
        <p:spPr/>
        <p:txBody>
          <a:bodyPr/>
          <a:lstStyle/>
          <a:p>
            <a:r>
              <a:rPr lang="en-CA" dirty="0"/>
              <a:t>Create your own interview schedule</a:t>
            </a:r>
          </a:p>
          <a:p>
            <a:r>
              <a:rPr lang="en-CA" dirty="0"/>
              <a:t> You can use the template I have provided</a:t>
            </a:r>
          </a:p>
          <a:p>
            <a:pPr lvl="1"/>
            <a:r>
              <a:rPr lang="en-CA" dirty="0"/>
              <a:t>You can download it from profgwhitehead.weebly.com</a:t>
            </a:r>
          </a:p>
        </p:txBody>
      </p:sp>
    </p:spTree>
    <p:extLst>
      <p:ext uri="{BB962C8B-B14F-4D97-AF65-F5344CB8AC3E}">
        <p14:creationId xmlns:p14="http://schemas.microsoft.com/office/powerpoint/2010/main" val="75943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323AE2-B683-4FAC-80D2-101311B1B7F0}"/>
              </a:ext>
            </a:extLst>
          </p:cNvPr>
          <p:cNvSpPr>
            <a:spLocks noGrp="1"/>
          </p:cNvSpPr>
          <p:nvPr>
            <p:ph type="ctrTitle"/>
          </p:nvPr>
        </p:nvSpPr>
        <p:spPr/>
        <p:txBody>
          <a:bodyPr/>
          <a:lstStyle/>
          <a:p>
            <a:r>
              <a:rPr lang="en-US" dirty="0"/>
              <a:t>The Interview</a:t>
            </a:r>
          </a:p>
        </p:txBody>
      </p:sp>
      <p:sp>
        <p:nvSpPr>
          <p:cNvPr id="5" name="Subtitle 4">
            <a:extLst>
              <a:ext uri="{FF2B5EF4-FFF2-40B4-BE49-F238E27FC236}">
                <a16:creationId xmlns:a16="http://schemas.microsoft.com/office/drawing/2014/main" id="{71F27A61-AD7F-4763-A104-1589E81D80F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4864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Interview as an Interpersonal Encounter </a:t>
            </a:r>
          </a:p>
        </p:txBody>
      </p:sp>
      <p:sp>
        <p:nvSpPr>
          <p:cNvPr id="3" name="Content Placeholder 2"/>
          <p:cNvSpPr>
            <a:spLocks noGrp="1"/>
          </p:cNvSpPr>
          <p:nvPr>
            <p:ph idx="1"/>
          </p:nvPr>
        </p:nvSpPr>
        <p:spPr>
          <a:xfrm>
            <a:off x="126380" y="2183099"/>
            <a:ext cx="11019841" cy="4283016"/>
          </a:xfrm>
        </p:spPr>
        <p:txBody>
          <a:bodyPr>
            <a:noAutofit/>
          </a:bodyPr>
          <a:lstStyle/>
          <a:p>
            <a:r>
              <a:rPr lang="en-CA" dirty="0"/>
              <a:t>The social skills of empathy, warmth, attentiveness, humor (where appropriate), and consideration are essential for good interviewing. </a:t>
            </a:r>
          </a:p>
          <a:p>
            <a:endParaRPr lang="en-CA" dirty="0"/>
          </a:p>
          <a:p>
            <a:r>
              <a:rPr lang="en-CA" dirty="0"/>
              <a:t>Any judgmental attitudes, shock or discomfort will be immediately detected. </a:t>
            </a:r>
          </a:p>
          <a:p>
            <a:endParaRPr lang="en-CA" dirty="0"/>
          </a:p>
          <a:p>
            <a:r>
              <a:rPr lang="en-CA" dirty="0"/>
              <a:t>Never answer a question for the respondent. </a:t>
            </a:r>
          </a:p>
          <a:p>
            <a:endParaRPr lang="en-CA" dirty="0"/>
          </a:p>
          <a:p>
            <a:r>
              <a:rPr lang="en-CA" dirty="0"/>
              <a:t>One must be completely engaged with the respondent, while at the same time keeping track of the questions one needs to ask. </a:t>
            </a:r>
          </a:p>
          <a:p>
            <a:endParaRPr lang="en-CA" dirty="0"/>
          </a:p>
          <a:p>
            <a:r>
              <a:rPr lang="en-CA" dirty="0"/>
              <a:t>Consider how you dress and a location that is suitable (comfortable, not noisy, not intimidating)</a:t>
            </a:r>
          </a:p>
        </p:txBody>
      </p:sp>
    </p:spTree>
    <p:extLst>
      <p:ext uri="{BB962C8B-B14F-4D97-AF65-F5344CB8AC3E}">
        <p14:creationId xmlns:p14="http://schemas.microsoft.com/office/powerpoint/2010/main" val="385788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818712" y="2301117"/>
            <a:ext cx="10554574" cy="4210044"/>
          </a:xfrm>
        </p:spPr>
        <p:txBody>
          <a:bodyPr>
            <a:normAutofit fontScale="85000" lnSpcReduction="20000"/>
          </a:bodyPr>
          <a:lstStyle/>
          <a:p>
            <a:r>
              <a:rPr lang="en-CA" altLang="ko-KR" sz="2100" dirty="0"/>
              <a:t>Use every active listening technique at your disposal: </a:t>
            </a:r>
          </a:p>
          <a:p>
            <a:pPr marL="800100" lvl="2" indent="-342900">
              <a:buFont typeface="+mj-lt"/>
              <a:buAutoNum type="alphaLcParenR"/>
            </a:pPr>
            <a:r>
              <a:rPr lang="en-CA" altLang="ko-KR" sz="2100" dirty="0"/>
              <a:t>Repeating back </a:t>
            </a:r>
          </a:p>
          <a:p>
            <a:pPr marL="800100" lvl="2" indent="-342900">
              <a:buFont typeface="+mj-lt"/>
              <a:buAutoNum type="alphaLcParenR"/>
            </a:pPr>
            <a:r>
              <a:rPr lang="en-CA" altLang="ko-KR" sz="2100" dirty="0"/>
              <a:t>“Wow! o Tell me more about that!” </a:t>
            </a:r>
          </a:p>
          <a:p>
            <a:pPr marL="800100" lvl="2" indent="-342900">
              <a:buFont typeface="+mj-lt"/>
              <a:buAutoNum type="alphaLcParenR"/>
            </a:pPr>
            <a:r>
              <a:rPr lang="en-CA" altLang="ko-KR" sz="2100" dirty="0"/>
              <a:t>“That is really interesting.” </a:t>
            </a:r>
          </a:p>
          <a:p>
            <a:pPr marL="457200" lvl="2" indent="0">
              <a:buNone/>
            </a:pPr>
            <a:endParaRPr lang="en-CA" altLang="ko-KR" sz="2100" dirty="0"/>
          </a:p>
          <a:p>
            <a:r>
              <a:rPr lang="en-CA" altLang="ko-KR" sz="2100" dirty="0"/>
              <a:t>Don’t be afraid of silence; you can use it to prod the respondent to reflect and amplify an answer </a:t>
            </a:r>
          </a:p>
          <a:p>
            <a:endParaRPr lang="en-CA" altLang="ko-KR" sz="2100" dirty="0"/>
          </a:p>
          <a:p>
            <a:r>
              <a:rPr lang="en-CA" altLang="ko-KR" sz="2100" dirty="0"/>
              <a:t>Semi-structured interviews - Don’t follow the interview guide—follow the respondent. Follow up new information that he or she brings up without losing sense of where you are in the interview. </a:t>
            </a:r>
          </a:p>
          <a:p>
            <a:endParaRPr lang="en-CA" altLang="ko-KR" sz="2100" dirty="0"/>
          </a:p>
          <a:p>
            <a:r>
              <a:rPr lang="en-CA" altLang="ko-KR" sz="2100" dirty="0"/>
              <a:t>Try not to think about time—relax into the interview.</a:t>
            </a:r>
          </a:p>
          <a:p>
            <a:endParaRPr lang="ko-KR" altLang="en-US" dirty="0"/>
          </a:p>
        </p:txBody>
      </p:sp>
    </p:spTree>
    <p:extLst>
      <p:ext uri="{BB962C8B-B14F-4D97-AF65-F5344CB8AC3E}">
        <p14:creationId xmlns:p14="http://schemas.microsoft.com/office/powerpoint/2010/main" val="2747410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Steps in Conducting an Interview</a:t>
            </a:r>
          </a:p>
        </p:txBody>
      </p:sp>
      <p:sp>
        <p:nvSpPr>
          <p:cNvPr id="3" name="Content Placeholder 2"/>
          <p:cNvSpPr>
            <a:spLocks noGrp="1"/>
          </p:cNvSpPr>
          <p:nvPr>
            <p:ph type="subTitle" idx="1"/>
          </p:nvPr>
        </p:nvSpPr>
        <p:spPr/>
        <p:txBody>
          <a:bodyPr>
            <a:normAutofit lnSpcReduction="10000"/>
          </a:bodyPr>
          <a:lstStyle/>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495891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Decide on who your respondents will be and how many you plan to interview.</a:t>
            </a:r>
          </a:p>
          <a:p>
            <a:endParaRPr lang="ko-KR" altLang="en-US" dirty="0"/>
          </a:p>
        </p:txBody>
      </p:sp>
    </p:spTree>
    <p:extLst>
      <p:ext uri="{BB962C8B-B14F-4D97-AF65-F5344CB8AC3E}">
        <p14:creationId xmlns:p14="http://schemas.microsoft.com/office/powerpoint/2010/main" val="412590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Prepare an interview schedule that will guide you through the process.</a:t>
            </a:r>
          </a:p>
          <a:p>
            <a:endParaRPr lang="ko-KR" altLang="en-US" dirty="0"/>
          </a:p>
        </p:txBody>
      </p:sp>
    </p:spTree>
    <p:extLst>
      <p:ext uri="{BB962C8B-B14F-4D97-AF65-F5344CB8AC3E}">
        <p14:creationId xmlns:p14="http://schemas.microsoft.com/office/powerpoint/2010/main" val="955727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pPr>
              <a:buFont typeface="+mj-lt"/>
              <a:buAutoNum type="arabicPeriod"/>
            </a:pPr>
            <a:r>
              <a:rPr lang="en-CA" altLang="ko-KR" dirty="0"/>
              <a:t>Decide an appropriate location to conduct the interviews.</a:t>
            </a:r>
          </a:p>
          <a:p>
            <a:pPr marL="800100" lvl="1" indent="-342900">
              <a:buFont typeface="+mj-lt"/>
              <a:buAutoNum type="alphaLcParenR"/>
            </a:pPr>
            <a:r>
              <a:rPr lang="en-CA" altLang="ko-KR" dirty="0"/>
              <a:t>Somewhere quiet</a:t>
            </a:r>
          </a:p>
          <a:p>
            <a:pPr marL="800100" lvl="1" indent="-342900">
              <a:buFont typeface="+mj-lt"/>
              <a:buAutoNum type="alphaLcParenR"/>
            </a:pPr>
            <a:r>
              <a:rPr lang="en-CA" altLang="ko-KR" dirty="0"/>
              <a:t>Low distraction</a:t>
            </a:r>
          </a:p>
          <a:p>
            <a:endParaRPr lang="ko-KR" altLang="en-US" dirty="0"/>
          </a:p>
        </p:txBody>
      </p:sp>
    </p:spTree>
    <p:extLst>
      <p:ext uri="{BB962C8B-B14F-4D97-AF65-F5344CB8AC3E}">
        <p14:creationId xmlns:p14="http://schemas.microsoft.com/office/powerpoint/2010/main" val="38457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189A-4D6C-4688-84FC-C4AFC3AC9DBC}"/>
              </a:ext>
            </a:extLst>
          </p:cNvPr>
          <p:cNvSpPr>
            <a:spLocks noGrp="1"/>
          </p:cNvSpPr>
          <p:nvPr>
            <p:ph type="title"/>
          </p:nvPr>
        </p:nvSpPr>
        <p:spPr/>
        <p:txBody>
          <a:bodyPr/>
          <a:lstStyle/>
          <a:p>
            <a:r>
              <a:rPr lang="en-US" dirty="0"/>
              <a:t>Structured Interview</a:t>
            </a:r>
          </a:p>
        </p:txBody>
      </p:sp>
      <p:sp>
        <p:nvSpPr>
          <p:cNvPr id="3" name="Content Placeholder 2">
            <a:extLst>
              <a:ext uri="{FF2B5EF4-FFF2-40B4-BE49-F238E27FC236}">
                <a16:creationId xmlns:a16="http://schemas.microsoft.com/office/drawing/2014/main" id="{AC05D837-527E-4717-96DA-C9A92B04B12B}"/>
              </a:ext>
            </a:extLst>
          </p:cNvPr>
          <p:cNvSpPr>
            <a:spLocks noGrp="1"/>
          </p:cNvSpPr>
          <p:nvPr>
            <p:ph idx="1"/>
          </p:nvPr>
        </p:nvSpPr>
        <p:spPr>
          <a:xfrm>
            <a:off x="818712" y="2628687"/>
            <a:ext cx="10554574" cy="3636511"/>
          </a:xfrm>
        </p:spPr>
        <p:txBody>
          <a:bodyPr/>
          <a:lstStyle/>
          <a:p>
            <a:r>
              <a:rPr lang="en-US" dirty="0"/>
              <a:t>A </a:t>
            </a:r>
            <a:r>
              <a:rPr lang="en-US" b="1" dirty="0"/>
              <a:t>structured interview</a:t>
            </a:r>
            <a:r>
              <a:rPr lang="en-US" dirty="0"/>
              <a:t> (also known as a standardized </a:t>
            </a:r>
            <a:r>
              <a:rPr lang="en-US" b="1" dirty="0"/>
              <a:t>interview</a:t>
            </a:r>
            <a:r>
              <a:rPr lang="en-US" dirty="0"/>
              <a:t> or a researcher-administered survey) is a quantitative research method commonly employed in survey research. </a:t>
            </a:r>
          </a:p>
          <a:p>
            <a:endParaRPr lang="en-US" dirty="0"/>
          </a:p>
          <a:p>
            <a:r>
              <a:rPr lang="en-US" dirty="0"/>
              <a:t>The aim of this approach is to ensure that each </a:t>
            </a:r>
            <a:r>
              <a:rPr lang="en-US" b="1" dirty="0"/>
              <a:t>interview</a:t>
            </a:r>
            <a:r>
              <a:rPr lang="en-US" dirty="0"/>
              <a:t> is presented with exactly the same questions in the same order.</a:t>
            </a:r>
          </a:p>
          <a:p>
            <a:endParaRPr lang="en-US" dirty="0"/>
          </a:p>
          <a:p>
            <a:r>
              <a:rPr lang="en-US" dirty="0"/>
              <a:t>This ensures that answers can be reliably aggregated and that comparisons can be made with confidence between sample subgroups or between different survey periods.</a:t>
            </a:r>
          </a:p>
          <a:p>
            <a:endParaRPr lang="en-US" dirty="0"/>
          </a:p>
          <a:p>
            <a:endParaRPr lang="en-US" dirty="0"/>
          </a:p>
          <a:p>
            <a:endParaRPr lang="en-US" dirty="0"/>
          </a:p>
        </p:txBody>
      </p:sp>
    </p:spTree>
    <p:extLst>
      <p:ext uri="{BB962C8B-B14F-4D97-AF65-F5344CB8AC3E}">
        <p14:creationId xmlns:p14="http://schemas.microsoft.com/office/powerpoint/2010/main" val="1503987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Recruit participants</a:t>
            </a:r>
          </a:p>
          <a:p>
            <a:endParaRPr lang="ko-KR" altLang="en-US" dirty="0"/>
          </a:p>
        </p:txBody>
      </p:sp>
    </p:spTree>
    <p:extLst>
      <p:ext uri="{BB962C8B-B14F-4D97-AF65-F5344CB8AC3E}">
        <p14:creationId xmlns:p14="http://schemas.microsoft.com/office/powerpoint/2010/main" val="3986818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pPr>
              <a:buFont typeface="+mj-lt"/>
              <a:buAutoNum type="arabicPeriod" startAt="5"/>
            </a:pPr>
            <a:r>
              <a:rPr lang="en-CA" altLang="ko-KR" dirty="0"/>
              <a:t>Conduct the Interview</a:t>
            </a:r>
          </a:p>
          <a:p>
            <a:pPr marL="800100" lvl="1" indent="-342900">
              <a:buFont typeface="+mj-lt"/>
              <a:buAutoNum type="alphaLcParenR"/>
            </a:pPr>
            <a:r>
              <a:rPr lang="en-CA" altLang="ko-KR" dirty="0"/>
              <a:t>Explain the purpose of the study</a:t>
            </a:r>
          </a:p>
          <a:p>
            <a:pPr marL="800100" lvl="1" indent="-342900">
              <a:buFont typeface="+mj-lt"/>
              <a:buAutoNum type="alphaLcParenR"/>
            </a:pPr>
            <a:r>
              <a:rPr lang="en-CA" altLang="ko-KR" dirty="0"/>
              <a:t>Get informed consent</a:t>
            </a:r>
          </a:p>
          <a:p>
            <a:pPr marL="800100" lvl="1" indent="-342900">
              <a:buFont typeface="+mj-lt"/>
              <a:buAutoNum type="alphaLcParenR"/>
            </a:pPr>
            <a:r>
              <a:rPr lang="en-CA" altLang="ko-KR" dirty="0"/>
              <a:t>Proceed with the interview</a:t>
            </a:r>
          </a:p>
          <a:p>
            <a:pPr marL="800100" lvl="1" indent="-342900">
              <a:buFont typeface="+mj-lt"/>
              <a:buAutoNum type="alphaLcParenR"/>
            </a:pPr>
            <a:r>
              <a:rPr lang="en-CA" altLang="ko-KR" dirty="0"/>
              <a:t>Debrief </a:t>
            </a:r>
          </a:p>
          <a:p>
            <a:pPr marL="800100" lvl="1" indent="-342900">
              <a:buFont typeface="+mj-lt"/>
              <a:buAutoNum type="alphaLcParenR"/>
            </a:pPr>
            <a:r>
              <a:rPr lang="en-CA" altLang="ko-KR" dirty="0"/>
              <a:t>Thank them </a:t>
            </a:r>
          </a:p>
          <a:p>
            <a:endParaRPr lang="ko-KR" altLang="en-US" dirty="0"/>
          </a:p>
        </p:txBody>
      </p:sp>
    </p:spTree>
    <p:extLst>
      <p:ext uri="{BB962C8B-B14F-4D97-AF65-F5344CB8AC3E}">
        <p14:creationId xmlns:p14="http://schemas.microsoft.com/office/powerpoint/2010/main" val="811962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Transcribe the interview</a:t>
            </a:r>
          </a:p>
          <a:p>
            <a:pPr marL="0" indent="0">
              <a:buNone/>
            </a:pPr>
            <a:endParaRPr lang="ko-KR" altLang="en-US" dirty="0"/>
          </a:p>
        </p:txBody>
      </p:sp>
    </p:spTree>
    <p:extLst>
      <p:ext uri="{BB962C8B-B14F-4D97-AF65-F5344CB8AC3E}">
        <p14:creationId xmlns:p14="http://schemas.microsoft.com/office/powerpoint/2010/main" val="3928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Review: Good </a:t>
            </a:r>
            <a:r>
              <a:rPr lang="en-CA" dirty="0"/>
              <a:t>and Bad Interviewing</a:t>
            </a:r>
          </a:p>
        </p:txBody>
      </p:sp>
      <p:pic>
        <p:nvPicPr>
          <p:cNvPr id="4" name="Picture 3"/>
          <p:cNvPicPr>
            <a:picLocks noChangeAspect="1"/>
          </p:cNvPicPr>
          <p:nvPr/>
        </p:nvPicPr>
        <p:blipFill rotWithShape="1">
          <a:blip r:embed="rId2"/>
          <a:srcRect l="14357" t="20671" r="56393" b="41714"/>
          <a:stretch/>
        </p:blipFill>
        <p:spPr>
          <a:xfrm>
            <a:off x="1097279" y="2750743"/>
            <a:ext cx="4457047" cy="3284297"/>
          </a:xfrm>
          <a:prstGeom prst="rect">
            <a:avLst/>
          </a:prstGeom>
        </p:spPr>
      </p:pic>
      <p:pic>
        <p:nvPicPr>
          <p:cNvPr id="5" name="Picture 4"/>
          <p:cNvPicPr>
            <a:picLocks noChangeAspect="1"/>
          </p:cNvPicPr>
          <p:nvPr/>
        </p:nvPicPr>
        <p:blipFill rotWithShape="1">
          <a:blip r:embed="rId3"/>
          <a:srcRect l="14357" t="16381" r="56501" b="44572"/>
          <a:stretch/>
        </p:blipFill>
        <p:spPr>
          <a:xfrm>
            <a:off x="6327718" y="2750744"/>
            <a:ext cx="4357701" cy="3284296"/>
          </a:xfrm>
          <a:prstGeom prst="rect">
            <a:avLst/>
          </a:prstGeom>
        </p:spPr>
      </p:pic>
    </p:spTree>
    <p:extLst>
      <p:ext uri="{BB962C8B-B14F-4D97-AF65-F5344CB8AC3E}">
        <p14:creationId xmlns:p14="http://schemas.microsoft.com/office/powerpoint/2010/main" val="3628147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Interviewing Practice</a:t>
            </a:r>
            <a:endParaRPr lang="ko-KR" altLang="en-US" dirty="0"/>
          </a:p>
        </p:txBody>
      </p:sp>
      <p:sp>
        <p:nvSpPr>
          <p:cNvPr id="3" name="내용 개체 틀 2"/>
          <p:cNvSpPr>
            <a:spLocks noGrp="1"/>
          </p:cNvSpPr>
          <p:nvPr>
            <p:ph idx="1"/>
          </p:nvPr>
        </p:nvSpPr>
        <p:spPr/>
        <p:txBody>
          <a:bodyPr/>
          <a:lstStyle/>
          <a:p>
            <a:r>
              <a:rPr lang="en-US" altLang="ko-KR" dirty="0"/>
              <a:t>What do you need to do before you interview?</a:t>
            </a:r>
            <a:endParaRPr lang="ko-KR" altLang="en-US" dirty="0"/>
          </a:p>
        </p:txBody>
      </p:sp>
    </p:spTree>
    <p:extLst>
      <p:ext uri="{BB962C8B-B14F-4D97-AF65-F5344CB8AC3E}">
        <p14:creationId xmlns:p14="http://schemas.microsoft.com/office/powerpoint/2010/main" val="3865856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Preparing for the interview</a:t>
            </a:r>
            <a:endParaRPr lang="ko-KR" altLang="en-US" dirty="0"/>
          </a:p>
        </p:txBody>
      </p:sp>
      <p:sp>
        <p:nvSpPr>
          <p:cNvPr id="3" name="내용 개체 틀 2"/>
          <p:cNvSpPr>
            <a:spLocks noGrp="1"/>
          </p:cNvSpPr>
          <p:nvPr>
            <p:ph idx="1"/>
          </p:nvPr>
        </p:nvSpPr>
        <p:spPr/>
        <p:txBody>
          <a:bodyPr/>
          <a:lstStyle/>
          <a:p>
            <a:r>
              <a:rPr lang="en-US" altLang="ko-KR" dirty="0"/>
              <a:t>Debriefing about the study</a:t>
            </a:r>
          </a:p>
          <a:p>
            <a:r>
              <a:rPr lang="en-US" altLang="ko-KR" dirty="0"/>
              <a:t>Be sure to prepare an audio recording device </a:t>
            </a:r>
            <a:r>
              <a:rPr lang="en-US" altLang="ko-KR"/>
              <a:t>and ask </a:t>
            </a:r>
            <a:r>
              <a:rPr lang="en-US" altLang="ko-KR" dirty="0"/>
              <a:t>the participant if it is ok for you to record the interview</a:t>
            </a:r>
          </a:p>
          <a:p>
            <a:r>
              <a:rPr lang="en-US" altLang="ko-KR" dirty="0"/>
              <a:t>Put the recorder in a non-intrusive place (that does not distract you or the interviewee but can still get a clear audio sample)</a:t>
            </a:r>
            <a:endParaRPr lang="ko-KR" altLang="en-US" dirty="0"/>
          </a:p>
        </p:txBody>
      </p:sp>
    </p:spTree>
    <p:extLst>
      <p:ext uri="{BB962C8B-B14F-4D97-AF65-F5344CB8AC3E}">
        <p14:creationId xmlns:p14="http://schemas.microsoft.com/office/powerpoint/2010/main" val="3509409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TIPS</a:t>
            </a:r>
            <a:endParaRPr lang="ko-KR" altLang="en-US" dirty="0"/>
          </a:p>
        </p:txBody>
      </p:sp>
      <p:sp>
        <p:nvSpPr>
          <p:cNvPr id="3" name="내용 개체 틀 2"/>
          <p:cNvSpPr>
            <a:spLocks noGrp="1"/>
          </p:cNvSpPr>
          <p:nvPr>
            <p:ph idx="1"/>
          </p:nvPr>
        </p:nvSpPr>
        <p:spPr/>
        <p:txBody>
          <a:bodyPr/>
          <a:lstStyle/>
          <a:p>
            <a:r>
              <a:rPr lang="en-US" altLang="ko-KR" dirty="0"/>
              <a:t>Make the participant feel relaxed</a:t>
            </a:r>
          </a:p>
          <a:p>
            <a:r>
              <a:rPr lang="en-US" altLang="ko-KR" dirty="0"/>
              <a:t>Go with the flow of the conversation not necessarily the questions</a:t>
            </a:r>
          </a:p>
          <a:p>
            <a:r>
              <a:rPr lang="en-US" altLang="ko-KR" dirty="0"/>
              <a:t>Be sure to ask follow up questions</a:t>
            </a:r>
            <a:endParaRPr lang="ko-KR" altLang="en-US" dirty="0"/>
          </a:p>
        </p:txBody>
      </p:sp>
    </p:spTree>
    <p:extLst>
      <p:ext uri="{BB962C8B-B14F-4D97-AF65-F5344CB8AC3E}">
        <p14:creationId xmlns:p14="http://schemas.microsoft.com/office/powerpoint/2010/main" val="114893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After the interview</a:t>
            </a:r>
            <a:endParaRPr lang="ko-KR" altLang="en-US" dirty="0"/>
          </a:p>
        </p:txBody>
      </p:sp>
      <p:sp>
        <p:nvSpPr>
          <p:cNvPr id="3" name="내용 개체 틀 2"/>
          <p:cNvSpPr>
            <a:spLocks noGrp="1"/>
          </p:cNvSpPr>
          <p:nvPr>
            <p:ph idx="1"/>
          </p:nvPr>
        </p:nvSpPr>
        <p:spPr/>
        <p:txBody>
          <a:bodyPr/>
          <a:lstStyle/>
          <a:p>
            <a:r>
              <a:rPr lang="en-US" altLang="ko-KR" dirty="0"/>
              <a:t>Thank them for their time</a:t>
            </a:r>
          </a:p>
          <a:p>
            <a:r>
              <a:rPr lang="en-US" altLang="ko-KR" dirty="0"/>
              <a:t>Give them time to ask you any </a:t>
            </a:r>
            <a:r>
              <a:rPr lang="en-US" altLang="ko-KR"/>
              <a:t>other questions they may have</a:t>
            </a:r>
            <a:endParaRPr lang="ko-KR" altLang="en-US"/>
          </a:p>
        </p:txBody>
      </p:sp>
    </p:spTree>
    <p:extLst>
      <p:ext uri="{BB962C8B-B14F-4D97-AF65-F5344CB8AC3E}">
        <p14:creationId xmlns:p14="http://schemas.microsoft.com/office/powerpoint/2010/main" val="268671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05D3-4E47-4645-B05E-37EC391C5E52}"/>
              </a:ext>
            </a:extLst>
          </p:cNvPr>
          <p:cNvSpPr>
            <a:spLocks noGrp="1"/>
          </p:cNvSpPr>
          <p:nvPr>
            <p:ph type="title"/>
          </p:nvPr>
        </p:nvSpPr>
        <p:spPr/>
        <p:txBody>
          <a:bodyPr/>
          <a:lstStyle/>
          <a:p>
            <a:r>
              <a:rPr lang="en-US" dirty="0"/>
              <a:t>Semi-structured Interview</a:t>
            </a:r>
          </a:p>
        </p:txBody>
      </p:sp>
      <p:sp>
        <p:nvSpPr>
          <p:cNvPr id="3" name="Content Placeholder 2">
            <a:extLst>
              <a:ext uri="{FF2B5EF4-FFF2-40B4-BE49-F238E27FC236}">
                <a16:creationId xmlns:a16="http://schemas.microsoft.com/office/drawing/2014/main" id="{2CBDC309-537B-4B41-B569-6B7535506F39}"/>
              </a:ext>
            </a:extLst>
          </p:cNvPr>
          <p:cNvSpPr>
            <a:spLocks noGrp="1"/>
          </p:cNvSpPr>
          <p:nvPr>
            <p:ph idx="1"/>
          </p:nvPr>
        </p:nvSpPr>
        <p:spPr>
          <a:xfrm>
            <a:off x="827424" y="2235200"/>
            <a:ext cx="10554574" cy="4838699"/>
          </a:xfrm>
        </p:spPr>
        <p:txBody>
          <a:bodyPr>
            <a:normAutofit/>
          </a:bodyPr>
          <a:lstStyle/>
          <a:p>
            <a:r>
              <a:rPr lang="en-US" sz="1900" dirty="0"/>
              <a:t>Used often in qualitative research and social sciences</a:t>
            </a:r>
          </a:p>
          <a:p>
            <a:endParaRPr lang="en-US" sz="1900" dirty="0"/>
          </a:p>
          <a:p>
            <a:r>
              <a:rPr lang="en-US" sz="1900" dirty="0"/>
              <a:t>While a </a:t>
            </a:r>
            <a:r>
              <a:rPr lang="en-US" sz="1900" dirty="0">
                <a:hlinkClick r:id="rId2" tooltip="Structured interview"/>
              </a:rPr>
              <a:t>structured interview</a:t>
            </a:r>
            <a:r>
              <a:rPr lang="en-US" sz="1900" dirty="0"/>
              <a:t> has a rigorous set of questions which does not allow one to divert, a semi-structured interview is open, allowing new ideas to be brought up during the interview as a result of what the interviewee says.</a:t>
            </a:r>
          </a:p>
          <a:p>
            <a:endParaRPr lang="en-US" sz="1900" dirty="0"/>
          </a:p>
          <a:p>
            <a:r>
              <a:rPr lang="en-US" sz="1900" dirty="0"/>
              <a:t> The interviewer in a semi-structured interview generally has a framework of themes to be explored.</a:t>
            </a:r>
          </a:p>
          <a:p>
            <a:endParaRPr lang="en-US" sz="1900" dirty="0"/>
          </a:p>
          <a:p>
            <a:r>
              <a:rPr lang="en-US" sz="1900" dirty="0"/>
              <a:t>Allows the researcher to go beyond the research questions and probe deeper.</a:t>
            </a:r>
          </a:p>
          <a:p>
            <a:endParaRPr lang="en-US" sz="1900" dirty="0"/>
          </a:p>
          <a:p>
            <a:r>
              <a:rPr lang="en-US" sz="1900" dirty="0"/>
              <a:t>Results are richer data sets</a:t>
            </a:r>
          </a:p>
          <a:p>
            <a:endParaRPr lang="en-US" dirty="0"/>
          </a:p>
        </p:txBody>
      </p:sp>
    </p:spTree>
    <p:extLst>
      <p:ext uri="{BB962C8B-B14F-4D97-AF65-F5344CB8AC3E}">
        <p14:creationId xmlns:p14="http://schemas.microsoft.com/office/powerpoint/2010/main" val="4180916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F97B-41C1-4C6C-BF6F-993486CAA722}"/>
              </a:ext>
            </a:extLst>
          </p:cNvPr>
          <p:cNvSpPr>
            <a:spLocks noGrp="1"/>
          </p:cNvSpPr>
          <p:nvPr>
            <p:ph type="title"/>
          </p:nvPr>
        </p:nvSpPr>
        <p:spPr/>
        <p:txBody>
          <a:bodyPr/>
          <a:lstStyle/>
          <a:p>
            <a:r>
              <a:rPr lang="en-US" dirty="0"/>
              <a:t>Unstructured Interview</a:t>
            </a:r>
          </a:p>
        </p:txBody>
      </p:sp>
      <p:sp>
        <p:nvSpPr>
          <p:cNvPr id="3" name="Content Placeholder 2">
            <a:extLst>
              <a:ext uri="{FF2B5EF4-FFF2-40B4-BE49-F238E27FC236}">
                <a16:creationId xmlns:a16="http://schemas.microsoft.com/office/drawing/2014/main" id="{8E4196D4-C3A1-44A4-8607-393D9D4C2CCA}"/>
              </a:ext>
            </a:extLst>
          </p:cNvPr>
          <p:cNvSpPr>
            <a:spLocks noGrp="1"/>
          </p:cNvSpPr>
          <p:nvPr>
            <p:ph idx="1"/>
          </p:nvPr>
        </p:nvSpPr>
        <p:spPr>
          <a:xfrm>
            <a:off x="818712" y="2006601"/>
            <a:ext cx="10554574" cy="5194300"/>
          </a:xfrm>
        </p:spPr>
        <p:txBody>
          <a:bodyPr>
            <a:normAutofit lnSpcReduction="10000"/>
          </a:bodyPr>
          <a:lstStyle/>
          <a:p>
            <a:r>
              <a:rPr lang="en-US" dirty="0"/>
              <a:t> They tend to be more informal and free flowing than a structured interview, much like an everyday conversation. </a:t>
            </a:r>
          </a:p>
          <a:p>
            <a:endParaRPr lang="en-US" dirty="0"/>
          </a:p>
          <a:p>
            <a:r>
              <a:rPr lang="en-US" dirty="0"/>
              <a:t>questions are not prearranged but the research may have some general questions in mind that they want to ask.</a:t>
            </a:r>
          </a:p>
          <a:p>
            <a:endParaRPr lang="en-US" dirty="0"/>
          </a:p>
          <a:p>
            <a:r>
              <a:rPr lang="en-US" dirty="0"/>
              <a:t>Designed to be as open as possible; opposite of a </a:t>
            </a:r>
            <a:r>
              <a:rPr lang="en-US" dirty="0">
                <a:hlinkClick r:id="rId2" tooltip="Structured interview"/>
              </a:rPr>
              <a:t>structured interview</a:t>
            </a:r>
            <a:r>
              <a:rPr lang="en-US" dirty="0"/>
              <a:t> which offers a set amount of standardized questions.</a:t>
            </a:r>
            <a:endParaRPr lang="en-US" baseline="30000" dirty="0"/>
          </a:p>
          <a:p>
            <a:pPr marL="0" indent="0">
              <a:buNone/>
            </a:pPr>
            <a:endParaRPr lang="en-US" dirty="0"/>
          </a:p>
          <a:p>
            <a:r>
              <a:rPr lang="en-US" dirty="0"/>
              <a:t>Probing is seen to be the part of the research process that differentiates the in-depth, unstructured interview from an everyday conversation.</a:t>
            </a:r>
          </a:p>
          <a:p>
            <a:pPr marL="0" indent="0">
              <a:buNone/>
            </a:pPr>
            <a:endParaRPr lang="en-US" baseline="30000" dirty="0"/>
          </a:p>
          <a:p>
            <a:r>
              <a:rPr lang="en-US" dirty="0"/>
              <a:t>This nature of conversation allows for spontaneity and for questions to develop during the course of the interview, which are based on the interviewees' responses.</a:t>
            </a:r>
          </a:p>
          <a:p>
            <a:r>
              <a:rPr lang="en-US" dirty="0"/>
              <a:t> </a:t>
            </a:r>
            <a:endParaRPr lang="en-US" b="1" dirty="0"/>
          </a:p>
        </p:txBody>
      </p:sp>
    </p:spTree>
    <p:extLst>
      <p:ext uri="{BB962C8B-B14F-4D97-AF65-F5344CB8AC3E}">
        <p14:creationId xmlns:p14="http://schemas.microsoft.com/office/powerpoint/2010/main" val="315625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Creating an Interview Schedule</a:t>
            </a:r>
          </a:p>
        </p:txBody>
      </p:sp>
      <p:sp>
        <p:nvSpPr>
          <p:cNvPr id="3" name="Content Placeholder 2"/>
          <p:cNvSpPr>
            <a:spLocks noGrp="1"/>
          </p:cNvSpPr>
          <p:nvPr>
            <p:ph type="subTitle" idx="1"/>
          </p:nvPr>
        </p:nvSpPr>
        <p:spPr/>
        <p:txBody>
          <a:bodyPr>
            <a:normAutofit/>
          </a:bodyPr>
          <a:lstStyle/>
          <a:p>
            <a:endParaRPr lang="en-CA" sz="1600" dirty="0"/>
          </a:p>
          <a:p>
            <a:endParaRPr lang="en-CA" sz="1600" dirty="0"/>
          </a:p>
          <a:p>
            <a:endParaRPr lang="en-CA" sz="1600" dirty="0"/>
          </a:p>
          <a:p>
            <a:endParaRPr lang="en-CA" sz="1600" dirty="0"/>
          </a:p>
        </p:txBody>
      </p:sp>
      <p:sp>
        <p:nvSpPr>
          <p:cNvPr id="4" name="Rectangle 3"/>
          <p:cNvSpPr/>
          <p:nvPr/>
        </p:nvSpPr>
        <p:spPr>
          <a:xfrm>
            <a:off x="6219825" y="2306175"/>
            <a:ext cx="5476875" cy="661720"/>
          </a:xfrm>
          <a:prstGeom prst="rect">
            <a:avLst/>
          </a:prstGeom>
        </p:spPr>
        <p:txBody>
          <a:bodyPr wrap="square">
            <a:spAutoFit/>
          </a:bodyPr>
          <a:lstStyle/>
          <a:p>
            <a:pPr marL="342900" indent="-342900">
              <a:lnSpc>
                <a:spcPct val="80000"/>
              </a:lnSpc>
              <a:spcBef>
                <a:spcPct val="20000"/>
              </a:spcBef>
              <a:spcAft>
                <a:spcPts val="600"/>
              </a:spcAft>
              <a:buClr>
                <a:schemeClr val="accent1"/>
              </a:buClr>
              <a:buFont typeface="Wingdings 2" charset="2"/>
              <a:buChar char=""/>
            </a:pPr>
            <a:endParaRPr lang="en-CA" sz="1500" dirty="0"/>
          </a:p>
          <a:p>
            <a:pPr marL="342900" indent="-342900">
              <a:lnSpc>
                <a:spcPct val="80000"/>
              </a:lnSpc>
              <a:spcBef>
                <a:spcPct val="20000"/>
              </a:spcBef>
              <a:spcAft>
                <a:spcPts val="600"/>
              </a:spcAft>
              <a:buClr>
                <a:schemeClr val="accent1"/>
              </a:buClr>
              <a:buFont typeface="Wingdings 2" charset="2"/>
              <a:buChar char=""/>
            </a:pPr>
            <a:endParaRPr lang="en-CA" sz="1500" dirty="0"/>
          </a:p>
        </p:txBody>
      </p:sp>
    </p:spTree>
    <p:extLst>
      <p:ext uri="{BB962C8B-B14F-4D97-AF65-F5344CB8AC3E}">
        <p14:creationId xmlns:p14="http://schemas.microsoft.com/office/powerpoint/2010/main" val="306246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2" y="639097"/>
            <a:ext cx="3211392" cy="3781101"/>
          </a:xfrm>
        </p:spPr>
        <p:txBody>
          <a:bodyPr vert="horz" lIns="91440" tIns="45720" rIns="91440" bIns="45720" rtlCol="0" anchor="b">
            <a:normAutofit/>
          </a:bodyPr>
          <a:lstStyle/>
          <a:p>
            <a:r>
              <a:rPr lang="en-US" sz="5000"/>
              <a:t>Interview Schedule</a:t>
            </a:r>
          </a:p>
        </p:txBody>
      </p:sp>
      <p:sp>
        <p:nvSpPr>
          <p:cNvPr id="14" name="Rectangle 13">
            <a:extLst>
              <a:ext uri="{FF2B5EF4-FFF2-40B4-BE49-F238E27FC236}">
                <a16:creationId xmlns:a16="http://schemas.microsoft.com/office/drawing/2014/main" id="{8463C51E-4C59-4602-8432-5BB95E378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53BD741A-3F41-45C2-A7D1-440BB2354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4670F188-4D43-4276-B159-ABF546AEE8AF}"/>
              </a:ext>
            </a:extLst>
          </p:cNvPr>
          <p:cNvPicPr>
            <a:picLocks noGrp="1" noChangeAspect="1"/>
          </p:cNvPicPr>
          <p:nvPr>
            <p:ph idx="1"/>
          </p:nvPr>
        </p:nvPicPr>
        <p:blipFill rotWithShape="1">
          <a:blip r:embed="rId2"/>
          <a:srcRect l="34928" t="18286" r="34107" b="14570"/>
          <a:stretch/>
        </p:blipFill>
        <p:spPr>
          <a:xfrm>
            <a:off x="4650659" y="0"/>
            <a:ext cx="7552943" cy="6858000"/>
          </a:xfrm>
          <a:prstGeom prst="rect">
            <a:avLst/>
          </a:prstGeom>
        </p:spPr>
      </p:pic>
    </p:spTree>
    <p:extLst>
      <p:ext uri="{BB962C8B-B14F-4D97-AF65-F5344CB8AC3E}">
        <p14:creationId xmlns:p14="http://schemas.microsoft.com/office/powerpoint/2010/main" val="3370831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810000" y="447188"/>
            <a:ext cx="10571998" cy="970450"/>
          </a:xfrm>
        </p:spPr>
        <p:txBody>
          <a:bodyPr>
            <a:normAutofit/>
          </a:bodyPr>
          <a:lstStyle/>
          <a:p>
            <a:r>
              <a:rPr lang="en-US" altLang="ko-KR" dirty="0"/>
              <a:t>Developing Interview Questions</a:t>
            </a:r>
            <a:endParaRPr lang="ko-KR" altLang="en-US" dirty="0"/>
          </a:p>
        </p:txBody>
      </p:sp>
      <p:graphicFrame>
        <p:nvGraphicFramePr>
          <p:cNvPr id="5" name="내용 개체 틀 2">
            <a:extLst>
              <a:ext uri="{FF2B5EF4-FFF2-40B4-BE49-F238E27FC236}">
                <a16:creationId xmlns:a16="http://schemas.microsoft.com/office/drawing/2014/main" id="{E72ECD9B-E2DC-4A1D-81B0-9C39388D0BE7}"/>
              </a:ext>
            </a:extLst>
          </p:cNvPr>
          <p:cNvGraphicFramePr>
            <a:graphicFrameLocks noGrp="1"/>
          </p:cNvGraphicFramePr>
          <p:nvPr>
            <p:ph idx="1"/>
            <p:extLst>
              <p:ext uri="{D42A27DB-BD31-4B8C-83A1-F6EECF244321}">
                <p14:modId xmlns:p14="http://schemas.microsoft.com/office/powerpoint/2010/main" val="2754870157"/>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58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r>
              <a:rPr lang="en-CA" altLang="ko-KR" dirty="0"/>
              <a:t>Develop probes that will elicit more detailed and elaborate responses to key questions. The more detail, the better! </a:t>
            </a:r>
          </a:p>
          <a:p>
            <a:endParaRPr lang="ko-KR" altLang="en-US" dirty="0"/>
          </a:p>
        </p:txBody>
      </p:sp>
    </p:spTree>
    <p:extLst>
      <p:ext uri="{BB962C8B-B14F-4D97-AF65-F5344CB8AC3E}">
        <p14:creationId xmlns:p14="http://schemas.microsoft.com/office/powerpoint/2010/main" val="222893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otalTime>110</TotalTime>
  <Words>1113</Words>
  <Application>Microsoft Office PowerPoint</Application>
  <PresentationFormat>와이드스크린</PresentationFormat>
  <Paragraphs>175</Paragraphs>
  <Slides>37</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37</vt:i4>
      </vt:variant>
    </vt:vector>
  </HeadingPairs>
  <TitlesOfParts>
    <vt:vector size="41" baseType="lpstr">
      <vt:lpstr>맑은 고딕</vt:lpstr>
      <vt:lpstr>Century Gothic</vt:lpstr>
      <vt:lpstr>Wingdings 2</vt:lpstr>
      <vt:lpstr>Quotable</vt:lpstr>
      <vt:lpstr>Interviews and Focus Groups</vt:lpstr>
      <vt:lpstr>Interview Types</vt:lpstr>
      <vt:lpstr>Structured Interview</vt:lpstr>
      <vt:lpstr>Semi-structured Interview</vt:lpstr>
      <vt:lpstr>Unstructured Interview</vt:lpstr>
      <vt:lpstr>Creating an Interview Schedule</vt:lpstr>
      <vt:lpstr>Interview Schedule</vt:lpstr>
      <vt:lpstr>Developing Interview Questions</vt:lpstr>
      <vt:lpstr>PowerPoint 프레젠테이션</vt:lpstr>
      <vt:lpstr>PowerPoint 프레젠테이션</vt:lpstr>
      <vt:lpstr>PowerPoint 프레젠테이션</vt:lpstr>
      <vt:lpstr>Creating an Interview Schedule</vt:lpstr>
      <vt:lpstr>Types of Questions</vt:lpstr>
      <vt:lpstr>PowerPoint 프레젠테이션</vt:lpstr>
      <vt:lpstr>Direct</vt:lpstr>
      <vt:lpstr>Indirect</vt:lpstr>
      <vt:lpstr>Follow-up</vt:lpstr>
      <vt:lpstr>Probing </vt:lpstr>
      <vt:lpstr>Specifying</vt:lpstr>
      <vt:lpstr>Interpreting</vt:lpstr>
      <vt:lpstr>PowerPoint 프레젠테이션</vt:lpstr>
      <vt:lpstr>Today’s Task</vt:lpstr>
      <vt:lpstr>The Interview</vt:lpstr>
      <vt:lpstr>The Interview as an Interpersonal Encounter </vt:lpstr>
      <vt:lpstr>PowerPoint 프레젠테이션</vt:lpstr>
      <vt:lpstr>Steps in Conducting an Interview</vt:lpstr>
      <vt:lpstr>PowerPoint 프레젠테이션</vt:lpstr>
      <vt:lpstr>PowerPoint 프레젠테이션</vt:lpstr>
      <vt:lpstr>PowerPoint 프레젠테이션</vt:lpstr>
      <vt:lpstr>PowerPoint 프레젠테이션</vt:lpstr>
      <vt:lpstr>PowerPoint 프레젠테이션</vt:lpstr>
      <vt:lpstr>PowerPoint 프레젠테이션</vt:lpstr>
      <vt:lpstr>Review: Good and Bad Interviewing</vt:lpstr>
      <vt:lpstr>Interviewing Practice</vt:lpstr>
      <vt:lpstr>Preparing for the interview</vt:lpstr>
      <vt:lpstr>TIPS</vt:lpstr>
      <vt:lpstr>After the interview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Interviews and Focus Groups</dc:title>
  <dc:creator>Whitehead George</dc:creator>
  <cp:lastModifiedBy>HUFS</cp:lastModifiedBy>
  <cp:revision>4</cp:revision>
  <dcterms:created xsi:type="dcterms:W3CDTF">2018-11-15T18:50:01Z</dcterms:created>
  <dcterms:modified xsi:type="dcterms:W3CDTF">2018-11-15T12:49:34Z</dcterms:modified>
</cp:coreProperties>
</file>