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8" r:id="rId3"/>
    <p:sldId id="314" r:id="rId4"/>
    <p:sldId id="1142" r:id="rId5"/>
    <p:sldId id="1151" r:id="rId6"/>
    <p:sldId id="316" r:id="rId7"/>
    <p:sldId id="1152" r:id="rId8"/>
    <p:sldId id="318" r:id="rId9"/>
    <p:sldId id="317" r:id="rId10"/>
    <p:sldId id="1158" r:id="rId11"/>
    <p:sldId id="1159" r:id="rId12"/>
    <p:sldId id="303" r:id="rId13"/>
    <p:sldId id="300" r:id="rId14"/>
    <p:sldId id="301" r:id="rId15"/>
    <p:sldId id="302" r:id="rId16"/>
    <p:sldId id="1153" r:id="rId17"/>
    <p:sldId id="269" r:id="rId18"/>
    <p:sldId id="274" r:id="rId19"/>
    <p:sldId id="291" r:id="rId20"/>
    <p:sldId id="295" r:id="rId21"/>
    <p:sldId id="270" r:id="rId22"/>
    <p:sldId id="305" r:id="rId23"/>
    <p:sldId id="275" r:id="rId24"/>
    <p:sldId id="276" r:id="rId25"/>
    <p:sldId id="277" r:id="rId26"/>
    <p:sldId id="306" r:id="rId27"/>
    <p:sldId id="278" r:id="rId28"/>
    <p:sldId id="279" r:id="rId29"/>
    <p:sldId id="307" r:id="rId30"/>
    <p:sldId id="281" r:id="rId31"/>
    <p:sldId id="304" r:id="rId32"/>
    <p:sldId id="271" r:id="rId33"/>
    <p:sldId id="283" r:id="rId34"/>
    <p:sldId id="272" r:id="rId35"/>
    <p:sldId id="284" r:id="rId36"/>
    <p:sldId id="309" r:id="rId37"/>
    <p:sldId id="310" r:id="rId38"/>
    <p:sldId id="285" r:id="rId39"/>
    <p:sldId id="286" r:id="rId40"/>
    <p:sldId id="311" r:id="rId41"/>
    <p:sldId id="1154" r:id="rId42"/>
    <p:sldId id="312" r:id="rId43"/>
    <p:sldId id="287" r:id="rId44"/>
    <p:sldId id="1157" r:id="rId45"/>
    <p:sldId id="1156" r:id="rId46"/>
    <p:sldId id="288" r:id="rId47"/>
    <p:sldId id="289" r:id="rId48"/>
    <p:sldId id="1155" r:id="rId49"/>
    <p:sldId id="282" r:id="rId50"/>
    <p:sldId id="296" r:id="rId51"/>
    <p:sldId id="297" r:id="rId52"/>
    <p:sldId id="298" r:id="rId53"/>
    <p:sldId id="299" r:id="rId54"/>
    <p:sldId id="31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C4B3F-6A30-4E46-B29A-B2BD5AA5D2AD}"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530A5A7F-D8C5-43C2-8C1B-1D8CEF430D9D}">
      <dgm:prSet/>
      <dgm:spPr/>
      <dgm:t>
        <a:bodyPr/>
        <a:lstStyle/>
        <a:p>
          <a:r>
            <a:rPr lang="en-CA"/>
            <a:t>Develop questions that will help you to answer your research questions.</a:t>
          </a:r>
          <a:endParaRPr lang="en-US"/>
        </a:p>
      </dgm:t>
    </dgm:pt>
    <dgm:pt modelId="{BA9ED30B-0BA6-4BFE-B174-8A00CB0BB08C}" type="parTrans" cxnId="{31583FE1-34B1-456E-9065-6D3F121C3543}">
      <dgm:prSet/>
      <dgm:spPr/>
      <dgm:t>
        <a:bodyPr/>
        <a:lstStyle/>
        <a:p>
          <a:endParaRPr lang="en-US"/>
        </a:p>
      </dgm:t>
    </dgm:pt>
    <dgm:pt modelId="{D3D9EAC0-52D9-4AC7-A7A0-4C6A83CECE06}" type="sibTrans" cxnId="{31583FE1-34B1-456E-9065-6D3F121C3543}">
      <dgm:prSet/>
      <dgm:spPr/>
      <dgm:t>
        <a:bodyPr/>
        <a:lstStyle/>
        <a:p>
          <a:endParaRPr lang="en-US"/>
        </a:p>
      </dgm:t>
    </dgm:pt>
    <dgm:pt modelId="{D5C12F64-5CC7-463A-9504-17385FDD154B}">
      <dgm:prSet/>
      <dgm:spPr/>
      <dgm:t>
        <a:bodyPr/>
        <a:lstStyle/>
        <a:p>
          <a:r>
            <a:rPr lang="en-CA"/>
            <a:t>Think about the logical flow of the interview. What topics should come first? What follows more or less “naturally”? This may take some adjustment after several interviews. </a:t>
          </a:r>
          <a:endParaRPr lang="en-US"/>
        </a:p>
      </dgm:t>
    </dgm:pt>
    <dgm:pt modelId="{31B9DA83-C272-4788-81EA-11B80CB40515}" type="parTrans" cxnId="{1FDA0505-1F6E-4005-B311-BB8610EF62B0}">
      <dgm:prSet/>
      <dgm:spPr/>
      <dgm:t>
        <a:bodyPr/>
        <a:lstStyle/>
        <a:p>
          <a:endParaRPr lang="en-US"/>
        </a:p>
      </dgm:t>
    </dgm:pt>
    <dgm:pt modelId="{EC04C5E9-0DFA-4DD0-9542-F644269B3687}" type="sibTrans" cxnId="{1FDA0505-1F6E-4005-B311-BB8610EF62B0}">
      <dgm:prSet/>
      <dgm:spPr/>
      <dgm:t>
        <a:bodyPr/>
        <a:lstStyle/>
        <a:p>
          <a:endParaRPr lang="en-US"/>
        </a:p>
      </dgm:t>
    </dgm:pt>
    <dgm:pt modelId="{9557725A-6B23-4268-8962-91114DDCE0DB}">
      <dgm:prSet/>
      <dgm:spPr/>
      <dgm:t>
        <a:bodyPr/>
        <a:lstStyle/>
        <a:p>
          <a:r>
            <a:rPr lang="en-CA"/>
            <a:t>Difficult or potentially embarrassing questions should be asked toward the end of the interview, when rapport has been established. </a:t>
          </a:r>
          <a:endParaRPr lang="en-US"/>
        </a:p>
      </dgm:t>
    </dgm:pt>
    <dgm:pt modelId="{492F1BA9-124A-4E90-9E83-46BE53F593C2}" type="parTrans" cxnId="{BC9DE155-4710-4CE0-8421-FC822B52FE62}">
      <dgm:prSet/>
      <dgm:spPr/>
      <dgm:t>
        <a:bodyPr/>
        <a:lstStyle/>
        <a:p>
          <a:endParaRPr lang="en-US"/>
        </a:p>
      </dgm:t>
    </dgm:pt>
    <dgm:pt modelId="{179B9295-7A6C-4DFC-899C-409961488B06}" type="sibTrans" cxnId="{BC9DE155-4710-4CE0-8421-FC822B52FE62}">
      <dgm:prSet/>
      <dgm:spPr/>
      <dgm:t>
        <a:bodyPr/>
        <a:lstStyle/>
        <a:p>
          <a:endParaRPr lang="en-US"/>
        </a:p>
      </dgm:t>
    </dgm:pt>
    <dgm:pt modelId="{067707ED-6946-4D54-B82F-60288F356249}">
      <dgm:prSet/>
      <dgm:spPr/>
      <dgm:t>
        <a:bodyPr/>
        <a:lstStyle/>
        <a:p>
          <a:r>
            <a:rPr lang="en-CA"/>
            <a:t>The last question should provide some closure for the interview, and leave the respondent feeling empowered, listened to, or otherwise glad that they talked to you.</a:t>
          </a:r>
          <a:endParaRPr lang="en-US"/>
        </a:p>
      </dgm:t>
    </dgm:pt>
    <dgm:pt modelId="{1F4B873B-31A9-4209-B672-D26C365D85D7}" type="parTrans" cxnId="{12BA790B-A58D-4559-BF15-DF983F645B93}">
      <dgm:prSet/>
      <dgm:spPr/>
      <dgm:t>
        <a:bodyPr/>
        <a:lstStyle/>
        <a:p>
          <a:endParaRPr lang="en-US"/>
        </a:p>
      </dgm:t>
    </dgm:pt>
    <dgm:pt modelId="{2D897155-3F23-40BC-987B-C1F24D510032}" type="sibTrans" cxnId="{12BA790B-A58D-4559-BF15-DF983F645B93}">
      <dgm:prSet/>
      <dgm:spPr/>
      <dgm:t>
        <a:bodyPr/>
        <a:lstStyle/>
        <a:p>
          <a:endParaRPr lang="en-US"/>
        </a:p>
      </dgm:t>
    </dgm:pt>
    <dgm:pt modelId="{31016503-4EAB-4BBA-BF24-BCBE56CD016C}" type="pres">
      <dgm:prSet presAssocID="{3ADC4B3F-6A30-4E46-B29A-B2BD5AA5D2AD}" presName="root" presStyleCnt="0">
        <dgm:presLayoutVars>
          <dgm:dir/>
          <dgm:resizeHandles val="exact"/>
        </dgm:presLayoutVars>
      </dgm:prSet>
      <dgm:spPr/>
    </dgm:pt>
    <dgm:pt modelId="{152674CD-75E0-422C-858A-6B8071BDA332}" type="pres">
      <dgm:prSet presAssocID="{3ADC4B3F-6A30-4E46-B29A-B2BD5AA5D2AD}" presName="container" presStyleCnt="0">
        <dgm:presLayoutVars>
          <dgm:dir/>
          <dgm:resizeHandles val="exact"/>
        </dgm:presLayoutVars>
      </dgm:prSet>
      <dgm:spPr/>
    </dgm:pt>
    <dgm:pt modelId="{69D2D659-5D33-49A8-8A45-B38E661DEFF0}" type="pres">
      <dgm:prSet presAssocID="{530A5A7F-D8C5-43C2-8C1B-1D8CEF430D9D}" presName="compNode" presStyleCnt="0"/>
      <dgm:spPr/>
    </dgm:pt>
    <dgm:pt modelId="{CD111280-181B-4A8E-9A0E-C20F2E96A58D}" type="pres">
      <dgm:prSet presAssocID="{530A5A7F-D8C5-43C2-8C1B-1D8CEF430D9D}" presName="iconBgRect" presStyleLbl="bgShp" presStyleIdx="0" presStyleCnt="4"/>
      <dgm:spPr/>
    </dgm:pt>
    <dgm:pt modelId="{809A72C6-DF14-4CCD-A56E-4F6CAC21E6BB}" type="pres">
      <dgm:prSet presAssocID="{530A5A7F-D8C5-43C2-8C1B-1D8CEF430D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FA7628D-4DA9-4BF9-A655-5E0C8C50F78D}" type="pres">
      <dgm:prSet presAssocID="{530A5A7F-D8C5-43C2-8C1B-1D8CEF430D9D}" presName="spaceRect" presStyleCnt="0"/>
      <dgm:spPr/>
    </dgm:pt>
    <dgm:pt modelId="{C27BCB4E-8AFD-4980-97CE-8F491C5B0D2B}" type="pres">
      <dgm:prSet presAssocID="{530A5A7F-D8C5-43C2-8C1B-1D8CEF430D9D}" presName="textRect" presStyleLbl="revTx" presStyleIdx="0" presStyleCnt="4">
        <dgm:presLayoutVars>
          <dgm:chMax val="1"/>
          <dgm:chPref val="1"/>
        </dgm:presLayoutVars>
      </dgm:prSet>
      <dgm:spPr/>
    </dgm:pt>
    <dgm:pt modelId="{C6C7D4AC-FF9E-44FB-8C02-BAF4AABA2F20}" type="pres">
      <dgm:prSet presAssocID="{D3D9EAC0-52D9-4AC7-A7A0-4C6A83CECE06}" presName="sibTrans" presStyleLbl="sibTrans2D1" presStyleIdx="0" presStyleCnt="0"/>
      <dgm:spPr/>
    </dgm:pt>
    <dgm:pt modelId="{DA0DC042-A215-479B-845E-7F86AFD3C48A}" type="pres">
      <dgm:prSet presAssocID="{D5C12F64-5CC7-463A-9504-17385FDD154B}" presName="compNode" presStyleCnt="0"/>
      <dgm:spPr/>
    </dgm:pt>
    <dgm:pt modelId="{431BFDC7-FEEA-4EB0-A4BB-79D44BC0B0F3}" type="pres">
      <dgm:prSet presAssocID="{D5C12F64-5CC7-463A-9504-17385FDD154B}" presName="iconBgRect" presStyleLbl="bgShp" presStyleIdx="1" presStyleCnt="4"/>
      <dgm:spPr/>
    </dgm:pt>
    <dgm:pt modelId="{A6C427B0-7E9C-4724-A2F5-83CDC8077762}" type="pres">
      <dgm:prSet presAssocID="{D5C12F64-5CC7-463A-9504-17385FDD15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9BC5C42-7233-4A12-A81F-82D18865AD1F}" type="pres">
      <dgm:prSet presAssocID="{D5C12F64-5CC7-463A-9504-17385FDD154B}" presName="spaceRect" presStyleCnt="0"/>
      <dgm:spPr/>
    </dgm:pt>
    <dgm:pt modelId="{18B6B2EC-D4A2-4CA0-B807-C5D776936BF4}" type="pres">
      <dgm:prSet presAssocID="{D5C12F64-5CC7-463A-9504-17385FDD154B}" presName="textRect" presStyleLbl="revTx" presStyleIdx="1" presStyleCnt="4">
        <dgm:presLayoutVars>
          <dgm:chMax val="1"/>
          <dgm:chPref val="1"/>
        </dgm:presLayoutVars>
      </dgm:prSet>
      <dgm:spPr/>
    </dgm:pt>
    <dgm:pt modelId="{B86C01AB-0FFE-4BB5-B82C-8E25D792A02B}" type="pres">
      <dgm:prSet presAssocID="{EC04C5E9-0DFA-4DD0-9542-F644269B3687}" presName="sibTrans" presStyleLbl="sibTrans2D1" presStyleIdx="0" presStyleCnt="0"/>
      <dgm:spPr/>
    </dgm:pt>
    <dgm:pt modelId="{6559FAB0-1F41-40E2-8DF6-4292577A111D}" type="pres">
      <dgm:prSet presAssocID="{9557725A-6B23-4268-8962-91114DDCE0DB}" presName="compNode" presStyleCnt="0"/>
      <dgm:spPr/>
    </dgm:pt>
    <dgm:pt modelId="{C4E61C92-E905-4A43-953B-583FFB12937C}" type="pres">
      <dgm:prSet presAssocID="{9557725A-6B23-4268-8962-91114DDCE0DB}" presName="iconBgRect" presStyleLbl="bgShp" presStyleIdx="2" presStyleCnt="4"/>
      <dgm:spPr/>
    </dgm:pt>
    <dgm:pt modelId="{7E515D8E-F854-444D-AD39-8FFC9D2A2B23}" type="pres">
      <dgm:prSet presAssocID="{9557725A-6B23-4268-8962-91114DDCE0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2B2CEF71-F783-49A1-BD72-B6F4319B4A39}" type="pres">
      <dgm:prSet presAssocID="{9557725A-6B23-4268-8962-91114DDCE0DB}" presName="spaceRect" presStyleCnt="0"/>
      <dgm:spPr/>
    </dgm:pt>
    <dgm:pt modelId="{B9472819-3349-4F64-9C84-BADD86115633}" type="pres">
      <dgm:prSet presAssocID="{9557725A-6B23-4268-8962-91114DDCE0DB}" presName="textRect" presStyleLbl="revTx" presStyleIdx="2" presStyleCnt="4">
        <dgm:presLayoutVars>
          <dgm:chMax val="1"/>
          <dgm:chPref val="1"/>
        </dgm:presLayoutVars>
      </dgm:prSet>
      <dgm:spPr/>
    </dgm:pt>
    <dgm:pt modelId="{96433028-7BA5-4E77-B1AA-3B8C6E5FC5AD}" type="pres">
      <dgm:prSet presAssocID="{179B9295-7A6C-4DFC-899C-409961488B06}" presName="sibTrans" presStyleLbl="sibTrans2D1" presStyleIdx="0" presStyleCnt="0"/>
      <dgm:spPr/>
    </dgm:pt>
    <dgm:pt modelId="{5DAA73EE-4FBB-44DA-81B5-2D26A4D1C3B7}" type="pres">
      <dgm:prSet presAssocID="{067707ED-6946-4D54-B82F-60288F356249}" presName="compNode" presStyleCnt="0"/>
      <dgm:spPr/>
    </dgm:pt>
    <dgm:pt modelId="{F858CEB8-CCA0-4B3D-8F79-778258EC85CB}" type="pres">
      <dgm:prSet presAssocID="{067707ED-6946-4D54-B82F-60288F356249}" presName="iconBgRect" presStyleLbl="bgShp" presStyleIdx="3" presStyleCnt="4"/>
      <dgm:spPr/>
    </dgm:pt>
    <dgm:pt modelId="{EE4B2ABA-59EC-4C78-9692-3761E02B12FE}" type="pres">
      <dgm:prSet presAssocID="{067707ED-6946-4D54-B82F-60288F3562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AA98EA30-DF12-4CAF-A5EA-EC0A256DA357}" type="pres">
      <dgm:prSet presAssocID="{067707ED-6946-4D54-B82F-60288F356249}" presName="spaceRect" presStyleCnt="0"/>
      <dgm:spPr/>
    </dgm:pt>
    <dgm:pt modelId="{A02F895E-B3BF-439C-9658-4E685C1CACA6}" type="pres">
      <dgm:prSet presAssocID="{067707ED-6946-4D54-B82F-60288F356249}" presName="textRect" presStyleLbl="revTx" presStyleIdx="3" presStyleCnt="4">
        <dgm:presLayoutVars>
          <dgm:chMax val="1"/>
          <dgm:chPref val="1"/>
        </dgm:presLayoutVars>
      </dgm:prSet>
      <dgm:spPr/>
    </dgm:pt>
  </dgm:ptLst>
  <dgm:cxnLst>
    <dgm:cxn modelId="{1FDA0505-1F6E-4005-B311-BB8610EF62B0}" srcId="{3ADC4B3F-6A30-4E46-B29A-B2BD5AA5D2AD}" destId="{D5C12F64-5CC7-463A-9504-17385FDD154B}" srcOrd="1" destOrd="0" parTransId="{31B9DA83-C272-4788-81EA-11B80CB40515}" sibTransId="{EC04C5E9-0DFA-4DD0-9542-F644269B3687}"/>
    <dgm:cxn modelId="{12BA790B-A58D-4559-BF15-DF983F645B93}" srcId="{3ADC4B3F-6A30-4E46-B29A-B2BD5AA5D2AD}" destId="{067707ED-6946-4D54-B82F-60288F356249}" srcOrd="3" destOrd="0" parTransId="{1F4B873B-31A9-4209-B672-D26C365D85D7}" sibTransId="{2D897155-3F23-40BC-987B-C1F24D510032}"/>
    <dgm:cxn modelId="{0749285F-CF45-4675-AEBE-B0B873130F2D}" type="presOf" srcId="{EC04C5E9-0DFA-4DD0-9542-F644269B3687}" destId="{B86C01AB-0FFE-4BB5-B82C-8E25D792A02B}" srcOrd="0" destOrd="0" presId="urn:microsoft.com/office/officeart/2018/2/layout/IconCircleList"/>
    <dgm:cxn modelId="{081C0043-7C52-4965-9800-04BFD6F4CBA6}" type="presOf" srcId="{067707ED-6946-4D54-B82F-60288F356249}" destId="{A02F895E-B3BF-439C-9658-4E685C1CACA6}" srcOrd="0" destOrd="0" presId="urn:microsoft.com/office/officeart/2018/2/layout/IconCircleList"/>
    <dgm:cxn modelId="{BE001A47-E70D-455F-9178-C4AD345A695A}" type="presOf" srcId="{3ADC4B3F-6A30-4E46-B29A-B2BD5AA5D2AD}" destId="{31016503-4EAB-4BBA-BF24-BCBE56CD016C}" srcOrd="0" destOrd="0" presId="urn:microsoft.com/office/officeart/2018/2/layout/IconCircleList"/>
    <dgm:cxn modelId="{F09F6E47-FBFE-435E-A528-A9B5ADDA99A5}" type="presOf" srcId="{9557725A-6B23-4268-8962-91114DDCE0DB}" destId="{B9472819-3349-4F64-9C84-BADD86115633}" srcOrd="0" destOrd="0" presId="urn:microsoft.com/office/officeart/2018/2/layout/IconCircleList"/>
    <dgm:cxn modelId="{FBFC7E71-6EC7-4563-B448-8A409275C77A}" type="presOf" srcId="{D5C12F64-5CC7-463A-9504-17385FDD154B}" destId="{18B6B2EC-D4A2-4CA0-B807-C5D776936BF4}" srcOrd="0" destOrd="0" presId="urn:microsoft.com/office/officeart/2018/2/layout/IconCircleList"/>
    <dgm:cxn modelId="{13371555-2332-4DEA-A8F9-3EDD15922C20}" type="presOf" srcId="{530A5A7F-D8C5-43C2-8C1B-1D8CEF430D9D}" destId="{C27BCB4E-8AFD-4980-97CE-8F491C5B0D2B}" srcOrd="0" destOrd="0" presId="urn:microsoft.com/office/officeart/2018/2/layout/IconCircleList"/>
    <dgm:cxn modelId="{BC9DE155-4710-4CE0-8421-FC822B52FE62}" srcId="{3ADC4B3F-6A30-4E46-B29A-B2BD5AA5D2AD}" destId="{9557725A-6B23-4268-8962-91114DDCE0DB}" srcOrd="2" destOrd="0" parTransId="{492F1BA9-124A-4E90-9E83-46BE53F593C2}" sibTransId="{179B9295-7A6C-4DFC-899C-409961488B06}"/>
    <dgm:cxn modelId="{355CF491-6891-4B68-AB80-5E7CC1D181E0}" type="presOf" srcId="{179B9295-7A6C-4DFC-899C-409961488B06}" destId="{96433028-7BA5-4E77-B1AA-3B8C6E5FC5AD}" srcOrd="0" destOrd="0" presId="urn:microsoft.com/office/officeart/2018/2/layout/IconCircleList"/>
    <dgm:cxn modelId="{31583FE1-34B1-456E-9065-6D3F121C3543}" srcId="{3ADC4B3F-6A30-4E46-B29A-B2BD5AA5D2AD}" destId="{530A5A7F-D8C5-43C2-8C1B-1D8CEF430D9D}" srcOrd="0" destOrd="0" parTransId="{BA9ED30B-0BA6-4BFE-B174-8A00CB0BB08C}" sibTransId="{D3D9EAC0-52D9-4AC7-A7A0-4C6A83CECE06}"/>
    <dgm:cxn modelId="{39F213EB-B720-4088-BFD2-1F4857331DE8}" type="presOf" srcId="{D3D9EAC0-52D9-4AC7-A7A0-4C6A83CECE06}" destId="{C6C7D4AC-FF9E-44FB-8C02-BAF4AABA2F20}" srcOrd="0" destOrd="0" presId="urn:microsoft.com/office/officeart/2018/2/layout/IconCircleList"/>
    <dgm:cxn modelId="{87E6D174-98E6-40EE-AA4D-654E715B6E69}" type="presParOf" srcId="{31016503-4EAB-4BBA-BF24-BCBE56CD016C}" destId="{152674CD-75E0-422C-858A-6B8071BDA332}" srcOrd="0" destOrd="0" presId="urn:microsoft.com/office/officeart/2018/2/layout/IconCircleList"/>
    <dgm:cxn modelId="{36128D04-F777-4DAC-94DA-2933BBF671CC}" type="presParOf" srcId="{152674CD-75E0-422C-858A-6B8071BDA332}" destId="{69D2D659-5D33-49A8-8A45-B38E661DEFF0}" srcOrd="0" destOrd="0" presId="urn:microsoft.com/office/officeart/2018/2/layout/IconCircleList"/>
    <dgm:cxn modelId="{B24325D5-7B23-4FEE-ABEA-607F4CBD2FE8}" type="presParOf" srcId="{69D2D659-5D33-49A8-8A45-B38E661DEFF0}" destId="{CD111280-181B-4A8E-9A0E-C20F2E96A58D}" srcOrd="0" destOrd="0" presId="urn:microsoft.com/office/officeart/2018/2/layout/IconCircleList"/>
    <dgm:cxn modelId="{893183EC-DD46-42FB-B6EF-1B9CE9FD72AD}" type="presParOf" srcId="{69D2D659-5D33-49A8-8A45-B38E661DEFF0}" destId="{809A72C6-DF14-4CCD-A56E-4F6CAC21E6BB}" srcOrd="1" destOrd="0" presId="urn:microsoft.com/office/officeart/2018/2/layout/IconCircleList"/>
    <dgm:cxn modelId="{4D3DA433-DAB2-416F-8632-DCB7B010BB39}" type="presParOf" srcId="{69D2D659-5D33-49A8-8A45-B38E661DEFF0}" destId="{CFA7628D-4DA9-4BF9-A655-5E0C8C50F78D}" srcOrd="2" destOrd="0" presId="urn:microsoft.com/office/officeart/2018/2/layout/IconCircleList"/>
    <dgm:cxn modelId="{4F4ED5FA-FB93-4ED3-A03B-9BA6A3FF9512}" type="presParOf" srcId="{69D2D659-5D33-49A8-8A45-B38E661DEFF0}" destId="{C27BCB4E-8AFD-4980-97CE-8F491C5B0D2B}" srcOrd="3" destOrd="0" presId="urn:microsoft.com/office/officeart/2018/2/layout/IconCircleList"/>
    <dgm:cxn modelId="{9E0FEF72-8584-4FD7-9649-40099F0E7F0A}" type="presParOf" srcId="{152674CD-75E0-422C-858A-6B8071BDA332}" destId="{C6C7D4AC-FF9E-44FB-8C02-BAF4AABA2F20}" srcOrd="1" destOrd="0" presId="urn:microsoft.com/office/officeart/2018/2/layout/IconCircleList"/>
    <dgm:cxn modelId="{F9E1D904-DF75-4C7B-A175-0EC808B941B5}" type="presParOf" srcId="{152674CD-75E0-422C-858A-6B8071BDA332}" destId="{DA0DC042-A215-479B-845E-7F86AFD3C48A}" srcOrd="2" destOrd="0" presId="urn:microsoft.com/office/officeart/2018/2/layout/IconCircleList"/>
    <dgm:cxn modelId="{619D3576-357A-475E-9935-9BADAA744B7F}" type="presParOf" srcId="{DA0DC042-A215-479B-845E-7F86AFD3C48A}" destId="{431BFDC7-FEEA-4EB0-A4BB-79D44BC0B0F3}" srcOrd="0" destOrd="0" presId="urn:microsoft.com/office/officeart/2018/2/layout/IconCircleList"/>
    <dgm:cxn modelId="{E68B5DA4-3B77-4725-9312-32CCA5B11110}" type="presParOf" srcId="{DA0DC042-A215-479B-845E-7F86AFD3C48A}" destId="{A6C427B0-7E9C-4724-A2F5-83CDC8077762}" srcOrd="1" destOrd="0" presId="urn:microsoft.com/office/officeart/2018/2/layout/IconCircleList"/>
    <dgm:cxn modelId="{8ED3E0C5-C174-4C6E-AE89-8DBF09BD0B44}" type="presParOf" srcId="{DA0DC042-A215-479B-845E-7F86AFD3C48A}" destId="{79BC5C42-7233-4A12-A81F-82D18865AD1F}" srcOrd="2" destOrd="0" presId="urn:microsoft.com/office/officeart/2018/2/layout/IconCircleList"/>
    <dgm:cxn modelId="{F2548498-E9E1-4E6A-9CC1-FE0F12B25096}" type="presParOf" srcId="{DA0DC042-A215-479B-845E-7F86AFD3C48A}" destId="{18B6B2EC-D4A2-4CA0-B807-C5D776936BF4}" srcOrd="3" destOrd="0" presId="urn:microsoft.com/office/officeart/2018/2/layout/IconCircleList"/>
    <dgm:cxn modelId="{13266481-E2AD-4B26-838C-62DA8637F6A1}" type="presParOf" srcId="{152674CD-75E0-422C-858A-6B8071BDA332}" destId="{B86C01AB-0FFE-4BB5-B82C-8E25D792A02B}" srcOrd="3" destOrd="0" presId="urn:microsoft.com/office/officeart/2018/2/layout/IconCircleList"/>
    <dgm:cxn modelId="{42F99CA5-C222-4CEB-BEDF-63973E2EFA11}" type="presParOf" srcId="{152674CD-75E0-422C-858A-6B8071BDA332}" destId="{6559FAB0-1F41-40E2-8DF6-4292577A111D}" srcOrd="4" destOrd="0" presId="urn:microsoft.com/office/officeart/2018/2/layout/IconCircleList"/>
    <dgm:cxn modelId="{80CB8F2A-65FB-47A5-9700-454869B12905}" type="presParOf" srcId="{6559FAB0-1F41-40E2-8DF6-4292577A111D}" destId="{C4E61C92-E905-4A43-953B-583FFB12937C}" srcOrd="0" destOrd="0" presId="urn:microsoft.com/office/officeart/2018/2/layout/IconCircleList"/>
    <dgm:cxn modelId="{E1731C14-71F4-48F1-ACCB-60FF8F300524}" type="presParOf" srcId="{6559FAB0-1F41-40E2-8DF6-4292577A111D}" destId="{7E515D8E-F854-444D-AD39-8FFC9D2A2B23}" srcOrd="1" destOrd="0" presId="urn:microsoft.com/office/officeart/2018/2/layout/IconCircleList"/>
    <dgm:cxn modelId="{EAA1304E-7595-4CE5-A8D2-7F165C3F37E7}" type="presParOf" srcId="{6559FAB0-1F41-40E2-8DF6-4292577A111D}" destId="{2B2CEF71-F783-49A1-BD72-B6F4319B4A39}" srcOrd="2" destOrd="0" presId="urn:microsoft.com/office/officeart/2018/2/layout/IconCircleList"/>
    <dgm:cxn modelId="{250D60FA-F33F-4DB8-8609-1F518944B322}" type="presParOf" srcId="{6559FAB0-1F41-40E2-8DF6-4292577A111D}" destId="{B9472819-3349-4F64-9C84-BADD86115633}" srcOrd="3" destOrd="0" presId="urn:microsoft.com/office/officeart/2018/2/layout/IconCircleList"/>
    <dgm:cxn modelId="{A097C7C0-7931-4040-89D7-3C7B970CEA5F}" type="presParOf" srcId="{152674CD-75E0-422C-858A-6B8071BDA332}" destId="{96433028-7BA5-4E77-B1AA-3B8C6E5FC5AD}" srcOrd="5" destOrd="0" presId="urn:microsoft.com/office/officeart/2018/2/layout/IconCircleList"/>
    <dgm:cxn modelId="{38741490-74F5-4F63-8E70-2F4EC9D9DE35}" type="presParOf" srcId="{152674CD-75E0-422C-858A-6B8071BDA332}" destId="{5DAA73EE-4FBB-44DA-81B5-2D26A4D1C3B7}" srcOrd="6" destOrd="0" presId="urn:microsoft.com/office/officeart/2018/2/layout/IconCircleList"/>
    <dgm:cxn modelId="{01F5D735-4764-49FF-9D6D-F40325805BF2}" type="presParOf" srcId="{5DAA73EE-4FBB-44DA-81B5-2D26A4D1C3B7}" destId="{F858CEB8-CCA0-4B3D-8F79-778258EC85CB}" srcOrd="0" destOrd="0" presId="urn:microsoft.com/office/officeart/2018/2/layout/IconCircleList"/>
    <dgm:cxn modelId="{F7032847-8F78-4410-A643-4BC568074316}" type="presParOf" srcId="{5DAA73EE-4FBB-44DA-81B5-2D26A4D1C3B7}" destId="{EE4B2ABA-59EC-4C78-9692-3761E02B12FE}" srcOrd="1" destOrd="0" presId="urn:microsoft.com/office/officeart/2018/2/layout/IconCircleList"/>
    <dgm:cxn modelId="{19F2C3D6-987A-4F33-8D33-92C28F87DABE}" type="presParOf" srcId="{5DAA73EE-4FBB-44DA-81B5-2D26A4D1C3B7}" destId="{AA98EA30-DF12-4CAF-A5EA-EC0A256DA357}" srcOrd="2" destOrd="0" presId="urn:microsoft.com/office/officeart/2018/2/layout/IconCircleList"/>
    <dgm:cxn modelId="{7E2F2035-1854-4209-B046-BCB2520B7A68}" type="presParOf" srcId="{5DAA73EE-4FBB-44DA-81B5-2D26A4D1C3B7}" destId="{A02F895E-B3BF-439C-9658-4E685C1CACA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11280-181B-4A8E-9A0E-C20F2E96A58D}">
      <dsp:nvSpPr>
        <dsp:cNvPr id="0" name=""/>
        <dsp:cNvSpPr/>
      </dsp:nvSpPr>
      <dsp:spPr>
        <a:xfrm>
          <a:off x="218794" y="57118"/>
          <a:ext cx="1339248" cy="1339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09A72C6-DF14-4CCD-A56E-4F6CAC21E6BB}">
      <dsp:nvSpPr>
        <dsp:cNvPr id="0" name=""/>
        <dsp:cNvSpPr/>
      </dsp:nvSpPr>
      <dsp:spPr>
        <a:xfrm>
          <a:off x="500036" y="338361"/>
          <a:ext cx="776764" cy="77676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27BCB4E-8AFD-4980-97CE-8F491C5B0D2B}">
      <dsp:nvSpPr>
        <dsp:cNvPr id="0" name=""/>
        <dsp:cNvSpPr/>
      </dsp:nvSpPr>
      <dsp:spPr>
        <a:xfrm>
          <a:off x="1845025" y="57118"/>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CA" sz="1500" kern="1200"/>
            <a:t>Develop questions that will help you to answer your research questions.</a:t>
          </a:r>
          <a:endParaRPr lang="en-US" sz="1500" kern="1200"/>
        </a:p>
      </dsp:txBody>
      <dsp:txXfrm>
        <a:off x="1845025" y="57118"/>
        <a:ext cx="3156800" cy="1339248"/>
      </dsp:txXfrm>
    </dsp:sp>
    <dsp:sp modelId="{431BFDC7-FEEA-4EB0-A4BB-79D44BC0B0F3}">
      <dsp:nvSpPr>
        <dsp:cNvPr id="0" name=""/>
        <dsp:cNvSpPr/>
      </dsp:nvSpPr>
      <dsp:spPr>
        <a:xfrm>
          <a:off x="5551874" y="57118"/>
          <a:ext cx="1339248" cy="1339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6C427B0-7E9C-4724-A2F5-83CDC8077762}">
      <dsp:nvSpPr>
        <dsp:cNvPr id="0" name=""/>
        <dsp:cNvSpPr/>
      </dsp:nvSpPr>
      <dsp:spPr>
        <a:xfrm>
          <a:off x="5833116" y="338361"/>
          <a:ext cx="776764" cy="77676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B6B2EC-D4A2-4CA0-B807-C5D776936BF4}">
      <dsp:nvSpPr>
        <dsp:cNvPr id="0" name=""/>
        <dsp:cNvSpPr/>
      </dsp:nvSpPr>
      <dsp:spPr>
        <a:xfrm>
          <a:off x="7178104" y="57118"/>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CA" sz="1500" kern="1200"/>
            <a:t>Think about the logical flow of the interview. What topics should come first? What follows more or less “naturally”? This may take some adjustment after several interviews. </a:t>
          </a:r>
          <a:endParaRPr lang="en-US" sz="1500" kern="1200"/>
        </a:p>
      </dsp:txBody>
      <dsp:txXfrm>
        <a:off x="7178104" y="57118"/>
        <a:ext cx="3156800" cy="1339248"/>
      </dsp:txXfrm>
    </dsp:sp>
    <dsp:sp modelId="{C4E61C92-E905-4A43-953B-583FFB12937C}">
      <dsp:nvSpPr>
        <dsp:cNvPr id="0" name=""/>
        <dsp:cNvSpPr/>
      </dsp:nvSpPr>
      <dsp:spPr>
        <a:xfrm>
          <a:off x="218794" y="1968373"/>
          <a:ext cx="1339248" cy="1339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E515D8E-F854-444D-AD39-8FFC9D2A2B23}">
      <dsp:nvSpPr>
        <dsp:cNvPr id="0" name=""/>
        <dsp:cNvSpPr/>
      </dsp:nvSpPr>
      <dsp:spPr>
        <a:xfrm>
          <a:off x="500036" y="2249615"/>
          <a:ext cx="776764" cy="77676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9472819-3349-4F64-9C84-BADD86115633}">
      <dsp:nvSpPr>
        <dsp:cNvPr id="0" name=""/>
        <dsp:cNvSpPr/>
      </dsp:nvSpPr>
      <dsp:spPr>
        <a:xfrm>
          <a:off x="1845025" y="1968373"/>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CA" sz="1500" kern="1200"/>
            <a:t>Difficult or potentially embarrassing questions should be asked toward the end of the interview, when rapport has been established. </a:t>
          </a:r>
          <a:endParaRPr lang="en-US" sz="1500" kern="1200"/>
        </a:p>
      </dsp:txBody>
      <dsp:txXfrm>
        <a:off x="1845025" y="1968373"/>
        <a:ext cx="3156800" cy="1339248"/>
      </dsp:txXfrm>
    </dsp:sp>
    <dsp:sp modelId="{F858CEB8-CCA0-4B3D-8F79-778258EC85CB}">
      <dsp:nvSpPr>
        <dsp:cNvPr id="0" name=""/>
        <dsp:cNvSpPr/>
      </dsp:nvSpPr>
      <dsp:spPr>
        <a:xfrm>
          <a:off x="5551874" y="1968373"/>
          <a:ext cx="1339248" cy="1339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E4B2ABA-59EC-4C78-9692-3761E02B12FE}">
      <dsp:nvSpPr>
        <dsp:cNvPr id="0" name=""/>
        <dsp:cNvSpPr/>
      </dsp:nvSpPr>
      <dsp:spPr>
        <a:xfrm>
          <a:off x="5833116" y="2249615"/>
          <a:ext cx="776764" cy="776764"/>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02F895E-B3BF-439C-9658-4E685C1CACA6}">
      <dsp:nvSpPr>
        <dsp:cNvPr id="0" name=""/>
        <dsp:cNvSpPr/>
      </dsp:nvSpPr>
      <dsp:spPr>
        <a:xfrm>
          <a:off x="7178104" y="1968373"/>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CA" sz="1500" kern="1200"/>
            <a:t>The last question should provide some closure for the interview, and leave the respondent feeling empowered, listened to, or otherwise glad that they talked to you.</a:t>
          </a:r>
          <a:endParaRPr lang="en-US" sz="1500" kern="1200"/>
        </a:p>
      </dsp:txBody>
      <dsp:txXfrm>
        <a:off x="7178104" y="1968373"/>
        <a:ext cx="3156800" cy="133924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inhoud 2"/>
          <p:cNvSpPr>
            <a:spLocks noGrp="1"/>
          </p:cNvSpPr>
          <p:nvPr>
            <p:ph idx="1"/>
          </p:nvPr>
        </p:nvSpPr>
        <p:spPr>
          <a:xfrm>
            <a:off x="843853" y="1265213"/>
            <a:ext cx="10463777" cy="4301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a:extLst>
              <a:ext uri="{FF2B5EF4-FFF2-40B4-BE49-F238E27FC236}">
                <a16:creationId xmlns:a16="http://schemas.microsoft.com/office/drawing/2014/main" id="{D9ADBE7A-05A4-E84F-A36F-35AE1E183E39}"/>
              </a:ext>
            </a:extLst>
          </p:cNvPr>
          <p:cNvSpPr>
            <a:spLocks noGrp="1"/>
          </p:cNvSpPr>
          <p:nvPr>
            <p:ph type="sldNum" sz="quarter" idx="10"/>
          </p:nvPr>
        </p:nvSpPr>
        <p:spPr/>
        <p:txBody>
          <a:bodyPr/>
          <a:lstStyle>
            <a:lvl1pPr>
              <a:defRPr/>
            </a:lvl1pPr>
          </a:lstStyle>
          <a:p>
            <a:fld id="{F17B0665-CA0A-AF4D-B862-81CDD566B5BF}" type="slidenum">
              <a:rPr lang="nl-NL" altLang="en-NL"/>
              <a:pPr/>
              <a:t>‹#›</a:t>
            </a:fld>
            <a:endParaRPr lang="nl-NL" altLang="en-NL"/>
          </a:p>
        </p:txBody>
      </p:sp>
      <p:sp>
        <p:nvSpPr>
          <p:cNvPr id="5" name="Tijdelijke aanduiding voor voettekst 4">
            <a:extLst>
              <a:ext uri="{FF2B5EF4-FFF2-40B4-BE49-F238E27FC236}">
                <a16:creationId xmlns:a16="http://schemas.microsoft.com/office/drawing/2014/main" id="{7A3EFB5E-3FC6-F341-923A-5EB7673EFFE0}"/>
              </a:ext>
            </a:extLst>
          </p:cNvPr>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a:extLst>
              <a:ext uri="{FF2B5EF4-FFF2-40B4-BE49-F238E27FC236}">
                <a16:creationId xmlns:a16="http://schemas.microsoft.com/office/drawing/2014/main" id="{6BB6C167-3E44-9C48-A2E1-11EFCFC28678}"/>
              </a:ext>
            </a:extLst>
          </p:cNvPr>
          <p:cNvSpPr>
            <a:spLocks noGrp="1"/>
          </p:cNvSpPr>
          <p:nvPr>
            <p:ph type="dt" sz="half" idx="12"/>
          </p:nvPr>
        </p:nvSpPr>
        <p:spPr/>
        <p:txBody>
          <a:bodyPr/>
          <a:lstStyle>
            <a:lvl1pPr>
              <a:defRPr/>
            </a:lvl1pPr>
          </a:lstStyle>
          <a:p>
            <a:fld id="{A136F069-6412-9047-B6AB-7D7636832944}" type="datetime1">
              <a:rPr lang="nl-NL" altLang="en-NL"/>
              <a:pPr/>
              <a:t>10-4-2024</a:t>
            </a:fld>
            <a:endParaRPr lang="nl-NL" altLang="en-NL"/>
          </a:p>
        </p:txBody>
      </p:sp>
    </p:spTree>
    <p:extLst>
      <p:ext uri="{BB962C8B-B14F-4D97-AF65-F5344CB8AC3E}">
        <p14:creationId xmlns:p14="http://schemas.microsoft.com/office/powerpoint/2010/main" val="87406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4/10/2024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4/10/2024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Interview%201%20clip.wmv"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Interview%202.wmv"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Interviews and Focus Groups</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573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222068"/>
            <a:ext cx="11203912" cy="1395256"/>
          </a:xfrm>
        </p:spPr>
        <p:txBody>
          <a:bodyPr>
            <a:normAutofit/>
          </a:bodyPr>
          <a:lstStyle/>
          <a:p>
            <a:pPr algn="ctr"/>
            <a:r>
              <a:rPr lang="en-US" sz="4000" dirty="0"/>
              <a:t>Advantages &amp; Disadvantages of Interviews</a:t>
            </a:r>
          </a:p>
        </p:txBody>
      </p:sp>
      <p:sp>
        <p:nvSpPr>
          <p:cNvPr id="3" name="Content Placeholder 2"/>
          <p:cNvSpPr>
            <a:spLocks noGrp="1"/>
          </p:cNvSpPr>
          <p:nvPr>
            <p:ph idx="1"/>
          </p:nvPr>
        </p:nvSpPr>
        <p:spPr>
          <a:xfrm>
            <a:off x="475517" y="2447925"/>
            <a:ext cx="4299287" cy="2771775"/>
          </a:xfrm>
          <a:ln>
            <a:solidFill>
              <a:srgbClr val="00B050"/>
            </a:solidFill>
          </a:ln>
        </p:spPr>
        <p:txBody>
          <a:bodyPr>
            <a:normAutofit/>
          </a:bodyPr>
          <a:lstStyle/>
          <a:p>
            <a:pPr algn="just">
              <a:lnSpc>
                <a:spcPct val="150000"/>
              </a:lnSpc>
              <a:buFont typeface="Courier New" panose="02070309020205020404" pitchFamily="49" charset="0"/>
              <a:buChar char="o"/>
            </a:pPr>
            <a:r>
              <a:rPr lang="en-IN" sz="1600" dirty="0"/>
              <a:t>Bi-directional</a:t>
            </a:r>
          </a:p>
          <a:p>
            <a:pPr algn="just">
              <a:lnSpc>
                <a:spcPct val="150000"/>
              </a:lnSpc>
              <a:buFont typeface="Courier New" panose="02070309020205020404" pitchFamily="49" charset="0"/>
              <a:buChar char="o"/>
            </a:pPr>
            <a:r>
              <a:rPr lang="en-IN" sz="1600" dirty="0"/>
              <a:t>Allows for the researcher to probe deeper </a:t>
            </a:r>
          </a:p>
          <a:p>
            <a:pPr algn="just">
              <a:lnSpc>
                <a:spcPct val="150000"/>
              </a:lnSpc>
              <a:buFont typeface="Courier New" panose="02070309020205020404" pitchFamily="49" charset="0"/>
              <a:buChar char="o"/>
            </a:pPr>
            <a:r>
              <a:rPr lang="en-IN" sz="1600" dirty="0"/>
              <a:t>Can allow subjects to open up more if they feel safe and comfortable with the researcher</a:t>
            </a:r>
            <a:endParaRPr lang="en-US" dirty="0"/>
          </a:p>
        </p:txBody>
      </p:sp>
      <p:sp>
        <p:nvSpPr>
          <p:cNvPr id="4" name="Rectangle 3"/>
          <p:cNvSpPr/>
          <p:nvPr/>
        </p:nvSpPr>
        <p:spPr>
          <a:xfrm>
            <a:off x="7581083" y="2352708"/>
            <a:ext cx="4135400" cy="1892185"/>
          </a:xfrm>
          <a:prstGeom prst="rect">
            <a:avLst/>
          </a:prstGeom>
          <a:noFill/>
          <a:ln>
            <a:solidFill>
              <a:srgbClr val="FF0000"/>
            </a:solidFill>
          </a:ln>
        </p:spPr>
        <p:txBody>
          <a:bodyPr wrap="square">
            <a:spAutoFit/>
          </a:bodyPr>
          <a:lstStyle/>
          <a:p>
            <a:pPr marL="285750" indent="-285750">
              <a:lnSpc>
                <a:spcPct val="150000"/>
              </a:lnSpc>
              <a:buSzPct val="100000"/>
              <a:buFont typeface="Courier New" panose="02070309020205020404" pitchFamily="49" charset="0"/>
              <a:buChar char="o"/>
            </a:pPr>
            <a:r>
              <a:rPr lang="en-IN" sz="1600" dirty="0"/>
              <a:t>Replicability difficult</a:t>
            </a:r>
          </a:p>
          <a:p>
            <a:pPr marL="342900" indent="-342900">
              <a:lnSpc>
                <a:spcPct val="150000"/>
              </a:lnSpc>
              <a:buClrTx/>
              <a:buSzPct val="100000"/>
              <a:buFont typeface="Courier New" panose="02070309020205020404" pitchFamily="49" charset="0"/>
              <a:buChar char="o"/>
            </a:pPr>
            <a:r>
              <a:rPr lang="en-IN" sz="1600" dirty="0"/>
              <a:t>Time consuming</a:t>
            </a:r>
          </a:p>
          <a:p>
            <a:pPr marL="342900" indent="-342900">
              <a:lnSpc>
                <a:spcPct val="150000"/>
              </a:lnSpc>
              <a:buClrTx/>
              <a:buSzPct val="100000"/>
              <a:buFont typeface="Courier New" panose="02070309020205020404" pitchFamily="49" charset="0"/>
              <a:buChar char="o"/>
            </a:pPr>
            <a:r>
              <a:rPr lang="en-IN" sz="1600" dirty="0"/>
              <a:t>Require familiarity with language and culture</a:t>
            </a:r>
          </a:p>
          <a:p>
            <a:pPr marL="342900" indent="-342900">
              <a:lnSpc>
                <a:spcPct val="150000"/>
              </a:lnSpc>
              <a:buClrTx/>
              <a:buSzPct val="100000"/>
              <a:buFont typeface="Courier New" panose="02070309020205020404" pitchFamily="49" charset="0"/>
              <a:buChar char="o"/>
            </a:pPr>
            <a:r>
              <a:rPr lang="en-IN" sz="1600" dirty="0"/>
              <a:t>Requires social skills</a:t>
            </a:r>
            <a:endParaRPr lang="en-US" sz="2000" dirty="0">
              <a:solidFill>
                <a:schemeClr val="tx2"/>
              </a:solidFill>
            </a:endParaRPr>
          </a:p>
        </p:txBody>
      </p:sp>
      <p:pic>
        <p:nvPicPr>
          <p:cNvPr id="5" name="Picture 4" descr="Focus Groups vs. One-on-One Interviews (When and Why) | by Ila Maheshwari |  UXArmy | Medium">
            <a:extLst>
              <a:ext uri="{FF2B5EF4-FFF2-40B4-BE49-F238E27FC236}">
                <a16:creationId xmlns:a16="http://schemas.microsoft.com/office/drawing/2014/main" id="{21352072-AB89-4763-ABC5-F9531A08F4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22"/>
          <a:stretch/>
        </p:blipFill>
        <p:spPr bwMode="auto">
          <a:xfrm flipH="1">
            <a:off x="5411120" y="2447925"/>
            <a:ext cx="1533646" cy="139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2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222068"/>
            <a:ext cx="10975312" cy="1395256"/>
          </a:xfrm>
        </p:spPr>
        <p:txBody>
          <a:bodyPr>
            <a:normAutofit/>
          </a:bodyPr>
          <a:lstStyle/>
          <a:p>
            <a:pPr algn="ctr"/>
            <a:r>
              <a:rPr lang="en-US" sz="4000" dirty="0"/>
              <a:t>Advantages &amp; Disadvantages of Focus Groups</a:t>
            </a:r>
          </a:p>
        </p:txBody>
      </p:sp>
      <p:sp>
        <p:nvSpPr>
          <p:cNvPr id="3" name="Content Placeholder 2"/>
          <p:cNvSpPr>
            <a:spLocks noGrp="1"/>
          </p:cNvSpPr>
          <p:nvPr>
            <p:ph idx="1"/>
          </p:nvPr>
        </p:nvSpPr>
        <p:spPr>
          <a:xfrm>
            <a:off x="413657" y="2605921"/>
            <a:ext cx="4053567" cy="2487996"/>
          </a:xfrm>
          <a:ln>
            <a:solidFill>
              <a:srgbClr val="00B050"/>
            </a:solidFill>
          </a:ln>
        </p:spPr>
        <p:txBody>
          <a:bodyPr>
            <a:normAutofit/>
          </a:bodyPr>
          <a:lstStyle/>
          <a:p>
            <a:pPr marL="384048" lvl="1">
              <a:spcBef>
                <a:spcPts val="1000"/>
              </a:spcBef>
              <a:buFont typeface="Courier New" panose="02070309020205020404" pitchFamily="49" charset="0"/>
              <a:buChar char="o"/>
            </a:pPr>
            <a:r>
              <a:rPr lang="en-US" i="0" dirty="0"/>
              <a:t>Get a variety of perspectives/reactions to a certain issue</a:t>
            </a:r>
          </a:p>
          <a:p>
            <a:pPr marL="384048" lvl="1">
              <a:spcBef>
                <a:spcPts val="1000"/>
              </a:spcBef>
              <a:buFont typeface="Courier New" panose="02070309020205020404" pitchFamily="49" charset="0"/>
              <a:buChar char="o"/>
            </a:pPr>
            <a:r>
              <a:rPr lang="en-US" i="0" dirty="0"/>
              <a:t>Allows for participants to build off of one another</a:t>
            </a:r>
          </a:p>
          <a:p>
            <a:pPr marL="384048" lvl="1">
              <a:spcBef>
                <a:spcPts val="1000"/>
              </a:spcBef>
              <a:buFont typeface="Courier New" panose="02070309020205020404" pitchFamily="49" charset="0"/>
              <a:buChar char="o"/>
            </a:pPr>
            <a:r>
              <a:rPr lang="en-US" i="0" dirty="0"/>
              <a:t>Many perspectives in a short time</a:t>
            </a:r>
            <a:endParaRPr lang="en-US" dirty="0"/>
          </a:p>
          <a:p>
            <a:pPr marL="0" indent="0" algn="just">
              <a:lnSpc>
                <a:spcPct val="120000"/>
              </a:lnSpc>
              <a:buNone/>
            </a:pPr>
            <a:endParaRPr lang="en-US" dirty="0"/>
          </a:p>
        </p:txBody>
      </p:sp>
      <p:sp>
        <p:nvSpPr>
          <p:cNvPr id="4" name="Rectangle 3"/>
          <p:cNvSpPr/>
          <p:nvPr/>
        </p:nvSpPr>
        <p:spPr>
          <a:xfrm>
            <a:off x="7038975" y="2605921"/>
            <a:ext cx="4857206" cy="3646511"/>
          </a:xfrm>
          <a:prstGeom prst="rect">
            <a:avLst/>
          </a:prstGeom>
          <a:noFill/>
          <a:ln>
            <a:solidFill>
              <a:srgbClr val="FF0000"/>
            </a:solidFill>
          </a:ln>
        </p:spPr>
        <p:txBody>
          <a:bodyPr wrap="square">
            <a:spAutoFit/>
          </a:bodyPr>
          <a:lstStyle/>
          <a:p>
            <a:pPr marL="285750" indent="-285750" defTabSz="914400">
              <a:lnSpc>
                <a:spcPct val="120000"/>
              </a:lnSpc>
              <a:spcBef>
                <a:spcPts val="1000"/>
              </a:spcBef>
              <a:spcAft>
                <a:spcPts val="200"/>
              </a:spcAft>
              <a:buFont typeface="Courier New" panose="02070309020205020404" pitchFamily="49" charset="0"/>
              <a:buChar char="o"/>
            </a:pPr>
            <a:r>
              <a:rPr lang="en-IN" sz="1600" dirty="0"/>
              <a:t>Require familiarity with language and culture</a:t>
            </a:r>
            <a:endParaRPr lang="en-US" sz="1500" dirty="0">
              <a:solidFill>
                <a:schemeClr val="tx2"/>
              </a:solidFill>
            </a:endParaRPr>
          </a:p>
          <a:p>
            <a:pPr marL="285750" indent="-285750" defTabSz="914400">
              <a:lnSpc>
                <a:spcPct val="120000"/>
              </a:lnSpc>
              <a:spcBef>
                <a:spcPts val="1000"/>
              </a:spcBef>
              <a:spcAft>
                <a:spcPts val="200"/>
              </a:spcAft>
              <a:buFont typeface="Courier New" panose="02070309020205020404" pitchFamily="49" charset="0"/>
              <a:buChar char="o"/>
            </a:pPr>
            <a:r>
              <a:rPr lang="en-US" sz="1600" dirty="0"/>
              <a:t>Not replicable</a:t>
            </a:r>
          </a:p>
          <a:p>
            <a:pPr marL="285750" indent="-285750" defTabSz="914400">
              <a:lnSpc>
                <a:spcPct val="120000"/>
              </a:lnSpc>
              <a:spcBef>
                <a:spcPts val="1000"/>
              </a:spcBef>
              <a:spcAft>
                <a:spcPts val="200"/>
              </a:spcAft>
              <a:buFont typeface="Courier New" panose="02070309020205020404" pitchFamily="49" charset="0"/>
              <a:buChar char="o"/>
            </a:pPr>
            <a:r>
              <a:rPr lang="en-US" sz="1600" dirty="0"/>
              <a:t>Not as in-depth</a:t>
            </a:r>
          </a:p>
          <a:p>
            <a:pPr marL="285750" indent="-285750" defTabSz="914400">
              <a:lnSpc>
                <a:spcPct val="120000"/>
              </a:lnSpc>
              <a:spcBef>
                <a:spcPts val="1000"/>
              </a:spcBef>
              <a:spcAft>
                <a:spcPts val="200"/>
              </a:spcAft>
              <a:buFont typeface="Courier New" panose="02070309020205020404" pitchFamily="49" charset="0"/>
              <a:buChar char="o"/>
            </a:pPr>
            <a:r>
              <a:rPr lang="en-US" sz="1600" dirty="0"/>
              <a:t>Requires moderating skills</a:t>
            </a:r>
          </a:p>
          <a:p>
            <a:pPr marL="285750" indent="-285750" defTabSz="914400">
              <a:lnSpc>
                <a:spcPct val="120000"/>
              </a:lnSpc>
              <a:spcBef>
                <a:spcPts val="1000"/>
              </a:spcBef>
              <a:spcAft>
                <a:spcPts val="200"/>
              </a:spcAft>
              <a:buFont typeface="Courier New" panose="02070309020205020404" pitchFamily="49" charset="0"/>
              <a:buChar char="o"/>
            </a:pPr>
            <a:r>
              <a:rPr lang="en-US" sz="1600" dirty="0"/>
              <a:t>Specific individuals may dominate the discussion</a:t>
            </a:r>
          </a:p>
          <a:p>
            <a:pPr marL="285750" indent="-285750" algn="just" defTabSz="914400">
              <a:lnSpc>
                <a:spcPct val="120000"/>
              </a:lnSpc>
              <a:spcBef>
                <a:spcPts val="1000"/>
              </a:spcBef>
              <a:spcAft>
                <a:spcPts val="200"/>
              </a:spcAft>
              <a:buFont typeface="Courier New" panose="02070309020205020404" pitchFamily="49" charset="0"/>
              <a:buChar char="o"/>
            </a:pPr>
            <a:r>
              <a:rPr lang="en-US" sz="1600" dirty="0"/>
              <a:t>Difficult to transcribe if speaking overlaps</a:t>
            </a:r>
          </a:p>
          <a:p>
            <a:pPr marL="285750" indent="-285750" algn="just" defTabSz="914400">
              <a:lnSpc>
                <a:spcPct val="120000"/>
              </a:lnSpc>
              <a:spcBef>
                <a:spcPts val="1000"/>
              </a:spcBef>
              <a:spcAft>
                <a:spcPts val="200"/>
              </a:spcAft>
              <a:buFont typeface="Courier New" panose="02070309020205020404" pitchFamily="49" charset="0"/>
              <a:buChar char="o"/>
            </a:pPr>
            <a:r>
              <a:rPr lang="en-US" sz="1600" dirty="0"/>
              <a:t>Not confidential</a:t>
            </a:r>
          </a:p>
        </p:txBody>
      </p:sp>
      <p:pic>
        <p:nvPicPr>
          <p:cNvPr id="5" name="Picture 4" descr="Focus Groups vs. One-on-One Interviews (When and Why) | by Ila Maheshwari |  UXArmy | Medium">
            <a:extLst>
              <a:ext uri="{FF2B5EF4-FFF2-40B4-BE49-F238E27FC236}">
                <a16:creationId xmlns:a16="http://schemas.microsoft.com/office/drawing/2014/main" id="{0F39AFB7-6A6A-46C3-A8AD-8BE34C0C52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218"/>
          <a:stretch/>
        </p:blipFill>
        <p:spPr bwMode="auto">
          <a:xfrm>
            <a:off x="4890108" y="2605921"/>
            <a:ext cx="1498115" cy="137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07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32D281-BB6D-40AA-8807-06407CBA69BD}"/>
              </a:ext>
            </a:extLst>
          </p:cNvPr>
          <p:cNvSpPr>
            <a:spLocks noGrp="1"/>
          </p:cNvSpPr>
          <p:nvPr>
            <p:ph type="ctrTitle"/>
          </p:nvPr>
        </p:nvSpPr>
        <p:spPr/>
        <p:txBody>
          <a:bodyPr/>
          <a:lstStyle/>
          <a:p>
            <a:r>
              <a:rPr lang="en-US" dirty="0"/>
              <a:t>Approaches to Interviews and Focus groups</a:t>
            </a:r>
          </a:p>
        </p:txBody>
      </p:sp>
      <p:sp>
        <p:nvSpPr>
          <p:cNvPr id="5" name="Subtitle 4">
            <a:extLst>
              <a:ext uri="{FF2B5EF4-FFF2-40B4-BE49-F238E27FC236}">
                <a16:creationId xmlns:a16="http://schemas.microsoft.com/office/drawing/2014/main" id="{7C40A65D-403F-4F35-B137-C8EF21DBE147}"/>
              </a:ext>
            </a:extLst>
          </p:cNvPr>
          <p:cNvSpPr>
            <a:spLocks noGrp="1"/>
          </p:cNvSpPr>
          <p:nvPr>
            <p:ph type="subTitle" idx="1"/>
          </p:nvPr>
        </p:nvSpPr>
        <p:spPr/>
        <p:txBody>
          <a:bodyPr/>
          <a:lstStyle/>
          <a:p>
            <a:r>
              <a:rPr lang="en-US" dirty="0"/>
              <a:t>Structured, Semi-structured, Unstructured</a:t>
            </a:r>
          </a:p>
        </p:txBody>
      </p:sp>
    </p:spTree>
    <p:extLst>
      <p:ext uri="{BB962C8B-B14F-4D97-AF65-F5344CB8AC3E}">
        <p14:creationId xmlns:p14="http://schemas.microsoft.com/office/powerpoint/2010/main" val="384128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189A-4D6C-4688-84FC-C4AFC3AC9DBC}"/>
              </a:ext>
            </a:extLst>
          </p:cNvPr>
          <p:cNvSpPr>
            <a:spLocks noGrp="1"/>
          </p:cNvSpPr>
          <p:nvPr>
            <p:ph type="title"/>
          </p:nvPr>
        </p:nvSpPr>
        <p:spPr/>
        <p:txBody>
          <a:bodyPr/>
          <a:lstStyle/>
          <a:p>
            <a:r>
              <a:rPr lang="en-US" dirty="0"/>
              <a:t>Structured Interview</a:t>
            </a:r>
          </a:p>
        </p:txBody>
      </p:sp>
      <p:sp>
        <p:nvSpPr>
          <p:cNvPr id="3" name="Content Placeholder 2">
            <a:extLst>
              <a:ext uri="{FF2B5EF4-FFF2-40B4-BE49-F238E27FC236}">
                <a16:creationId xmlns:a16="http://schemas.microsoft.com/office/drawing/2014/main" id="{AC05D837-527E-4717-96DA-C9A92B04B12B}"/>
              </a:ext>
            </a:extLst>
          </p:cNvPr>
          <p:cNvSpPr>
            <a:spLocks noGrp="1"/>
          </p:cNvSpPr>
          <p:nvPr>
            <p:ph idx="1"/>
          </p:nvPr>
        </p:nvSpPr>
        <p:spPr>
          <a:xfrm>
            <a:off x="818712" y="2628687"/>
            <a:ext cx="10554574" cy="3636511"/>
          </a:xfrm>
        </p:spPr>
        <p:txBody>
          <a:bodyPr/>
          <a:lstStyle/>
          <a:p>
            <a:r>
              <a:rPr lang="en-US" dirty="0"/>
              <a:t>A </a:t>
            </a:r>
            <a:r>
              <a:rPr lang="en-US" b="1" dirty="0"/>
              <a:t>structured interview</a:t>
            </a:r>
            <a:r>
              <a:rPr lang="en-US" dirty="0"/>
              <a:t> (also known as a standardized </a:t>
            </a:r>
            <a:r>
              <a:rPr lang="en-US" b="1" dirty="0"/>
              <a:t>interview</a:t>
            </a:r>
            <a:r>
              <a:rPr lang="en-US" dirty="0"/>
              <a:t> or a researcher-administered survey) is a </a:t>
            </a:r>
            <a:r>
              <a:rPr lang="en-US" b="1" u="sng" dirty="0"/>
              <a:t>quantitative research method </a:t>
            </a:r>
            <a:r>
              <a:rPr lang="en-US" dirty="0"/>
              <a:t>commonly employed in survey research. </a:t>
            </a:r>
          </a:p>
          <a:p>
            <a:endParaRPr lang="en-US" dirty="0"/>
          </a:p>
          <a:p>
            <a:r>
              <a:rPr lang="en-US" dirty="0"/>
              <a:t>The aim of this approach is to ensure that each </a:t>
            </a:r>
            <a:r>
              <a:rPr lang="en-US" b="1" dirty="0"/>
              <a:t>interview</a:t>
            </a:r>
            <a:r>
              <a:rPr lang="en-US" dirty="0"/>
              <a:t> is presented with exactly the same questions in the same order.</a:t>
            </a:r>
          </a:p>
          <a:p>
            <a:endParaRPr lang="en-US" dirty="0"/>
          </a:p>
          <a:p>
            <a:r>
              <a:rPr lang="en-US" dirty="0"/>
              <a:t>This ensures that answers can be reliably aggregated and that comparisons can be made with confidence between sample subgroups or between different survey periods.</a:t>
            </a:r>
          </a:p>
          <a:p>
            <a:endParaRPr lang="en-US" dirty="0"/>
          </a:p>
          <a:p>
            <a:endParaRPr lang="en-US" dirty="0"/>
          </a:p>
          <a:p>
            <a:endParaRPr lang="en-US" dirty="0"/>
          </a:p>
        </p:txBody>
      </p:sp>
    </p:spTree>
    <p:extLst>
      <p:ext uri="{BB962C8B-B14F-4D97-AF65-F5344CB8AC3E}">
        <p14:creationId xmlns:p14="http://schemas.microsoft.com/office/powerpoint/2010/main" val="150398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05D3-4E47-4645-B05E-37EC391C5E52}"/>
              </a:ext>
            </a:extLst>
          </p:cNvPr>
          <p:cNvSpPr>
            <a:spLocks noGrp="1"/>
          </p:cNvSpPr>
          <p:nvPr>
            <p:ph type="title"/>
          </p:nvPr>
        </p:nvSpPr>
        <p:spPr/>
        <p:txBody>
          <a:bodyPr/>
          <a:lstStyle/>
          <a:p>
            <a:r>
              <a:rPr lang="en-US" dirty="0"/>
              <a:t>Semi-structured Interview</a:t>
            </a:r>
          </a:p>
        </p:txBody>
      </p:sp>
      <p:sp>
        <p:nvSpPr>
          <p:cNvPr id="3" name="Content Placeholder 2">
            <a:extLst>
              <a:ext uri="{FF2B5EF4-FFF2-40B4-BE49-F238E27FC236}">
                <a16:creationId xmlns:a16="http://schemas.microsoft.com/office/drawing/2014/main" id="{2CBDC309-537B-4B41-B569-6B7535506F39}"/>
              </a:ext>
            </a:extLst>
          </p:cNvPr>
          <p:cNvSpPr>
            <a:spLocks noGrp="1"/>
          </p:cNvSpPr>
          <p:nvPr>
            <p:ph idx="1"/>
          </p:nvPr>
        </p:nvSpPr>
        <p:spPr>
          <a:xfrm>
            <a:off x="827424" y="2235200"/>
            <a:ext cx="10554574" cy="4838699"/>
          </a:xfrm>
        </p:spPr>
        <p:txBody>
          <a:bodyPr>
            <a:normAutofit/>
          </a:bodyPr>
          <a:lstStyle/>
          <a:p>
            <a:r>
              <a:rPr lang="en-US" sz="1900" dirty="0"/>
              <a:t>Used often in qualitative research and social sciences</a:t>
            </a:r>
          </a:p>
          <a:p>
            <a:endParaRPr lang="en-US" sz="1900" dirty="0"/>
          </a:p>
          <a:p>
            <a:r>
              <a:rPr lang="en-US" sz="1900" dirty="0"/>
              <a:t>While a structured interview has a rigorous set of questions which does not allow one to divert, </a:t>
            </a:r>
            <a:r>
              <a:rPr lang="en-US" sz="1900" b="1" u="sng" dirty="0"/>
              <a:t>a semi-structured interview is open, allowing new ideas to be brought up during the interview</a:t>
            </a:r>
            <a:r>
              <a:rPr lang="en-US" sz="1900" dirty="0"/>
              <a:t> as a result of what the interviewee says.</a:t>
            </a:r>
          </a:p>
          <a:p>
            <a:endParaRPr lang="en-US" sz="1900" dirty="0"/>
          </a:p>
          <a:p>
            <a:r>
              <a:rPr lang="en-US" sz="1900" dirty="0"/>
              <a:t> The interviewer in a semi-structured interview generally has a framework of themes to be explored.</a:t>
            </a:r>
          </a:p>
          <a:p>
            <a:endParaRPr lang="en-US" sz="1900" dirty="0"/>
          </a:p>
          <a:p>
            <a:r>
              <a:rPr lang="en-US" sz="1900" dirty="0"/>
              <a:t>Allows the researcher to go beyond the research questions and probe deeper.</a:t>
            </a:r>
          </a:p>
          <a:p>
            <a:endParaRPr lang="en-US" sz="1900" dirty="0"/>
          </a:p>
          <a:p>
            <a:r>
              <a:rPr lang="en-US" sz="1900" dirty="0"/>
              <a:t>Results are richer data sets.</a:t>
            </a:r>
          </a:p>
          <a:p>
            <a:endParaRPr lang="en-US" dirty="0"/>
          </a:p>
        </p:txBody>
      </p:sp>
    </p:spTree>
    <p:extLst>
      <p:ext uri="{BB962C8B-B14F-4D97-AF65-F5344CB8AC3E}">
        <p14:creationId xmlns:p14="http://schemas.microsoft.com/office/powerpoint/2010/main" val="418091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F97B-41C1-4C6C-BF6F-993486CAA722}"/>
              </a:ext>
            </a:extLst>
          </p:cNvPr>
          <p:cNvSpPr>
            <a:spLocks noGrp="1"/>
          </p:cNvSpPr>
          <p:nvPr>
            <p:ph type="title"/>
          </p:nvPr>
        </p:nvSpPr>
        <p:spPr/>
        <p:txBody>
          <a:bodyPr/>
          <a:lstStyle/>
          <a:p>
            <a:r>
              <a:rPr lang="en-US" dirty="0"/>
              <a:t>Unstructured Interview</a:t>
            </a:r>
          </a:p>
        </p:txBody>
      </p:sp>
      <p:sp>
        <p:nvSpPr>
          <p:cNvPr id="3" name="Content Placeholder 2">
            <a:extLst>
              <a:ext uri="{FF2B5EF4-FFF2-40B4-BE49-F238E27FC236}">
                <a16:creationId xmlns:a16="http://schemas.microsoft.com/office/drawing/2014/main" id="{8E4196D4-C3A1-44A4-8607-393D9D4C2CCA}"/>
              </a:ext>
            </a:extLst>
          </p:cNvPr>
          <p:cNvSpPr>
            <a:spLocks noGrp="1"/>
          </p:cNvSpPr>
          <p:nvPr>
            <p:ph idx="1"/>
          </p:nvPr>
        </p:nvSpPr>
        <p:spPr>
          <a:xfrm>
            <a:off x="818712" y="2006601"/>
            <a:ext cx="10554574" cy="5194300"/>
          </a:xfrm>
        </p:spPr>
        <p:txBody>
          <a:bodyPr>
            <a:normAutofit lnSpcReduction="10000"/>
          </a:bodyPr>
          <a:lstStyle/>
          <a:p>
            <a:r>
              <a:rPr lang="en-US" dirty="0"/>
              <a:t> They tend to be </a:t>
            </a:r>
            <a:r>
              <a:rPr lang="en-US" b="1" u="sng" dirty="0"/>
              <a:t>more informal and free flowing </a:t>
            </a:r>
            <a:r>
              <a:rPr lang="en-US" dirty="0"/>
              <a:t>than a semi-structured interview, much like an everyday conversation. </a:t>
            </a:r>
          </a:p>
          <a:p>
            <a:endParaRPr lang="en-US" dirty="0"/>
          </a:p>
          <a:p>
            <a:r>
              <a:rPr lang="en-US" b="1" u="sng" dirty="0"/>
              <a:t>Questions are not prearranged </a:t>
            </a:r>
            <a:r>
              <a:rPr lang="en-US" dirty="0"/>
              <a:t>but the research may have some general questions in mind that they want to ask.</a:t>
            </a:r>
          </a:p>
          <a:p>
            <a:endParaRPr lang="en-US" dirty="0"/>
          </a:p>
          <a:p>
            <a:r>
              <a:rPr lang="en-US" b="1" u="sng" dirty="0"/>
              <a:t>Designed to be as open as possible</a:t>
            </a:r>
            <a:r>
              <a:rPr lang="en-US" dirty="0"/>
              <a:t>; opposite of a structured interview which offers a set amount of standardized questions.</a:t>
            </a:r>
            <a:endParaRPr lang="en-US" baseline="30000" dirty="0"/>
          </a:p>
          <a:p>
            <a:pPr marL="0" indent="0">
              <a:buNone/>
            </a:pPr>
            <a:endParaRPr lang="en-US" dirty="0"/>
          </a:p>
          <a:p>
            <a:r>
              <a:rPr lang="en-US" b="1" u="sng" dirty="0"/>
              <a:t>Probing is seen to be the part of the research process </a:t>
            </a:r>
            <a:r>
              <a:rPr lang="en-US" dirty="0"/>
              <a:t>that differentiates the in-depth, unstructured interview from an everyday conversation.</a:t>
            </a:r>
          </a:p>
          <a:p>
            <a:pPr marL="0" indent="0">
              <a:buNone/>
            </a:pPr>
            <a:endParaRPr lang="en-US" baseline="30000" dirty="0"/>
          </a:p>
          <a:p>
            <a:r>
              <a:rPr lang="en-US" dirty="0"/>
              <a:t>This </a:t>
            </a:r>
            <a:r>
              <a:rPr lang="en-US" b="1" u="sng" dirty="0"/>
              <a:t>nature of conversation allows for spontaneity </a:t>
            </a:r>
            <a:r>
              <a:rPr lang="en-US" dirty="0"/>
              <a:t>and for questions to develop during the course of the interview, which are based on the interviewees' responses.</a:t>
            </a:r>
          </a:p>
          <a:p>
            <a:pPr marL="0" indent="0">
              <a:buNone/>
            </a:pPr>
            <a:r>
              <a:rPr lang="en-US" dirty="0"/>
              <a:t> </a:t>
            </a:r>
            <a:endParaRPr lang="en-US" b="1" dirty="0"/>
          </a:p>
        </p:txBody>
      </p:sp>
    </p:spTree>
    <p:extLst>
      <p:ext uri="{BB962C8B-B14F-4D97-AF65-F5344CB8AC3E}">
        <p14:creationId xmlns:p14="http://schemas.microsoft.com/office/powerpoint/2010/main" val="3156257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EEDB-ACCA-13B2-9EC1-00E35DB9C8F7}"/>
              </a:ext>
            </a:extLst>
          </p:cNvPr>
          <p:cNvSpPr>
            <a:spLocks noGrp="1"/>
          </p:cNvSpPr>
          <p:nvPr>
            <p:ph type="title"/>
          </p:nvPr>
        </p:nvSpPr>
        <p:spPr/>
        <p:txBody>
          <a:bodyPr/>
          <a:lstStyle/>
          <a:p>
            <a:r>
              <a:rPr lang="en-US" dirty="0"/>
              <a:t>When Should I Use Semi-Structured/ Unstructured?</a:t>
            </a:r>
          </a:p>
        </p:txBody>
      </p:sp>
      <p:sp>
        <p:nvSpPr>
          <p:cNvPr id="3" name="Content Placeholder 2">
            <a:extLst>
              <a:ext uri="{FF2B5EF4-FFF2-40B4-BE49-F238E27FC236}">
                <a16:creationId xmlns:a16="http://schemas.microsoft.com/office/drawing/2014/main" id="{A7CCA273-B296-5393-994C-83EA2E97952A}"/>
              </a:ext>
            </a:extLst>
          </p:cNvPr>
          <p:cNvSpPr>
            <a:spLocks noGrp="1"/>
          </p:cNvSpPr>
          <p:nvPr>
            <p:ph idx="1"/>
          </p:nvPr>
        </p:nvSpPr>
        <p:spPr>
          <a:xfrm>
            <a:off x="810000" y="2460412"/>
            <a:ext cx="10554574" cy="3636511"/>
          </a:xfrm>
        </p:spPr>
        <p:txBody>
          <a:bodyPr/>
          <a:lstStyle/>
          <a:p>
            <a:r>
              <a:rPr lang="en-US" dirty="0"/>
              <a:t>When you want to get a general idea of or feeling for what participants are feeling, thinking, experiencing etc. </a:t>
            </a:r>
          </a:p>
          <a:p>
            <a:pPr marL="0" indent="0">
              <a:buNone/>
            </a:pPr>
            <a:endParaRPr lang="en-US" dirty="0"/>
          </a:p>
          <a:p>
            <a:r>
              <a:rPr lang="en-US" dirty="0"/>
              <a:t>When you have specific themes/ topics you want to focus on.</a:t>
            </a:r>
          </a:p>
          <a:p>
            <a:endParaRPr lang="en-US" dirty="0"/>
          </a:p>
          <a:p>
            <a:r>
              <a:rPr lang="en-US" dirty="0"/>
              <a:t>When you elicit similarly focused information across all of your participants.</a:t>
            </a:r>
          </a:p>
          <a:p>
            <a:endParaRPr lang="en-US" dirty="0"/>
          </a:p>
          <a:p>
            <a:r>
              <a:rPr lang="en-US" dirty="0"/>
              <a:t>When you are very experienced in interviewing.</a:t>
            </a:r>
          </a:p>
          <a:p>
            <a:endParaRPr lang="en-US" dirty="0"/>
          </a:p>
          <a:p>
            <a:endParaRPr lang="en-US" dirty="0"/>
          </a:p>
        </p:txBody>
      </p:sp>
    </p:spTree>
    <p:extLst>
      <p:ext uri="{BB962C8B-B14F-4D97-AF65-F5344CB8AC3E}">
        <p14:creationId xmlns:p14="http://schemas.microsoft.com/office/powerpoint/2010/main" val="357456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Creating an Interview Schedule</a:t>
            </a:r>
          </a:p>
        </p:txBody>
      </p:sp>
      <p:sp>
        <p:nvSpPr>
          <p:cNvPr id="3" name="Content Placeholder 2"/>
          <p:cNvSpPr>
            <a:spLocks noGrp="1"/>
          </p:cNvSpPr>
          <p:nvPr>
            <p:ph type="subTitle" idx="1"/>
          </p:nvPr>
        </p:nvSpPr>
        <p:spPr/>
        <p:txBody>
          <a:bodyPr>
            <a:normAutofit/>
          </a:bodyPr>
          <a:lstStyle/>
          <a:p>
            <a:endParaRPr lang="en-CA" sz="1600" dirty="0"/>
          </a:p>
          <a:p>
            <a:endParaRPr lang="en-CA" sz="1600" dirty="0"/>
          </a:p>
          <a:p>
            <a:endParaRPr lang="en-CA" sz="1600" dirty="0"/>
          </a:p>
          <a:p>
            <a:endParaRPr lang="en-CA" sz="1600" dirty="0"/>
          </a:p>
        </p:txBody>
      </p:sp>
      <p:sp>
        <p:nvSpPr>
          <p:cNvPr id="4" name="Rectangle 3"/>
          <p:cNvSpPr/>
          <p:nvPr/>
        </p:nvSpPr>
        <p:spPr>
          <a:xfrm>
            <a:off x="6219825" y="2306175"/>
            <a:ext cx="5476875" cy="661720"/>
          </a:xfrm>
          <a:prstGeom prst="rect">
            <a:avLst/>
          </a:prstGeom>
        </p:spPr>
        <p:txBody>
          <a:bodyPr wrap="square">
            <a:spAutoFit/>
          </a:bodyPr>
          <a:lstStyle/>
          <a:p>
            <a:pPr marL="342900" indent="-342900">
              <a:lnSpc>
                <a:spcPct val="80000"/>
              </a:lnSpc>
              <a:spcBef>
                <a:spcPct val="20000"/>
              </a:spcBef>
              <a:spcAft>
                <a:spcPts val="600"/>
              </a:spcAft>
              <a:buClr>
                <a:schemeClr val="accent1"/>
              </a:buClr>
              <a:buFont typeface="Wingdings 2" charset="2"/>
              <a:buChar char=""/>
            </a:pPr>
            <a:endParaRPr lang="en-CA" sz="1500" dirty="0"/>
          </a:p>
          <a:p>
            <a:pPr marL="342900" indent="-342900">
              <a:lnSpc>
                <a:spcPct val="80000"/>
              </a:lnSpc>
              <a:spcBef>
                <a:spcPct val="20000"/>
              </a:spcBef>
              <a:spcAft>
                <a:spcPts val="600"/>
              </a:spcAft>
              <a:buClr>
                <a:schemeClr val="accent1"/>
              </a:buClr>
              <a:buFont typeface="Wingdings 2" charset="2"/>
              <a:buChar char=""/>
            </a:pPr>
            <a:endParaRPr lang="en-CA" sz="1500" dirty="0"/>
          </a:p>
        </p:txBody>
      </p:sp>
    </p:spTree>
    <p:extLst>
      <p:ext uri="{BB962C8B-B14F-4D97-AF65-F5344CB8AC3E}">
        <p14:creationId xmlns:p14="http://schemas.microsoft.com/office/powerpoint/2010/main" val="306246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DAD47858-7A44-47E5-AC94-E528B41D1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2" y="639097"/>
            <a:ext cx="3211392" cy="3781101"/>
          </a:xfrm>
        </p:spPr>
        <p:txBody>
          <a:bodyPr vert="horz" lIns="91440" tIns="45720" rIns="91440" bIns="45720" rtlCol="0" anchor="b">
            <a:normAutofit/>
          </a:bodyPr>
          <a:lstStyle/>
          <a:p>
            <a:r>
              <a:rPr lang="en-US" sz="5000"/>
              <a:t>Interview Schedule</a:t>
            </a:r>
          </a:p>
        </p:txBody>
      </p:sp>
      <p:sp>
        <p:nvSpPr>
          <p:cNvPr id="14" name="Rectangle 13">
            <a:extLst>
              <a:ext uri="{FF2B5EF4-FFF2-40B4-BE49-F238E27FC236}">
                <a16:creationId xmlns:a16="http://schemas.microsoft.com/office/drawing/2014/main" id="{8463C51E-4C59-4602-8432-5BB95E37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53BD741A-3F41-45C2-A7D1-440BB2354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F8D3934-1164-22D9-4044-A79BFAB6C22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FB61B368-D42F-4482-3DEB-8CB4A88CEAB8}"/>
              </a:ext>
            </a:extLst>
          </p:cNvPr>
          <p:cNvPicPr>
            <a:picLocks noChangeAspect="1"/>
          </p:cNvPicPr>
          <p:nvPr/>
        </p:nvPicPr>
        <p:blipFill rotWithShape="1">
          <a:blip r:embed="rId2"/>
          <a:srcRect l="40924" t="21384" r="20598" b="7537"/>
          <a:stretch/>
        </p:blipFill>
        <p:spPr>
          <a:xfrm>
            <a:off x="4661122" y="145143"/>
            <a:ext cx="7552944" cy="6553831"/>
          </a:xfrm>
          <a:prstGeom prst="rect">
            <a:avLst/>
          </a:prstGeom>
        </p:spPr>
      </p:pic>
    </p:spTree>
    <p:extLst>
      <p:ext uri="{BB962C8B-B14F-4D97-AF65-F5344CB8AC3E}">
        <p14:creationId xmlns:p14="http://schemas.microsoft.com/office/powerpoint/2010/main" val="3370831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810000" y="447188"/>
            <a:ext cx="10571998" cy="970450"/>
          </a:xfrm>
        </p:spPr>
        <p:txBody>
          <a:bodyPr>
            <a:normAutofit/>
          </a:bodyPr>
          <a:lstStyle/>
          <a:p>
            <a:r>
              <a:rPr lang="en-US" altLang="ko-KR" dirty="0"/>
              <a:t>Developing Interview Questions</a:t>
            </a:r>
            <a:endParaRPr lang="ko-KR" altLang="en-US" dirty="0"/>
          </a:p>
        </p:txBody>
      </p:sp>
      <p:graphicFrame>
        <p:nvGraphicFramePr>
          <p:cNvPr id="5" name="내용 개체 틀 2">
            <a:extLst>
              <a:ext uri="{FF2B5EF4-FFF2-40B4-BE49-F238E27FC236}">
                <a16:creationId xmlns:a16="http://schemas.microsoft.com/office/drawing/2014/main" id="{E72ECD9B-E2DC-4A1D-81B0-9C39388D0BE7}"/>
              </a:ext>
            </a:extLst>
          </p:cNvPr>
          <p:cNvGraphicFramePr>
            <a:graphicFrameLocks noGrp="1"/>
          </p:cNvGraphicFramePr>
          <p:nvPr>
            <p:ph idx="1"/>
            <p:extLst>
              <p:ext uri="{D42A27DB-BD31-4B8C-83A1-F6EECF244321}">
                <p14:modId xmlns:p14="http://schemas.microsoft.com/office/powerpoint/2010/main" val="2754870157"/>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58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849D-A056-4C49-968E-1121EF309777}"/>
              </a:ext>
            </a:extLst>
          </p:cNvPr>
          <p:cNvSpPr>
            <a:spLocks noGrp="1"/>
          </p:cNvSpPr>
          <p:nvPr>
            <p:ph type="title"/>
          </p:nvPr>
        </p:nvSpPr>
        <p:spPr/>
        <p:txBody>
          <a:bodyPr/>
          <a:lstStyle/>
          <a:p>
            <a:r>
              <a:rPr lang="en-US" dirty="0"/>
              <a:t>Interview Formats</a:t>
            </a:r>
          </a:p>
        </p:txBody>
      </p:sp>
      <p:sp>
        <p:nvSpPr>
          <p:cNvPr id="3" name="Content Placeholder 2">
            <a:extLst>
              <a:ext uri="{FF2B5EF4-FFF2-40B4-BE49-F238E27FC236}">
                <a16:creationId xmlns:a16="http://schemas.microsoft.com/office/drawing/2014/main" id="{4416624D-4D6C-4699-B208-708D01855C5A}"/>
              </a:ext>
            </a:extLst>
          </p:cNvPr>
          <p:cNvSpPr>
            <a:spLocks noGrp="1"/>
          </p:cNvSpPr>
          <p:nvPr>
            <p:ph idx="1"/>
          </p:nvPr>
        </p:nvSpPr>
        <p:spPr/>
        <p:txBody>
          <a:bodyPr/>
          <a:lstStyle/>
          <a:p>
            <a:endParaRPr lang="en-US"/>
          </a:p>
        </p:txBody>
      </p:sp>
      <p:pic>
        <p:nvPicPr>
          <p:cNvPr id="1028" name="Picture 4" descr="Focus Groups vs. One-on-One Interviews (When and Why) | by Ila Maheshwari |  UXArmy | Medium">
            <a:extLst>
              <a:ext uri="{FF2B5EF4-FFF2-40B4-BE49-F238E27FC236}">
                <a16:creationId xmlns:a16="http://schemas.microsoft.com/office/drawing/2014/main" id="{56E9252B-986D-4166-9560-B838583328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22"/>
          <a:stretch/>
        </p:blipFill>
        <p:spPr bwMode="auto">
          <a:xfrm flipH="1">
            <a:off x="818712" y="2222287"/>
            <a:ext cx="4043966" cy="36790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cus Groups vs. One-on-One Interviews (When and Why) | by Ila Maheshwari |  UXArmy | Medium">
            <a:extLst>
              <a:ext uri="{FF2B5EF4-FFF2-40B4-BE49-F238E27FC236}">
                <a16:creationId xmlns:a16="http://schemas.microsoft.com/office/drawing/2014/main" id="{DA8607FB-61A6-4BDE-BACA-E7B20A11BE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218"/>
          <a:stretch/>
        </p:blipFill>
        <p:spPr bwMode="auto">
          <a:xfrm>
            <a:off x="7338033" y="2222287"/>
            <a:ext cx="4043965" cy="370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5489D9-8F40-5CD7-029E-75E9E4F32008}"/>
              </a:ext>
            </a:extLst>
          </p:cNvPr>
          <p:cNvSpPr txBox="1"/>
          <p:nvPr/>
        </p:nvSpPr>
        <p:spPr>
          <a:xfrm>
            <a:off x="2156992" y="6107185"/>
            <a:ext cx="1367405" cy="369332"/>
          </a:xfrm>
          <a:prstGeom prst="rect">
            <a:avLst/>
          </a:prstGeom>
          <a:noFill/>
        </p:spPr>
        <p:txBody>
          <a:bodyPr wrap="square" rtlCol="0">
            <a:spAutoFit/>
          </a:bodyPr>
          <a:lstStyle/>
          <a:p>
            <a:r>
              <a:rPr lang="en-US" dirty="0"/>
              <a:t>Interviews</a:t>
            </a:r>
          </a:p>
        </p:txBody>
      </p:sp>
      <p:sp>
        <p:nvSpPr>
          <p:cNvPr id="5" name="TextBox 4">
            <a:extLst>
              <a:ext uri="{FF2B5EF4-FFF2-40B4-BE49-F238E27FC236}">
                <a16:creationId xmlns:a16="http://schemas.microsoft.com/office/drawing/2014/main" id="{6F2A2527-15A3-1353-76C1-1013F97ED9DF}"/>
              </a:ext>
            </a:extLst>
          </p:cNvPr>
          <p:cNvSpPr txBox="1"/>
          <p:nvPr/>
        </p:nvSpPr>
        <p:spPr>
          <a:xfrm>
            <a:off x="8676312" y="6118162"/>
            <a:ext cx="2531380" cy="369332"/>
          </a:xfrm>
          <a:prstGeom prst="rect">
            <a:avLst/>
          </a:prstGeom>
          <a:noFill/>
        </p:spPr>
        <p:txBody>
          <a:bodyPr wrap="square" rtlCol="0">
            <a:spAutoFit/>
          </a:bodyPr>
          <a:lstStyle/>
          <a:p>
            <a:r>
              <a:rPr lang="en-US" dirty="0"/>
              <a:t>Focus Groups</a:t>
            </a:r>
          </a:p>
        </p:txBody>
      </p:sp>
    </p:spTree>
    <p:extLst>
      <p:ext uri="{BB962C8B-B14F-4D97-AF65-F5344CB8AC3E}">
        <p14:creationId xmlns:p14="http://schemas.microsoft.com/office/powerpoint/2010/main" val="1160180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Creating an Interview Schedule</a:t>
            </a:r>
          </a:p>
        </p:txBody>
      </p:sp>
      <p:sp>
        <p:nvSpPr>
          <p:cNvPr id="3" name="Content Placeholder 2"/>
          <p:cNvSpPr>
            <a:spLocks noGrp="1"/>
          </p:cNvSpPr>
          <p:nvPr>
            <p:ph idx="1"/>
          </p:nvPr>
        </p:nvSpPr>
        <p:spPr>
          <a:xfrm>
            <a:off x="147593" y="2306175"/>
            <a:ext cx="5872207" cy="4218450"/>
          </a:xfrm>
        </p:spPr>
        <p:txBody>
          <a:bodyPr>
            <a:normAutofit fontScale="92500" lnSpcReduction="20000"/>
          </a:bodyPr>
          <a:lstStyle/>
          <a:p>
            <a:r>
              <a:rPr lang="en-CA" sz="1600" dirty="0"/>
              <a:t>Develop questions that will help you to answer your research questions.</a:t>
            </a:r>
          </a:p>
          <a:p>
            <a:endParaRPr lang="en-CA" sz="1600" dirty="0"/>
          </a:p>
          <a:p>
            <a:r>
              <a:rPr lang="en-CA" sz="1600" dirty="0"/>
              <a:t>Adjust the language of the interview according to the respondent (child, professional, etc.). </a:t>
            </a:r>
          </a:p>
          <a:p>
            <a:endParaRPr lang="en-CA" sz="1600" dirty="0"/>
          </a:p>
          <a:p>
            <a:r>
              <a:rPr lang="en-CA" sz="1600" dirty="0"/>
              <a:t>Develop probes that will elicit more detailed and elaborate responses to key questions. The more detail, the better! </a:t>
            </a:r>
          </a:p>
          <a:p>
            <a:endParaRPr lang="en-CA" sz="1600" dirty="0"/>
          </a:p>
          <a:p>
            <a:r>
              <a:rPr lang="en-CA" sz="1600" dirty="0"/>
              <a:t>Begin the interview with a “warm-up” question—something that the respondent can answer easily and at some length (though not too long). It doesn’t have to pertain directly to what you are trying to find out (although it might), but this initial rapport-building will put you more at ease with one another and thus will make the rest of the interview flow more smoothly. </a:t>
            </a:r>
          </a:p>
          <a:p>
            <a:endParaRPr lang="en-CA" sz="1600" dirty="0"/>
          </a:p>
        </p:txBody>
      </p:sp>
      <p:sp>
        <p:nvSpPr>
          <p:cNvPr id="4" name="Rectangle 3"/>
          <p:cNvSpPr/>
          <p:nvPr/>
        </p:nvSpPr>
        <p:spPr>
          <a:xfrm>
            <a:off x="6219825" y="2306175"/>
            <a:ext cx="5476875" cy="2985433"/>
          </a:xfrm>
          <a:prstGeom prst="rect">
            <a:avLst/>
          </a:prstGeom>
        </p:spPr>
        <p:txBody>
          <a:bodyPr wrap="square">
            <a:spAutoFit/>
          </a:bodyPr>
          <a:lstStyle/>
          <a:p>
            <a:pPr marL="342900" indent="-342900">
              <a:lnSpc>
                <a:spcPct val="80000"/>
              </a:lnSpc>
              <a:spcBef>
                <a:spcPct val="20000"/>
              </a:spcBef>
              <a:spcAft>
                <a:spcPts val="600"/>
              </a:spcAft>
              <a:buClr>
                <a:schemeClr val="accent1"/>
              </a:buClr>
              <a:buFont typeface="Wingdings 2" charset="2"/>
              <a:buChar char=""/>
            </a:pPr>
            <a:r>
              <a:rPr lang="en-CA" sz="1500" dirty="0"/>
              <a:t>Think about the logical flow of the interview. What topics should come first? What follows more or less “naturally”? This may take some adjustment after several interviews. </a:t>
            </a:r>
          </a:p>
          <a:p>
            <a:pPr marL="342900" indent="-342900">
              <a:lnSpc>
                <a:spcPct val="80000"/>
              </a:lnSpc>
              <a:spcBef>
                <a:spcPct val="20000"/>
              </a:spcBef>
              <a:spcAft>
                <a:spcPts val="600"/>
              </a:spcAft>
              <a:buClr>
                <a:schemeClr val="accent1"/>
              </a:buClr>
              <a:buFont typeface="Wingdings 2" charset="2"/>
              <a:buChar char=""/>
            </a:pPr>
            <a:endParaRPr lang="en-CA" sz="1500" dirty="0"/>
          </a:p>
          <a:p>
            <a:pPr marL="342900" indent="-342900">
              <a:lnSpc>
                <a:spcPct val="80000"/>
              </a:lnSpc>
              <a:spcBef>
                <a:spcPct val="20000"/>
              </a:spcBef>
              <a:spcAft>
                <a:spcPts val="600"/>
              </a:spcAft>
              <a:buClr>
                <a:schemeClr val="accent1"/>
              </a:buClr>
              <a:buFont typeface="Wingdings 2" charset="2"/>
              <a:buChar char=""/>
            </a:pPr>
            <a:r>
              <a:rPr lang="en-CA" sz="1500" dirty="0"/>
              <a:t>Difficult or potentially embarrassing questions should be asked toward the end of the interview, when rapport has been established. </a:t>
            </a:r>
          </a:p>
          <a:p>
            <a:pPr marL="342900" indent="-342900">
              <a:lnSpc>
                <a:spcPct val="80000"/>
              </a:lnSpc>
              <a:spcBef>
                <a:spcPct val="20000"/>
              </a:spcBef>
              <a:spcAft>
                <a:spcPts val="600"/>
              </a:spcAft>
              <a:buClr>
                <a:schemeClr val="accent1"/>
              </a:buClr>
              <a:buFont typeface="Wingdings 2" charset="2"/>
              <a:buChar char=""/>
            </a:pPr>
            <a:endParaRPr lang="en-CA" sz="1500" dirty="0"/>
          </a:p>
          <a:p>
            <a:pPr marL="342900" indent="-342900">
              <a:lnSpc>
                <a:spcPct val="80000"/>
              </a:lnSpc>
              <a:spcBef>
                <a:spcPct val="20000"/>
              </a:spcBef>
              <a:spcAft>
                <a:spcPts val="600"/>
              </a:spcAft>
              <a:buClr>
                <a:schemeClr val="accent1"/>
              </a:buClr>
              <a:buFont typeface="Wingdings 2" charset="2"/>
              <a:buChar char=""/>
            </a:pPr>
            <a:r>
              <a:rPr lang="en-CA" sz="1500" dirty="0"/>
              <a:t>The last question should provide some closure for the interview, and leave the respondent feeling empowered, listened to, or otherwise glad that they talked to you.</a:t>
            </a:r>
          </a:p>
        </p:txBody>
      </p:sp>
    </p:spTree>
    <p:extLst>
      <p:ext uri="{BB962C8B-B14F-4D97-AF65-F5344CB8AC3E}">
        <p14:creationId xmlns:p14="http://schemas.microsoft.com/office/powerpoint/2010/main" val="206788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Questions</a:t>
            </a:r>
          </a:p>
        </p:txBody>
      </p:sp>
      <p:sp>
        <p:nvSpPr>
          <p:cNvPr id="4" name="Content Placeholder 3"/>
          <p:cNvSpPr>
            <a:spLocks noGrp="1"/>
          </p:cNvSpPr>
          <p:nvPr>
            <p:ph idx="1"/>
          </p:nvPr>
        </p:nvSpPr>
        <p:spPr/>
        <p:txBody>
          <a:bodyPr/>
          <a:lstStyle/>
          <a:p>
            <a:endParaRPr lang="en-CA"/>
          </a:p>
        </p:txBody>
      </p:sp>
      <p:pic>
        <p:nvPicPr>
          <p:cNvPr id="1026"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12" y="2222286"/>
            <a:ext cx="10554574" cy="363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37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7B60-8127-413A-B178-FD5C567A16E4}"/>
              </a:ext>
            </a:extLst>
          </p:cNvPr>
          <p:cNvSpPr>
            <a:spLocks noGrp="1"/>
          </p:cNvSpPr>
          <p:nvPr>
            <p:ph type="title"/>
          </p:nvPr>
        </p:nvSpPr>
        <p:spPr/>
        <p:txBody>
          <a:bodyPr/>
          <a:lstStyle/>
          <a:p>
            <a:r>
              <a:rPr lang="en-US" dirty="0"/>
              <a:t>Types of Questions</a:t>
            </a:r>
          </a:p>
        </p:txBody>
      </p:sp>
      <p:sp>
        <p:nvSpPr>
          <p:cNvPr id="3" name="Content Placeholder 2">
            <a:extLst>
              <a:ext uri="{FF2B5EF4-FFF2-40B4-BE49-F238E27FC236}">
                <a16:creationId xmlns:a16="http://schemas.microsoft.com/office/drawing/2014/main" id="{D322B17D-C799-4BBB-A8C6-6A9982994D2C}"/>
              </a:ext>
            </a:extLst>
          </p:cNvPr>
          <p:cNvSpPr>
            <a:spLocks noGrp="1"/>
          </p:cNvSpPr>
          <p:nvPr>
            <p:ph idx="1"/>
          </p:nvPr>
        </p:nvSpPr>
        <p:spPr/>
        <p:txBody>
          <a:bodyPr>
            <a:normAutofit fontScale="85000" lnSpcReduction="10000"/>
          </a:bodyPr>
          <a:lstStyle/>
          <a:p>
            <a:r>
              <a:rPr lang="en-CA" dirty="0"/>
              <a:t>Direct questions</a:t>
            </a:r>
          </a:p>
          <a:p>
            <a:endParaRPr lang="en-CA" dirty="0"/>
          </a:p>
          <a:p>
            <a:r>
              <a:rPr lang="en-CA" dirty="0"/>
              <a:t>Indirect questions</a:t>
            </a:r>
          </a:p>
          <a:p>
            <a:pPr marL="0" indent="0">
              <a:buNone/>
            </a:pPr>
            <a:endParaRPr lang="en-CA" dirty="0"/>
          </a:p>
          <a:p>
            <a:r>
              <a:rPr lang="en-CA" dirty="0"/>
              <a:t>Follow-up questions</a:t>
            </a:r>
          </a:p>
          <a:p>
            <a:endParaRPr lang="en-CA" dirty="0"/>
          </a:p>
          <a:p>
            <a:r>
              <a:rPr lang="en-CA" dirty="0"/>
              <a:t>Probing questions</a:t>
            </a:r>
          </a:p>
          <a:p>
            <a:endParaRPr lang="en-CA" dirty="0"/>
          </a:p>
          <a:p>
            <a:r>
              <a:rPr lang="en-CA" dirty="0"/>
              <a:t> Specifying questions</a:t>
            </a:r>
          </a:p>
          <a:p>
            <a:endParaRPr lang="en-CA" dirty="0"/>
          </a:p>
          <a:p>
            <a:r>
              <a:rPr lang="en-CA" dirty="0"/>
              <a:t>Interpreting questions</a:t>
            </a:r>
          </a:p>
        </p:txBody>
      </p:sp>
      <p:sp>
        <p:nvSpPr>
          <p:cNvPr id="5" name="TextBox 4">
            <a:extLst>
              <a:ext uri="{FF2B5EF4-FFF2-40B4-BE49-F238E27FC236}">
                <a16:creationId xmlns:a16="http://schemas.microsoft.com/office/drawing/2014/main" id="{94BE8150-952E-2213-05DA-7C75E3DB9922}"/>
              </a:ext>
            </a:extLst>
          </p:cNvPr>
          <p:cNvSpPr txBox="1"/>
          <p:nvPr/>
        </p:nvSpPr>
        <p:spPr>
          <a:xfrm>
            <a:off x="9441656" y="6417226"/>
            <a:ext cx="2426494" cy="246221"/>
          </a:xfrm>
          <a:prstGeom prst="rect">
            <a:avLst/>
          </a:prstGeom>
          <a:noFill/>
        </p:spPr>
        <p:txBody>
          <a:bodyPr wrap="square">
            <a:spAutoFit/>
          </a:bodyPr>
          <a:lstStyle/>
          <a:p>
            <a:r>
              <a:rPr lang="en-US" sz="1000" b="0" i="0" u="none" strike="noStrike" baseline="0" dirty="0">
                <a:latin typeface="+mj-lt"/>
              </a:rPr>
              <a:t>(</a:t>
            </a:r>
            <a:r>
              <a:rPr lang="en-US" sz="1000" dirty="0">
                <a:latin typeface="+mj-lt"/>
              </a:rPr>
              <a:t>s</a:t>
            </a:r>
            <a:r>
              <a:rPr lang="en-US" sz="1000" b="0" i="0" u="none" strike="noStrike" baseline="0" dirty="0">
                <a:latin typeface="+mj-lt"/>
              </a:rPr>
              <a:t>ee Kvale</a:t>
            </a:r>
            <a:r>
              <a:rPr lang="en-US" sz="1000" dirty="0">
                <a:latin typeface="+mj-lt"/>
              </a:rPr>
              <a:t>,</a:t>
            </a:r>
            <a:r>
              <a:rPr lang="en-US" sz="1000" b="0" i="0" u="none" strike="noStrike" baseline="0" dirty="0">
                <a:latin typeface="+mj-lt"/>
              </a:rPr>
              <a:t>1996, pp. 133-5)</a:t>
            </a:r>
            <a:endParaRPr lang="en-US" sz="1000" dirty="0">
              <a:latin typeface="+mj-lt"/>
            </a:endParaRPr>
          </a:p>
        </p:txBody>
      </p:sp>
    </p:spTree>
    <p:extLst>
      <p:ext uri="{BB962C8B-B14F-4D97-AF65-F5344CB8AC3E}">
        <p14:creationId xmlns:p14="http://schemas.microsoft.com/office/powerpoint/2010/main" val="795814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Direct</a:t>
            </a:r>
          </a:p>
        </p:txBody>
      </p:sp>
      <p:sp>
        <p:nvSpPr>
          <p:cNvPr id="3" name="Content Placeholder 2"/>
          <p:cNvSpPr>
            <a:spLocks noGrp="1"/>
          </p:cNvSpPr>
          <p:nvPr>
            <p:ph idx="1"/>
          </p:nvPr>
        </p:nvSpPr>
        <p:spPr/>
        <p:txBody>
          <a:bodyPr/>
          <a:lstStyle/>
          <a:p>
            <a:pPr marL="0" indent="0">
              <a:buNone/>
            </a:pPr>
            <a:endParaRPr lang="en-CA" dirty="0"/>
          </a:p>
          <a:p>
            <a:r>
              <a:rPr lang="en-CA" dirty="0"/>
              <a:t>How do you feel about this course?</a:t>
            </a:r>
          </a:p>
          <a:p>
            <a:r>
              <a:rPr lang="en-CA" dirty="0"/>
              <a:t>What do you like most about this class?</a:t>
            </a:r>
          </a:p>
          <a:p>
            <a:r>
              <a:rPr lang="en-CA" dirty="0"/>
              <a:t>What are the qualities of a good professor?</a:t>
            </a:r>
          </a:p>
          <a:p>
            <a:endParaRPr lang="en-CA" dirty="0"/>
          </a:p>
          <a:p>
            <a:r>
              <a:rPr lang="en-CA" dirty="0"/>
              <a:t> Such questions are perhaps best left until towards the end of the interview, in order not to influence the direction of the interview too much. </a:t>
            </a:r>
          </a:p>
        </p:txBody>
      </p:sp>
    </p:spTree>
    <p:extLst>
      <p:ext uri="{BB962C8B-B14F-4D97-AF65-F5344CB8AC3E}">
        <p14:creationId xmlns:p14="http://schemas.microsoft.com/office/powerpoint/2010/main" val="4124995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Indirect</a:t>
            </a:r>
          </a:p>
        </p:txBody>
      </p:sp>
      <p:sp>
        <p:nvSpPr>
          <p:cNvPr id="3" name="Content Placeholder 2"/>
          <p:cNvSpPr>
            <a:spLocks noGrp="1"/>
          </p:cNvSpPr>
          <p:nvPr>
            <p:ph idx="1"/>
          </p:nvPr>
        </p:nvSpPr>
        <p:spPr/>
        <p:txBody>
          <a:bodyPr/>
          <a:lstStyle/>
          <a:p>
            <a:r>
              <a:rPr lang="en-CA" dirty="0"/>
              <a:t>Can you describe a professor who you feel was really good? </a:t>
            </a:r>
          </a:p>
          <a:p>
            <a:endParaRPr lang="en-CA" dirty="0"/>
          </a:p>
          <a:p>
            <a:r>
              <a:rPr lang="en-CA" dirty="0"/>
              <a:t>Tell me about a time when you felt really happy in this class? What made you happy?</a:t>
            </a:r>
          </a:p>
          <a:p>
            <a:endParaRPr lang="en-CA" dirty="0"/>
          </a:p>
          <a:p>
            <a:r>
              <a:rPr lang="en-CA" dirty="0"/>
              <a:t>Can you give me an example of things in a course that you do not like?</a:t>
            </a:r>
          </a:p>
          <a:p>
            <a:endParaRPr lang="en-CA" dirty="0"/>
          </a:p>
          <a:p>
            <a:endParaRPr lang="en-CA" dirty="0"/>
          </a:p>
        </p:txBody>
      </p:sp>
    </p:spTree>
    <p:extLst>
      <p:ext uri="{BB962C8B-B14F-4D97-AF65-F5344CB8AC3E}">
        <p14:creationId xmlns:p14="http://schemas.microsoft.com/office/powerpoint/2010/main" val="3885504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Follow-up</a:t>
            </a:r>
          </a:p>
        </p:txBody>
      </p:sp>
      <p:sp>
        <p:nvSpPr>
          <p:cNvPr id="3" name="Content Placeholder 2"/>
          <p:cNvSpPr>
            <a:spLocks noGrp="1"/>
          </p:cNvSpPr>
          <p:nvPr>
            <p:ph idx="1"/>
          </p:nvPr>
        </p:nvSpPr>
        <p:spPr/>
        <p:txBody>
          <a:bodyPr>
            <a:normAutofit fontScale="92500" lnSpcReduction="10000"/>
          </a:bodyPr>
          <a:lstStyle/>
          <a:p>
            <a:endParaRPr lang="en-CA" dirty="0"/>
          </a:p>
          <a:p>
            <a:r>
              <a:rPr lang="en-CA" dirty="0"/>
              <a:t>Getting the interviewee to elaborate his/her answer</a:t>
            </a:r>
          </a:p>
          <a:p>
            <a:endParaRPr lang="en-CA" dirty="0"/>
          </a:p>
          <a:p>
            <a:pPr lvl="1"/>
            <a:r>
              <a:rPr lang="en-CA" dirty="0"/>
              <a:t>Why? </a:t>
            </a:r>
          </a:p>
          <a:p>
            <a:endParaRPr lang="en-CA" dirty="0"/>
          </a:p>
          <a:p>
            <a:pPr lvl="1"/>
            <a:r>
              <a:rPr lang="en-CA" dirty="0"/>
              <a:t>In what ways? </a:t>
            </a:r>
          </a:p>
          <a:p>
            <a:endParaRPr lang="en-CA" dirty="0"/>
          </a:p>
          <a:p>
            <a:pPr lvl="1"/>
            <a:r>
              <a:rPr lang="en-CA" dirty="0"/>
              <a:t>Can you give me an example?</a:t>
            </a:r>
          </a:p>
          <a:p>
            <a:endParaRPr lang="en-CA" dirty="0"/>
          </a:p>
          <a:p>
            <a:pPr lvl="1"/>
            <a:r>
              <a:rPr lang="en-CA" dirty="0"/>
              <a:t>How so?</a:t>
            </a:r>
          </a:p>
          <a:p>
            <a:pPr lvl="1"/>
            <a:endParaRPr lang="en-CA" dirty="0"/>
          </a:p>
        </p:txBody>
      </p:sp>
    </p:spTree>
    <p:extLst>
      <p:ext uri="{BB962C8B-B14F-4D97-AF65-F5344CB8AC3E}">
        <p14:creationId xmlns:p14="http://schemas.microsoft.com/office/powerpoint/2010/main" val="26757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Probing </a:t>
            </a:r>
          </a:p>
        </p:txBody>
      </p:sp>
      <p:sp>
        <p:nvSpPr>
          <p:cNvPr id="3" name="Content Placeholder 2"/>
          <p:cNvSpPr>
            <a:spLocks noGrp="1"/>
          </p:cNvSpPr>
          <p:nvPr>
            <p:ph idx="1"/>
          </p:nvPr>
        </p:nvSpPr>
        <p:spPr/>
        <p:txBody>
          <a:bodyPr/>
          <a:lstStyle/>
          <a:p>
            <a:endParaRPr lang="en-CA" dirty="0"/>
          </a:p>
          <a:p>
            <a:r>
              <a:rPr lang="en-CA" dirty="0"/>
              <a:t>Can you tell me more about that?</a:t>
            </a:r>
          </a:p>
          <a:p>
            <a:endParaRPr lang="en-CA" dirty="0"/>
          </a:p>
          <a:p>
            <a:r>
              <a:rPr lang="en-CA" dirty="0"/>
              <a:t>Is there anything else you can think of?</a:t>
            </a:r>
          </a:p>
          <a:p>
            <a:pPr marL="0" indent="0">
              <a:buNone/>
            </a:pPr>
            <a:r>
              <a:rPr lang="en-CA" dirty="0"/>
              <a:t> </a:t>
            </a:r>
          </a:p>
          <a:p>
            <a:endParaRPr lang="en-CA" dirty="0"/>
          </a:p>
        </p:txBody>
      </p:sp>
    </p:spTree>
    <p:extLst>
      <p:ext uri="{BB962C8B-B14F-4D97-AF65-F5344CB8AC3E}">
        <p14:creationId xmlns:p14="http://schemas.microsoft.com/office/powerpoint/2010/main" val="288577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Specifying</a:t>
            </a:r>
          </a:p>
        </p:txBody>
      </p:sp>
      <p:sp>
        <p:nvSpPr>
          <p:cNvPr id="3" name="Content Placeholder 2"/>
          <p:cNvSpPr>
            <a:spLocks noGrp="1"/>
          </p:cNvSpPr>
          <p:nvPr>
            <p:ph idx="1"/>
          </p:nvPr>
        </p:nvSpPr>
        <p:spPr/>
        <p:txBody>
          <a:bodyPr/>
          <a:lstStyle/>
          <a:p>
            <a:pPr marL="0" indent="0">
              <a:buNone/>
            </a:pPr>
            <a:endParaRPr lang="en-CA" dirty="0"/>
          </a:p>
          <a:p>
            <a:r>
              <a:rPr lang="en-CA" dirty="0"/>
              <a:t>What exactly do you mean by that?</a:t>
            </a:r>
          </a:p>
          <a:p>
            <a:endParaRPr lang="en-CA" dirty="0"/>
          </a:p>
          <a:p>
            <a:r>
              <a:rPr lang="en-CA" dirty="0"/>
              <a:t>Could you be a little more specific?</a:t>
            </a:r>
          </a:p>
          <a:p>
            <a:endParaRPr lang="en-CA" dirty="0"/>
          </a:p>
        </p:txBody>
      </p:sp>
    </p:spTree>
    <p:extLst>
      <p:ext uri="{BB962C8B-B14F-4D97-AF65-F5344CB8AC3E}">
        <p14:creationId xmlns:p14="http://schemas.microsoft.com/office/powerpoint/2010/main" val="3608327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Interpreting</a:t>
            </a:r>
          </a:p>
        </p:txBody>
      </p:sp>
      <p:sp>
        <p:nvSpPr>
          <p:cNvPr id="3" name="Content Placeholder 2"/>
          <p:cNvSpPr>
            <a:spLocks noGrp="1"/>
          </p:cNvSpPr>
          <p:nvPr>
            <p:ph idx="1"/>
          </p:nvPr>
        </p:nvSpPr>
        <p:spPr/>
        <p:txBody>
          <a:bodyPr/>
          <a:lstStyle/>
          <a:p>
            <a:endParaRPr lang="en-CA" dirty="0"/>
          </a:p>
          <a:p>
            <a:r>
              <a:rPr lang="en-CA" dirty="0"/>
              <a:t>Do you mean X?</a:t>
            </a:r>
          </a:p>
          <a:p>
            <a:endParaRPr lang="en-CA" dirty="0"/>
          </a:p>
          <a:p>
            <a:r>
              <a:rPr lang="en-CA" dirty="0"/>
              <a:t>Is it fair to say that what you are suggesting is x?</a:t>
            </a:r>
          </a:p>
          <a:p>
            <a:endParaRPr lang="en-CA" dirty="0"/>
          </a:p>
          <a:p>
            <a:r>
              <a:rPr lang="en-CA" dirty="0"/>
              <a:t>So, what you are saying is X? Is that correct?</a:t>
            </a:r>
          </a:p>
          <a:p>
            <a:endParaRPr lang="en-CA" dirty="0"/>
          </a:p>
          <a:p>
            <a:r>
              <a:rPr lang="en-CA" dirty="0"/>
              <a:t>Am I correct in my understanding that …?</a:t>
            </a:r>
          </a:p>
          <a:p>
            <a:endParaRPr lang="en-CA" dirty="0"/>
          </a:p>
        </p:txBody>
      </p:sp>
    </p:spTree>
    <p:extLst>
      <p:ext uri="{BB962C8B-B14F-4D97-AF65-F5344CB8AC3E}">
        <p14:creationId xmlns:p14="http://schemas.microsoft.com/office/powerpoint/2010/main" val="3897487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7B60-8127-413A-B178-FD5C567A16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22B17D-C799-4BBB-A8C6-6A9982994D2C}"/>
              </a:ext>
            </a:extLst>
          </p:cNvPr>
          <p:cNvSpPr>
            <a:spLocks noGrp="1"/>
          </p:cNvSpPr>
          <p:nvPr>
            <p:ph idx="1"/>
          </p:nvPr>
        </p:nvSpPr>
        <p:spPr/>
        <p:txBody>
          <a:bodyPr>
            <a:normAutofit fontScale="85000" lnSpcReduction="10000"/>
          </a:bodyPr>
          <a:lstStyle/>
          <a:p>
            <a:r>
              <a:rPr lang="en-CA" dirty="0"/>
              <a:t>Direct questions</a:t>
            </a:r>
          </a:p>
          <a:p>
            <a:endParaRPr lang="en-CA" dirty="0"/>
          </a:p>
          <a:p>
            <a:r>
              <a:rPr lang="en-CA" dirty="0"/>
              <a:t>Indirect questions</a:t>
            </a:r>
          </a:p>
          <a:p>
            <a:pPr marL="0" indent="0">
              <a:buNone/>
            </a:pPr>
            <a:endParaRPr lang="en-CA" dirty="0"/>
          </a:p>
          <a:p>
            <a:r>
              <a:rPr lang="en-CA" dirty="0"/>
              <a:t>Follow-up questions</a:t>
            </a:r>
          </a:p>
          <a:p>
            <a:endParaRPr lang="en-CA" dirty="0"/>
          </a:p>
          <a:p>
            <a:r>
              <a:rPr lang="en-CA" dirty="0"/>
              <a:t>Probing questions</a:t>
            </a:r>
          </a:p>
          <a:p>
            <a:endParaRPr lang="en-CA" dirty="0"/>
          </a:p>
          <a:p>
            <a:r>
              <a:rPr lang="en-CA" dirty="0"/>
              <a:t> Specifying questions</a:t>
            </a:r>
          </a:p>
          <a:p>
            <a:endParaRPr lang="en-CA" dirty="0"/>
          </a:p>
          <a:p>
            <a:r>
              <a:rPr lang="en-CA" dirty="0"/>
              <a:t>Interpreting questions</a:t>
            </a:r>
          </a:p>
        </p:txBody>
      </p:sp>
    </p:spTree>
    <p:extLst>
      <p:ext uri="{BB962C8B-B14F-4D97-AF65-F5344CB8AC3E}">
        <p14:creationId xmlns:p14="http://schemas.microsoft.com/office/powerpoint/2010/main" val="318755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CC4C-4AD9-C13A-4604-9A9AB0C8F5AF}"/>
              </a:ext>
            </a:extLst>
          </p:cNvPr>
          <p:cNvSpPr>
            <a:spLocks noGrp="1"/>
          </p:cNvSpPr>
          <p:nvPr>
            <p:ph type="title"/>
          </p:nvPr>
        </p:nvSpPr>
        <p:spPr/>
        <p:txBody>
          <a:bodyPr/>
          <a:lstStyle/>
          <a:p>
            <a:r>
              <a:rPr lang="en-US" dirty="0"/>
              <a:t>What are Qualitative Interviews?</a:t>
            </a:r>
          </a:p>
        </p:txBody>
      </p:sp>
      <p:sp>
        <p:nvSpPr>
          <p:cNvPr id="3" name="Content Placeholder 2">
            <a:extLst>
              <a:ext uri="{FF2B5EF4-FFF2-40B4-BE49-F238E27FC236}">
                <a16:creationId xmlns:a16="http://schemas.microsoft.com/office/drawing/2014/main" id="{6DC2B671-5E5C-6651-84B2-787571BB8765}"/>
              </a:ext>
            </a:extLst>
          </p:cNvPr>
          <p:cNvSpPr>
            <a:spLocks noGrp="1"/>
          </p:cNvSpPr>
          <p:nvPr>
            <p:ph idx="1"/>
          </p:nvPr>
        </p:nvSpPr>
        <p:spPr>
          <a:xfrm>
            <a:off x="810000" y="2565187"/>
            <a:ext cx="6201213" cy="3845625"/>
          </a:xfrm>
        </p:spPr>
        <p:txBody>
          <a:bodyPr>
            <a:normAutofit fontScale="92500" lnSpcReduction="10000"/>
          </a:bodyPr>
          <a:lstStyle/>
          <a:p>
            <a:r>
              <a:rPr lang="en-US" dirty="0"/>
              <a:t>Interviewing is a </a:t>
            </a:r>
            <a:r>
              <a:rPr lang="en-US" b="1" u="sng" dirty="0"/>
              <a:t>verbal conversation </a:t>
            </a:r>
            <a:r>
              <a:rPr lang="en-US" dirty="0"/>
              <a:t>between two people with the objective of collecting relevant information related to your research question(s). </a:t>
            </a:r>
          </a:p>
          <a:p>
            <a:r>
              <a:rPr lang="en-US" dirty="0"/>
              <a:t>As method of data collection, it is a technique used </a:t>
            </a:r>
            <a:r>
              <a:rPr lang="en-US" b="1" u="sng" dirty="0"/>
              <a:t>to understand the views, beliefs, thoughts, and experiences </a:t>
            </a:r>
            <a:r>
              <a:rPr lang="en-US" dirty="0"/>
              <a:t>of others.  </a:t>
            </a:r>
          </a:p>
          <a:p>
            <a:r>
              <a:rPr lang="en-US" dirty="0"/>
              <a:t>Interviews involve </a:t>
            </a:r>
            <a:r>
              <a:rPr lang="en-US" b="1" u="sng" dirty="0"/>
              <a:t>two-way interaction </a:t>
            </a:r>
            <a:r>
              <a:rPr lang="en-US" dirty="0"/>
              <a:t>between the interviewer and interviewee in which the interviewer poses predominantly </a:t>
            </a:r>
            <a:r>
              <a:rPr lang="en-US" b="1" u="sng" dirty="0"/>
              <a:t>open-ended questions</a:t>
            </a:r>
            <a:r>
              <a:rPr lang="en-US" dirty="0"/>
              <a:t>, listens to an individual’s response, follows-up on responses by acknowledging and/or probing further.</a:t>
            </a:r>
          </a:p>
          <a:p>
            <a:r>
              <a:rPr lang="en-US" dirty="0"/>
              <a:t>Interviews allow participants to provide </a:t>
            </a:r>
            <a:r>
              <a:rPr lang="en-US" b="1" u="sng" dirty="0"/>
              <a:t>rich, contextual descriptions of the topic under investigation.</a:t>
            </a:r>
            <a:r>
              <a:rPr lang="en-US" dirty="0"/>
              <a:t> </a:t>
            </a:r>
          </a:p>
          <a:p>
            <a:endParaRPr lang="en-US" dirty="0"/>
          </a:p>
        </p:txBody>
      </p:sp>
      <p:pic>
        <p:nvPicPr>
          <p:cNvPr id="4" name="Picture 4" descr="Focus Groups vs. One-on-One Interviews (When and Why) | by Ila Maheshwari |  UXArmy | Medium">
            <a:extLst>
              <a:ext uri="{FF2B5EF4-FFF2-40B4-BE49-F238E27FC236}">
                <a16:creationId xmlns:a16="http://schemas.microsoft.com/office/drawing/2014/main" id="{6C38D586-3575-EDD8-3FC5-B1DE114818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22"/>
          <a:stretch/>
        </p:blipFill>
        <p:spPr bwMode="auto">
          <a:xfrm flipH="1">
            <a:off x="7338032" y="2179740"/>
            <a:ext cx="4043966" cy="367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6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Today’s Task</a:t>
            </a:r>
          </a:p>
        </p:txBody>
      </p:sp>
      <p:sp>
        <p:nvSpPr>
          <p:cNvPr id="3" name="Content Placeholder 2"/>
          <p:cNvSpPr>
            <a:spLocks noGrp="1"/>
          </p:cNvSpPr>
          <p:nvPr>
            <p:ph idx="1"/>
          </p:nvPr>
        </p:nvSpPr>
        <p:spPr/>
        <p:txBody>
          <a:bodyPr/>
          <a:lstStyle/>
          <a:p>
            <a:r>
              <a:rPr lang="en-CA" dirty="0"/>
              <a:t>Create your own interview schedule</a:t>
            </a:r>
          </a:p>
          <a:p>
            <a:r>
              <a:rPr lang="en-CA" dirty="0"/>
              <a:t> You can use the template I have provided</a:t>
            </a:r>
          </a:p>
        </p:txBody>
      </p:sp>
    </p:spTree>
    <p:extLst>
      <p:ext uri="{BB962C8B-B14F-4D97-AF65-F5344CB8AC3E}">
        <p14:creationId xmlns:p14="http://schemas.microsoft.com/office/powerpoint/2010/main" val="759431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323AE2-B683-4FAC-80D2-101311B1B7F0}"/>
              </a:ext>
            </a:extLst>
          </p:cNvPr>
          <p:cNvSpPr>
            <a:spLocks noGrp="1"/>
          </p:cNvSpPr>
          <p:nvPr>
            <p:ph type="ctrTitle"/>
          </p:nvPr>
        </p:nvSpPr>
        <p:spPr/>
        <p:txBody>
          <a:bodyPr/>
          <a:lstStyle/>
          <a:p>
            <a:r>
              <a:rPr lang="en-US" dirty="0"/>
              <a:t>The Interview</a:t>
            </a:r>
          </a:p>
        </p:txBody>
      </p:sp>
      <p:sp>
        <p:nvSpPr>
          <p:cNvPr id="5" name="Subtitle 4">
            <a:extLst>
              <a:ext uri="{FF2B5EF4-FFF2-40B4-BE49-F238E27FC236}">
                <a16:creationId xmlns:a16="http://schemas.microsoft.com/office/drawing/2014/main" id="{71F27A61-AD7F-4763-A104-1589E81D80F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486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Interview as an Interpersonal Encounter </a:t>
            </a:r>
          </a:p>
        </p:txBody>
      </p:sp>
      <p:sp>
        <p:nvSpPr>
          <p:cNvPr id="3" name="Content Placeholder 2"/>
          <p:cNvSpPr>
            <a:spLocks noGrp="1"/>
          </p:cNvSpPr>
          <p:nvPr>
            <p:ph idx="1"/>
          </p:nvPr>
        </p:nvSpPr>
        <p:spPr>
          <a:xfrm>
            <a:off x="126380" y="2183099"/>
            <a:ext cx="11019841" cy="4283016"/>
          </a:xfrm>
        </p:spPr>
        <p:txBody>
          <a:bodyPr>
            <a:noAutofit/>
          </a:bodyPr>
          <a:lstStyle/>
          <a:p>
            <a:r>
              <a:rPr lang="en-CA" dirty="0"/>
              <a:t>The social skills of empathy, warmth, attentiveness, humor (where appropriate), and consideration are essential for good interviewing. </a:t>
            </a:r>
          </a:p>
          <a:p>
            <a:endParaRPr lang="en-CA" dirty="0"/>
          </a:p>
          <a:p>
            <a:r>
              <a:rPr lang="en-CA" dirty="0"/>
              <a:t>Any judgmental attitudes, shock or discomfort will be immediately detected. </a:t>
            </a:r>
          </a:p>
          <a:p>
            <a:endParaRPr lang="en-CA" dirty="0"/>
          </a:p>
          <a:p>
            <a:r>
              <a:rPr lang="en-CA" dirty="0"/>
              <a:t>Never answer a question for the respondent. </a:t>
            </a:r>
          </a:p>
          <a:p>
            <a:endParaRPr lang="en-CA" dirty="0"/>
          </a:p>
          <a:p>
            <a:r>
              <a:rPr lang="en-CA" dirty="0"/>
              <a:t>One must be completely engaged with the respondent, while at the same time keeping track of the questions one needs to ask. </a:t>
            </a:r>
          </a:p>
          <a:p>
            <a:endParaRPr lang="en-CA" dirty="0"/>
          </a:p>
          <a:p>
            <a:r>
              <a:rPr lang="en-CA" dirty="0"/>
              <a:t>Consider how you dress and a location that is suitable (comfortable, not noisy, not intimidating)</a:t>
            </a:r>
          </a:p>
        </p:txBody>
      </p:sp>
    </p:spTree>
    <p:extLst>
      <p:ext uri="{BB962C8B-B14F-4D97-AF65-F5344CB8AC3E}">
        <p14:creationId xmlns:p14="http://schemas.microsoft.com/office/powerpoint/2010/main" val="3857888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a:xfrm>
            <a:off x="818712" y="2301117"/>
            <a:ext cx="10554574" cy="4210044"/>
          </a:xfrm>
        </p:spPr>
        <p:txBody>
          <a:bodyPr>
            <a:normAutofit fontScale="85000" lnSpcReduction="20000"/>
          </a:bodyPr>
          <a:lstStyle/>
          <a:p>
            <a:r>
              <a:rPr lang="en-CA" altLang="ko-KR" sz="2100" dirty="0"/>
              <a:t>Use every active listening technique at your disposal: </a:t>
            </a:r>
          </a:p>
          <a:p>
            <a:pPr marL="800100" lvl="2" indent="-342900">
              <a:buFont typeface="+mj-lt"/>
              <a:buAutoNum type="alphaLcParenR"/>
            </a:pPr>
            <a:r>
              <a:rPr lang="en-CA" altLang="ko-KR" sz="2100" dirty="0"/>
              <a:t>Repeating back </a:t>
            </a:r>
          </a:p>
          <a:p>
            <a:pPr marL="800100" lvl="2" indent="-342900">
              <a:buFont typeface="+mj-lt"/>
              <a:buAutoNum type="alphaLcParenR"/>
            </a:pPr>
            <a:r>
              <a:rPr lang="en-CA" altLang="ko-KR" sz="2100" dirty="0"/>
              <a:t>“Wow</a:t>
            </a:r>
            <a:r>
              <a:rPr lang="en-CA" altLang="ko-KR" sz="2100"/>
              <a:t>!  </a:t>
            </a:r>
            <a:r>
              <a:rPr lang="en-CA" altLang="ko-KR" sz="2100" dirty="0"/>
              <a:t>Tell me more about that!” </a:t>
            </a:r>
          </a:p>
          <a:p>
            <a:pPr marL="800100" lvl="2" indent="-342900">
              <a:buFont typeface="+mj-lt"/>
              <a:buAutoNum type="alphaLcParenR"/>
            </a:pPr>
            <a:r>
              <a:rPr lang="en-CA" altLang="ko-KR" sz="2100" dirty="0"/>
              <a:t>“That is really interesting.” </a:t>
            </a:r>
          </a:p>
          <a:p>
            <a:pPr marL="457200" lvl="2" indent="0">
              <a:buNone/>
            </a:pPr>
            <a:endParaRPr lang="en-CA" altLang="ko-KR" sz="2100" dirty="0"/>
          </a:p>
          <a:p>
            <a:r>
              <a:rPr lang="en-CA" altLang="ko-KR" sz="2100" dirty="0"/>
              <a:t>Don’t be afraid of silence; you can use it to prod the respondent to reflect and amplify an answer </a:t>
            </a:r>
          </a:p>
          <a:p>
            <a:endParaRPr lang="en-CA" altLang="ko-KR" sz="2100" dirty="0"/>
          </a:p>
          <a:p>
            <a:r>
              <a:rPr lang="en-CA" altLang="ko-KR" sz="2100" dirty="0"/>
              <a:t>Semi-structured interviews - Don’t follow the interview guide—follow the respondent. Follow up new information that he or she brings up without losing sense of where you are in the interview. </a:t>
            </a:r>
          </a:p>
          <a:p>
            <a:endParaRPr lang="en-CA" altLang="ko-KR" sz="2100" dirty="0"/>
          </a:p>
          <a:p>
            <a:r>
              <a:rPr lang="en-CA" altLang="ko-KR" sz="2100" dirty="0"/>
              <a:t>Try not to think about time—relax into the interview.</a:t>
            </a:r>
          </a:p>
          <a:p>
            <a:endParaRPr lang="ko-KR" altLang="en-US" dirty="0"/>
          </a:p>
        </p:txBody>
      </p:sp>
    </p:spTree>
    <p:extLst>
      <p:ext uri="{BB962C8B-B14F-4D97-AF65-F5344CB8AC3E}">
        <p14:creationId xmlns:p14="http://schemas.microsoft.com/office/powerpoint/2010/main" val="2747410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Steps in Conducting an Interview</a:t>
            </a:r>
          </a:p>
        </p:txBody>
      </p:sp>
      <p:sp>
        <p:nvSpPr>
          <p:cNvPr id="3" name="Content Placeholder 2"/>
          <p:cNvSpPr>
            <a:spLocks noGrp="1"/>
          </p:cNvSpPr>
          <p:nvPr>
            <p:ph type="subTitle" idx="1"/>
          </p:nvPr>
        </p:nvSpPr>
        <p:spPr/>
        <p:txBody>
          <a:bodyPr>
            <a:normAutofit lnSpcReduction="10000"/>
          </a:bodyPr>
          <a:lstStyle/>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495891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Decide on who your participants will be and how participants you plan to interview.</a:t>
            </a:r>
          </a:p>
          <a:p>
            <a:endParaRPr lang="ko-KR" altLang="en-US" dirty="0"/>
          </a:p>
        </p:txBody>
      </p:sp>
    </p:spTree>
    <p:extLst>
      <p:ext uri="{BB962C8B-B14F-4D97-AF65-F5344CB8AC3E}">
        <p14:creationId xmlns:p14="http://schemas.microsoft.com/office/powerpoint/2010/main" val="412590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Decide whether one-on-one interviews or focus groups (or a combination) is most suitable for your study.  </a:t>
            </a:r>
          </a:p>
          <a:p>
            <a:endParaRPr lang="en-CA" altLang="ko-KR" dirty="0"/>
          </a:p>
          <a:p>
            <a:r>
              <a:rPr lang="en-CA" altLang="ko-KR" dirty="0"/>
              <a:t>Be sure that you can explain the rationale behind your choice.</a:t>
            </a:r>
          </a:p>
          <a:p>
            <a:endParaRPr lang="ko-KR" altLang="en-US" dirty="0"/>
          </a:p>
        </p:txBody>
      </p:sp>
    </p:spTree>
    <p:extLst>
      <p:ext uri="{BB962C8B-B14F-4D97-AF65-F5344CB8AC3E}">
        <p14:creationId xmlns:p14="http://schemas.microsoft.com/office/powerpoint/2010/main" val="2436804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0C3C-0093-4981-9757-11615A5523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5F0D39-9E72-41C2-A217-4E0C1D8BA4F7}"/>
              </a:ext>
            </a:extLst>
          </p:cNvPr>
          <p:cNvSpPr>
            <a:spLocks noGrp="1"/>
          </p:cNvSpPr>
          <p:nvPr>
            <p:ph idx="1"/>
          </p:nvPr>
        </p:nvSpPr>
        <p:spPr/>
        <p:txBody>
          <a:bodyPr/>
          <a:lstStyle/>
          <a:p>
            <a:r>
              <a:rPr lang="en-US" dirty="0"/>
              <a:t>Decide on the format of your interview (semi-structured, unstructured).  </a:t>
            </a:r>
          </a:p>
          <a:p>
            <a:endParaRPr lang="en-US" dirty="0"/>
          </a:p>
          <a:p>
            <a:r>
              <a:rPr lang="en-US" dirty="0"/>
              <a:t>Make sure that you are able to explain the rationale behind your choice. </a:t>
            </a:r>
          </a:p>
        </p:txBody>
      </p:sp>
    </p:spTree>
    <p:extLst>
      <p:ext uri="{BB962C8B-B14F-4D97-AF65-F5344CB8AC3E}">
        <p14:creationId xmlns:p14="http://schemas.microsoft.com/office/powerpoint/2010/main" val="2741836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Prepare an interview schedule that will guide you through the process.</a:t>
            </a:r>
          </a:p>
          <a:p>
            <a:endParaRPr lang="ko-KR" altLang="en-US" dirty="0"/>
          </a:p>
        </p:txBody>
      </p:sp>
    </p:spTree>
    <p:extLst>
      <p:ext uri="{BB962C8B-B14F-4D97-AF65-F5344CB8AC3E}">
        <p14:creationId xmlns:p14="http://schemas.microsoft.com/office/powerpoint/2010/main" val="955727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Decide an appropriate location to conduct the interviews.</a:t>
            </a:r>
          </a:p>
          <a:p>
            <a:pPr lvl="1"/>
            <a:r>
              <a:rPr lang="en-CA" altLang="ko-KR" dirty="0"/>
              <a:t>Somewhere quiet</a:t>
            </a:r>
          </a:p>
          <a:p>
            <a:pPr lvl="1"/>
            <a:r>
              <a:rPr lang="en-CA" altLang="ko-KR" dirty="0"/>
              <a:t>Low distraction</a:t>
            </a:r>
          </a:p>
          <a:p>
            <a:endParaRPr lang="ko-KR" altLang="en-US" dirty="0"/>
          </a:p>
        </p:txBody>
      </p:sp>
    </p:spTree>
    <p:extLst>
      <p:ext uri="{BB962C8B-B14F-4D97-AF65-F5344CB8AC3E}">
        <p14:creationId xmlns:p14="http://schemas.microsoft.com/office/powerpoint/2010/main" val="38457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1CD50-0F38-C057-8C73-E42140736F70}"/>
              </a:ext>
            </a:extLst>
          </p:cNvPr>
          <p:cNvSpPr>
            <a:spLocks noGrp="1"/>
          </p:cNvSpPr>
          <p:nvPr>
            <p:ph type="title"/>
          </p:nvPr>
        </p:nvSpPr>
        <p:spPr/>
        <p:txBody>
          <a:bodyPr/>
          <a:lstStyle/>
          <a:p>
            <a:r>
              <a:rPr lang="en-US" dirty="0"/>
              <a:t>What Interviewing Requires</a:t>
            </a:r>
          </a:p>
        </p:txBody>
      </p:sp>
      <p:sp>
        <p:nvSpPr>
          <p:cNvPr id="5" name="Content Placeholder 4">
            <a:extLst>
              <a:ext uri="{FF2B5EF4-FFF2-40B4-BE49-F238E27FC236}">
                <a16:creationId xmlns:a16="http://schemas.microsoft.com/office/drawing/2014/main" id="{2E8DFCDC-F598-115F-6630-14D09777A46A}"/>
              </a:ext>
            </a:extLst>
          </p:cNvPr>
          <p:cNvSpPr>
            <a:spLocks noGrp="1"/>
          </p:cNvSpPr>
          <p:nvPr>
            <p:ph idx="1"/>
          </p:nvPr>
        </p:nvSpPr>
        <p:spPr>
          <a:xfrm>
            <a:off x="504387" y="2222287"/>
            <a:ext cx="10554574" cy="4111130"/>
          </a:xfrm>
        </p:spPr>
        <p:txBody>
          <a:bodyPr>
            <a:normAutofit fontScale="92500" lnSpcReduction="20000"/>
          </a:bodyPr>
          <a:lstStyle/>
          <a:p>
            <a:endParaRPr lang="en-GB" sz="1800" dirty="0">
              <a:latin typeface="Times New Roman" panose="02020603050405020304" pitchFamily="18" charset="0"/>
              <a:cs typeface="Times New Roman" panose="02020603050405020304" pitchFamily="18" charset="0"/>
            </a:endParaRPr>
          </a:p>
          <a:p>
            <a:r>
              <a:rPr lang="en-GB" sz="1800" dirty="0">
                <a:latin typeface="+mj-lt"/>
                <a:cs typeface="Times New Roman" panose="02020603050405020304" pitchFamily="18" charset="0"/>
              </a:rPr>
              <a:t>It requires not only the use of various skills, such as </a:t>
            </a:r>
            <a:r>
              <a:rPr lang="en-GB" sz="1800" b="1" u="sng" dirty="0">
                <a:latin typeface="+mj-lt"/>
                <a:cs typeface="Times New Roman" panose="02020603050405020304" pitchFamily="18" charset="0"/>
              </a:rPr>
              <a:t>intensive listening </a:t>
            </a:r>
            <a:r>
              <a:rPr lang="en-GB" sz="1800" dirty="0">
                <a:latin typeface="+mj-lt"/>
                <a:cs typeface="Times New Roman" panose="02020603050405020304" pitchFamily="18" charset="0"/>
              </a:rPr>
              <a:t>and </a:t>
            </a:r>
            <a:r>
              <a:rPr lang="en-GB" sz="1800" b="1" u="sng" dirty="0">
                <a:latin typeface="+mj-lt"/>
                <a:cs typeface="Times New Roman" panose="02020603050405020304" pitchFamily="18" charset="0"/>
              </a:rPr>
              <a:t>note taking</a:t>
            </a:r>
            <a:r>
              <a:rPr lang="en-GB" sz="1800" dirty="0">
                <a:latin typeface="+mj-lt"/>
                <a:cs typeface="Times New Roman" panose="02020603050405020304" pitchFamily="18" charset="0"/>
              </a:rPr>
              <a:t>, but also </a:t>
            </a:r>
            <a:r>
              <a:rPr lang="en-GB" sz="1800" b="1" u="sng" dirty="0">
                <a:latin typeface="+mj-lt"/>
                <a:cs typeface="Times New Roman" panose="02020603050405020304" pitchFamily="18" charset="0"/>
              </a:rPr>
              <a:t>careful planning </a:t>
            </a:r>
            <a:r>
              <a:rPr lang="en-GB" sz="1800" dirty="0">
                <a:latin typeface="+mj-lt"/>
                <a:cs typeface="Times New Roman" panose="02020603050405020304" pitchFamily="18" charset="0"/>
              </a:rPr>
              <a:t>and </a:t>
            </a:r>
            <a:r>
              <a:rPr lang="en-GB" sz="1800" b="1" u="sng" dirty="0">
                <a:latin typeface="+mj-lt"/>
                <a:cs typeface="Times New Roman" panose="02020603050405020304" pitchFamily="18" charset="0"/>
              </a:rPr>
              <a:t>sufficient preparation</a:t>
            </a:r>
            <a:r>
              <a:rPr lang="en-GB" sz="1800" dirty="0">
                <a:latin typeface="+mj-lt"/>
                <a:cs typeface="Times New Roman" panose="02020603050405020304" pitchFamily="18" charset="0"/>
              </a:rPr>
              <a:t>. </a:t>
            </a:r>
          </a:p>
          <a:p>
            <a:endParaRPr lang="en-GB" sz="1800" dirty="0">
              <a:latin typeface="+mj-lt"/>
              <a:cs typeface="Times New Roman" panose="02020603050405020304" pitchFamily="18" charset="0"/>
            </a:endParaRPr>
          </a:p>
          <a:p>
            <a:r>
              <a:rPr lang="en-GB" sz="1800" dirty="0">
                <a:latin typeface="+mj-lt"/>
                <a:cs typeface="Times New Roman" panose="02020603050405020304" pitchFamily="18" charset="0"/>
              </a:rPr>
              <a:t>To collect interview data useful for research purposes, it is necessary for the researchers to develop as much </a:t>
            </a:r>
            <a:r>
              <a:rPr lang="en-GB" sz="1800" b="1" u="sng" dirty="0">
                <a:latin typeface="+mj-lt"/>
                <a:cs typeface="Times New Roman" panose="02020603050405020304" pitchFamily="18" charset="0"/>
              </a:rPr>
              <a:t>expertise in relevant topic areas as possible </a:t>
            </a:r>
            <a:r>
              <a:rPr lang="en-GB" sz="1800" dirty="0">
                <a:latin typeface="+mj-lt"/>
                <a:cs typeface="Times New Roman" panose="02020603050405020304" pitchFamily="18" charset="0"/>
              </a:rPr>
              <a:t>so they can ask informed questions. </a:t>
            </a:r>
          </a:p>
          <a:p>
            <a:endParaRPr lang="en-GB" sz="1800" dirty="0">
              <a:latin typeface="+mj-lt"/>
              <a:cs typeface="Times New Roman" panose="02020603050405020304" pitchFamily="18" charset="0"/>
            </a:endParaRPr>
          </a:p>
          <a:p>
            <a:r>
              <a:rPr lang="en-GB" sz="1800" dirty="0">
                <a:latin typeface="+mj-lt"/>
                <a:cs typeface="Times New Roman" panose="02020603050405020304" pitchFamily="18" charset="0"/>
              </a:rPr>
              <a:t>In terms of the interview design process, there are many decisions that must be carefully considered, such as </a:t>
            </a:r>
            <a:r>
              <a:rPr lang="en-GB" sz="1800" b="1" u="sng" dirty="0">
                <a:latin typeface="+mj-lt"/>
                <a:cs typeface="Times New Roman" panose="02020603050405020304" pitchFamily="18" charset="0"/>
              </a:rPr>
              <a:t>who to interview</a:t>
            </a:r>
            <a:r>
              <a:rPr lang="en-GB" sz="1800" dirty="0">
                <a:latin typeface="+mj-lt"/>
                <a:cs typeface="Times New Roman" panose="02020603050405020304" pitchFamily="18" charset="0"/>
              </a:rPr>
              <a:t>, </a:t>
            </a:r>
            <a:r>
              <a:rPr lang="en-GB" sz="1800" b="1" u="sng" dirty="0">
                <a:latin typeface="+mj-lt"/>
                <a:cs typeface="Times New Roman" panose="02020603050405020304" pitchFamily="18" charset="0"/>
              </a:rPr>
              <a:t>how many interviewees </a:t>
            </a:r>
            <a:r>
              <a:rPr lang="en-GB" sz="1800" dirty="0">
                <a:latin typeface="+mj-lt"/>
                <a:cs typeface="Times New Roman" panose="02020603050405020304" pitchFamily="18" charset="0"/>
              </a:rPr>
              <a:t>will be required, </a:t>
            </a:r>
            <a:r>
              <a:rPr lang="en-GB" sz="1800" b="1" u="sng" dirty="0">
                <a:latin typeface="+mj-lt"/>
                <a:cs typeface="Times New Roman" panose="02020603050405020304" pitchFamily="18" charset="0"/>
              </a:rPr>
              <a:t>what type of interview to conduct</a:t>
            </a:r>
            <a:r>
              <a:rPr lang="en-GB" sz="1800" dirty="0">
                <a:latin typeface="+mj-lt"/>
                <a:cs typeface="Times New Roman" panose="02020603050405020304" pitchFamily="18" charset="0"/>
              </a:rPr>
              <a:t>, and </a:t>
            </a:r>
            <a:r>
              <a:rPr lang="en-GB" sz="1800" b="1" u="sng" dirty="0">
                <a:latin typeface="+mj-lt"/>
                <a:cs typeface="Times New Roman" panose="02020603050405020304" pitchFamily="18" charset="0"/>
              </a:rPr>
              <a:t>how the interview data will be </a:t>
            </a:r>
            <a:r>
              <a:rPr lang="en-GB" sz="1800" b="1" u="sng" dirty="0" err="1">
                <a:latin typeface="+mj-lt"/>
                <a:cs typeface="Times New Roman" panose="02020603050405020304" pitchFamily="18" charset="0"/>
              </a:rPr>
              <a:t>analyzed</a:t>
            </a:r>
            <a:r>
              <a:rPr lang="en-GB" sz="1800" dirty="0">
                <a:latin typeface="+mj-lt"/>
                <a:cs typeface="Times New Roman" panose="02020603050405020304" pitchFamily="18" charset="0"/>
              </a:rPr>
              <a:t>. </a:t>
            </a:r>
          </a:p>
          <a:p>
            <a:endParaRPr lang="en-GB" sz="1800" dirty="0">
              <a:latin typeface="+mj-lt"/>
              <a:cs typeface="Times New Roman" panose="02020603050405020304" pitchFamily="18" charset="0"/>
            </a:endParaRPr>
          </a:p>
          <a:p>
            <a:r>
              <a:rPr lang="en-GB" sz="1800" dirty="0">
                <a:latin typeface="+mj-lt"/>
                <a:cs typeface="Times New Roman" panose="02020603050405020304" pitchFamily="18" charset="0"/>
              </a:rPr>
              <a:t>Interviewing requires “</a:t>
            </a:r>
            <a:r>
              <a:rPr lang="en-GB" sz="1800" b="1" u="sng" dirty="0">
                <a:latin typeface="+mj-lt"/>
                <a:cs typeface="Times New Roman" panose="02020603050405020304" pitchFamily="18" charset="0"/>
              </a:rPr>
              <a:t>a respect for and curiosity about what people say, and a systematic effort to really hear and understand what people tell you</a:t>
            </a:r>
            <a:r>
              <a:rPr lang="en-GB" sz="1800" dirty="0">
                <a:latin typeface="+mj-lt"/>
                <a:cs typeface="Times New Roman" panose="02020603050405020304" pitchFamily="18" charset="0"/>
              </a:rPr>
              <a:t>” (Rubin &amp; Rubin, 1995, p. 17). </a:t>
            </a:r>
          </a:p>
          <a:p>
            <a:endParaRPr lang="en-US" dirty="0"/>
          </a:p>
        </p:txBody>
      </p:sp>
      <p:sp>
        <p:nvSpPr>
          <p:cNvPr id="7" name="TextBox 6">
            <a:extLst>
              <a:ext uri="{FF2B5EF4-FFF2-40B4-BE49-F238E27FC236}">
                <a16:creationId xmlns:a16="http://schemas.microsoft.com/office/drawing/2014/main" id="{BCB9B279-DDB8-1824-01AA-B96020ADF95A}"/>
              </a:ext>
            </a:extLst>
          </p:cNvPr>
          <p:cNvSpPr txBox="1"/>
          <p:nvPr/>
        </p:nvSpPr>
        <p:spPr>
          <a:xfrm>
            <a:off x="10363200" y="6499274"/>
            <a:ext cx="2194667" cy="246221"/>
          </a:xfrm>
          <a:prstGeom prst="rect">
            <a:avLst/>
          </a:prstGeom>
          <a:noFill/>
        </p:spPr>
        <p:txBody>
          <a:bodyPr wrap="square">
            <a:spAutoFit/>
          </a:bodyPr>
          <a:lstStyle/>
          <a:p>
            <a:r>
              <a:rPr lang="en-US" sz="1000" dirty="0"/>
              <a:t>(Qu &amp; Dumay, 2011)</a:t>
            </a:r>
          </a:p>
        </p:txBody>
      </p:sp>
    </p:spTree>
    <p:extLst>
      <p:ext uri="{BB962C8B-B14F-4D97-AF65-F5344CB8AC3E}">
        <p14:creationId xmlns:p14="http://schemas.microsoft.com/office/powerpoint/2010/main" val="224214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849D-A056-4C49-968E-1121EF309777}"/>
              </a:ext>
            </a:extLst>
          </p:cNvPr>
          <p:cNvSpPr>
            <a:spLocks noGrp="1"/>
          </p:cNvSpPr>
          <p:nvPr>
            <p:ph type="title"/>
          </p:nvPr>
        </p:nvSpPr>
        <p:spPr/>
        <p:txBody>
          <a:bodyPr/>
          <a:lstStyle/>
          <a:p>
            <a:r>
              <a:rPr lang="en-US" dirty="0"/>
              <a:t>Interview Environments</a:t>
            </a:r>
          </a:p>
        </p:txBody>
      </p:sp>
      <p:sp>
        <p:nvSpPr>
          <p:cNvPr id="3" name="Content Placeholder 2">
            <a:extLst>
              <a:ext uri="{FF2B5EF4-FFF2-40B4-BE49-F238E27FC236}">
                <a16:creationId xmlns:a16="http://schemas.microsoft.com/office/drawing/2014/main" id="{4416624D-4D6C-4699-B208-708D01855C5A}"/>
              </a:ext>
            </a:extLst>
          </p:cNvPr>
          <p:cNvSpPr>
            <a:spLocks noGrp="1"/>
          </p:cNvSpPr>
          <p:nvPr>
            <p:ph idx="1"/>
          </p:nvPr>
        </p:nvSpPr>
        <p:spPr/>
        <p:txBody>
          <a:bodyPr/>
          <a:lstStyle/>
          <a:p>
            <a:endParaRPr lang="en-US"/>
          </a:p>
        </p:txBody>
      </p:sp>
      <p:pic>
        <p:nvPicPr>
          <p:cNvPr id="3074" name="Picture 2" descr="19,900+ Interview Stock Illustrations, Royalty-Free Vector Graphics &amp; Clip  Art - iStock | Job interview, Media interview, Interview microphone">
            <a:extLst>
              <a:ext uri="{FF2B5EF4-FFF2-40B4-BE49-F238E27FC236}">
                <a16:creationId xmlns:a16="http://schemas.microsoft.com/office/drawing/2014/main" id="{9CFCE866-DEA0-4F9A-A176-35B698E45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12" y="2156648"/>
            <a:ext cx="4348766" cy="3702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nline Interviews: Time to Get It Right - Executive Support Magazine">
            <a:extLst>
              <a:ext uri="{FF2B5EF4-FFF2-40B4-BE49-F238E27FC236}">
                <a16:creationId xmlns:a16="http://schemas.microsoft.com/office/drawing/2014/main" id="{49888B96-AC0E-422A-AEC3-A90A1271D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834" y="2222287"/>
            <a:ext cx="4444452" cy="363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6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6AFC-798A-412D-AB1F-50EAC87CB2E1}"/>
              </a:ext>
            </a:extLst>
          </p:cNvPr>
          <p:cNvSpPr>
            <a:spLocks noGrp="1"/>
          </p:cNvSpPr>
          <p:nvPr>
            <p:ph type="title"/>
          </p:nvPr>
        </p:nvSpPr>
        <p:spPr/>
        <p:txBody>
          <a:bodyPr/>
          <a:lstStyle/>
          <a:p>
            <a:r>
              <a:rPr lang="en-US" dirty="0"/>
              <a:t>Benefits and Drawbacks of Face-to-face vs. Online Video </a:t>
            </a:r>
          </a:p>
        </p:txBody>
      </p:sp>
      <p:sp>
        <p:nvSpPr>
          <p:cNvPr id="5" name="Content Placeholder 4">
            <a:extLst>
              <a:ext uri="{FF2B5EF4-FFF2-40B4-BE49-F238E27FC236}">
                <a16:creationId xmlns:a16="http://schemas.microsoft.com/office/drawing/2014/main" id="{42D6087F-6D4B-4518-83B7-07BDC1E72D70}"/>
              </a:ext>
            </a:extLst>
          </p:cNvPr>
          <p:cNvSpPr>
            <a:spLocks noGrp="1"/>
          </p:cNvSpPr>
          <p:nvPr>
            <p:ph idx="1"/>
          </p:nvPr>
        </p:nvSpPr>
        <p:spPr/>
        <p:txBody>
          <a:bodyPr/>
          <a:lstStyle/>
          <a:p>
            <a:endParaRPr lang="en-US"/>
          </a:p>
        </p:txBody>
      </p:sp>
      <p:graphicFrame>
        <p:nvGraphicFramePr>
          <p:cNvPr id="6" name="Table 4">
            <a:extLst>
              <a:ext uri="{FF2B5EF4-FFF2-40B4-BE49-F238E27FC236}">
                <a16:creationId xmlns:a16="http://schemas.microsoft.com/office/drawing/2014/main" id="{7D8C7F21-61A8-4133-AB59-B611E09E6CF6}"/>
              </a:ext>
            </a:extLst>
          </p:cNvPr>
          <p:cNvGraphicFramePr>
            <a:graphicFrameLocks/>
          </p:cNvGraphicFramePr>
          <p:nvPr>
            <p:extLst>
              <p:ext uri="{D42A27DB-BD31-4B8C-83A1-F6EECF244321}">
                <p14:modId xmlns:p14="http://schemas.microsoft.com/office/powerpoint/2010/main" val="1296254246"/>
              </p:ext>
            </p:extLst>
          </p:nvPr>
        </p:nvGraphicFramePr>
        <p:xfrm>
          <a:off x="666376" y="2222287"/>
          <a:ext cx="10553697" cy="4404357"/>
        </p:xfrm>
        <a:graphic>
          <a:graphicData uri="http://schemas.openxmlformats.org/drawingml/2006/table">
            <a:tbl>
              <a:tblPr firstRow="1" bandRow="1">
                <a:tableStyleId>{5C22544A-7EE6-4342-B048-85BDC9FD1C3A}</a:tableStyleId>
              </a:tblPr>
              <a:tblGrid>
                <a:gridCol w="3517899">
                  <a:extLst>
                    <a:ext uri="{9D8B030D-6E8A-4147-A177-3AD203B41FA5}">
                      <a16:colId xmlns:a16="http://schemas.microsoft.com/office/drawing/2014/main" val="392136945"/>
                    </a:ext>
                  </a:extLst>
                </a:gridCol>
                <a:gridCol w="3517899">
                  <a:extLst>
                    <a:ext uri="{9D8B030D-6E8A-4147-A177-3AD203B41FA5}">
                      <a16:colId xmlns:a16="http://schemas.microsoft.com/office/drawing/2014/main" val="1280025910"/>
                    </a:ext>
                  </a:extLst>
                </a:gridCol>
                <a:gridCol w="3517899">
                  <a:extLst>
                    <a:ext uri="{9D8B030D-6E8A-4147-A177-3AD203B41FA5}">
                      <a16:colId xmlns:a16="http://schemas.microsoft.com/office/drawing/2014/main" val="565986494"/>
                    </a:ext>
                  </a:extLst>
                </a:gridCol>
              </a:tblGrid>
              <a:tr h="489373">
                <a:tc>
                  <a:txBody>
                    <a:bodyPr/>
                    <a:lstStyle/>
                    <a:p>
                      <a:r>
                        <a:rPr lang="en-US" sz="1200" dirty="0"/>
                        <a:t>Considerations</a:t>
                      </a:r>
                    </a:p>
                  </a:txBody>
                  <a:tcPr/>
                </a:tc>
                <a:tc>
                  <a:txBody>
                    <a:bodyPr/>
                    <a:lstStyle/>
                    <a:p>
                      <a:r>
                        <a:rPr lang="en-US" sz="1200" dirty="0"/>
                        <a:t>Face-to-face</a:t>
                      </a:r>
                    </a:p>
                  </a:txBody>
                  <a:tcPr/>
                </a:tc>
                <a:tc>
                  <a:txBody>
                    <a:bodyPr/>
                    <a:lstStyle/>
                    <a:p>
                      <a:r>
                        <a:rPr lang="en-US" sz="1200" dirty="0"/>
                        <a:t>Online Video</a:t>
                      </a:r>
                    </a:p>
                  </a:txBody>
                  <a:tcPr/>
                </a:tc>
                <a:extLst>
                  <a:ext uri="{0D108BD9-81ED-4DB2-BD59-A6C34878D82A}">
                    <a16:rowId xmlns:a16="http://schemas.microsoft.com/office/drawing/2014/main" val="919773889"/>
                  </a:ext>
                </a:extLst>
              </a:tr>
              <a:tr h="489373">
                <a:tc>
                  <a:txBody>
                    <a:bodyPr/>
                    <a:lstStyle/>
                    <a:p>
                      <a:r>
                        <a:rPr lang="en-US" sz="1200" dirty="0"/>
                        <a:t>Time</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017010810"/>
                  </a:ext>
                </a:extLst>
              </a:tr>
              <a:tr h="489373">
                <a:tc>
                  <a:txBody>
                    <a:bodyPr/>
                    <a:lstStyle/>
                    <a:p>
                      <a:r>
                        <a:rPr lang="en-US" sz="1200" dirty="0"/>
                        <a:t>Cost</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193390297"/>
                  </a:ext>
                </a:extLst>
              </a:tr>
              <a:tr h="489373">
                <a:tc>
                  <a:txBody>
                    <a:bodyPr/>
                    <a:lstStyle/>
                    <a:p>
                      <a:r>
                        <a:rPr lang="en-US" sz="1200" dirty="0"/>
                        <a:t>Equipment required</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492435721"/>
                  </a:ext>
                </a:extLst>
              </a:tr>
              <a:tr h="489373">
                <a:tc>
                  <a:txBody>
                    <a:bodyPr/>
                    <a:lstStyle/>
                    <a:p>
                      <a:r>
                        <a:rPr lang="en-US" sz="1200" dirty="0"/>
                        <a:t>Note taking</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966235710"/>
                  </a:ext>
                </a:extLst>
              </a:tr>
              <a:tr h="489373">
                <a:tc>
                  <a:txBody>
                    <a:bodyPr/>
                    <a:lstStyle/>
                    <a:p>
                      <a:r>
                        <a:rPr lang="en-US" sz="1200" dirty="0"/>
                        <a:t>Environment</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995369292"/>
                  </a:ext>
                </a:extLst>
              </a:tr>
              <a:tr h="489373">
                <a:tc>
                  <a:txBody>
                    <a:bodyPr/>
                    <a:lstStyle/>
                    <a:p>
                      <a:r>
                        <a:rPr lang="en-US" sz="1200" dirty="0"/>
                        <a:t>Comfort</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48862041"/>
                  </a:ext>
                </a:extLst>
              </a:tr>
              <a:tr h="489373">
                <a:tc>
                  <a:txBody>
                    <a:bodyPr/>
                    <a:lstStyle/>
                    <a:p>
                      <a:r>
                        <a:rPr lang="en-US" sz="1200" dirty="0"/>
                        <a:t>Nonverbal language and cues</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183709397"/>
                  </a:ext>
                </a:extLst>
              </a:tr>
              <a:tr h="489373">
                <a:tc>
                  <a:txBody>
                    <a:bodyPr/>
                    <a:lstStyle/>
                    <a:p>
                      <a:r>
                        <a:rPr lang="en-US" sz="1200" dirty="0"/>
                        <a:t>Common issues/ challenges encountered</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889400730"/>
                  </a:ext>
                </a:extLst>
              </a:tr>
            </a:tbl>
          </a:graphicData>
        </a:graphic>
      </p:graphicFrame>
    </p:spTree>
    <p:extLst>
      <p:ext uri="{BB962C8B-B14F-4D97-AF65-F5344CB8AC3E}">
        <p14:creationId xmlns:p14="http://schemas.microsoft.com/office/powerpoint/2010/main" val="2229537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6AFC-798A-412D-AB1F-50EAC87CB2E1}"/>
              </a:ext>
            </a:extLst>
          </p:cNvPr>
          <p:cNvSpPr>
            <a:spLocks noGrp="1"/>
          </p:cNvSpPr>
          <p:nvPr>
            <p:ph type="title"/>
          </p:nvPr>
        </p:nvSpPr>
        <p:spPr/>
        <p:txBody>
          <a:bodyPr/>
          <a:lstStyle/>
          <a:p>
            <a:r>
              <a:rPr lang="en-US" dirty="0"/>
              <a:t>Benefits and Drawbacks of Face-to-face vs. Online Video</a:t>
            </a:r>
          </a:p>
        </p:txBody>
      </p:sp>
      <p:graphicFrame>
        <p:nvGraphicFramePr>
          <p:cNvPr id="4" name="Table 4">
            <a:extLst>
              <a:ext uri="{FF2B5EF4-FFF2-40B4-BE49-F238E27FC236}">
                <a16:creationId xmlns:a16="http://schemas.microsoft.com/office/drawing/2014/main" id="{6730BD8C-DEF2-475C-BC61-A2BCBCF66940}"/>
              </a:ext>
            </a:extLst>
          </p:cNvPr>
          <p:cNvGraphicFramePr>
            <a:graphicFrameLocks noGrp="1"/>
          </p:cNvGraphicFramePr>
          <p:nvPr>
            <p:ph idx="1"/>
            <p:extLst>
              <p:ext uri="{D42A27DB-BD31-4B8C-83A1-F6EECF244321}">
                <p14:modId xmlns:p14="http://schemas.microsoft.com/office/powerpoint/2010/main" val="1351268528"/>
              </p:ext>
            </p:extLst>
          </p:nvPr>
        </p:nvGraphicFramePr>
        <p:xfrm>
          <a:off x="704476" y="2006452"/>
          <a:ext cx="10553697" cy="4673600"/>
        </p:xfrm>
        <a:graphic>
          <a:graphicData uri="http://schemas.openxmlformats.org/drawingml/2006/table">
            <a:tbl>
              <a:tblPr firstRow="1" bandRow="1">
                <a:tableStyleId>{5C22544A-7EE6-4342-B048-85BDC9FD1C3A}</a:tableStyleId>
              </a:tblPr>
              <a:tblGrid>
                <a:gridCol w="3517899">
                  <a:extLst>
                    <a:ext uri="{9D8B030D-6E8A-4147-A177-3AD203B41FA5}">
                      <a16:colId xmlns:a16="http://schemas.microsoft.com/office/drawing/2014/main" val="392136945"/>
                    </a:ext>
                  </a:extLst>
                </a:gridCol>
                <a:gridCol w="3517899">
                  <a:extLst>
                    <a:ext uri="{9D8B030D-6E8A-4147-A177-3AD203B41FA5}">
                      <a16:colId xmlns:a16="http://schemas.microsoft.com/office/drawing/2014/main" val="1280025910"/>
                    </a:ext>
                  </a:extLst>
                </a:gridCol>
                <a:gridCol w="3517899">
                  <a:extLst>
                    <a:ext uri="{9D8B030D-6E8A-4147-A177-3AD203B41FA5}">
                      <a16:colId xmlns:a16="http://schemas.microsoft.com/office/drawing/2014/main" val="565986494"/>
                    </a:ext>
                  </a:extLst>
                </a:gridCol>
              </a:tblGrid>
              <a:tr h="370840">
                <a:tc>
                  <a:txBody>
                    <a:bodyPr/>
                    <a:lstStyle/>
                    <a:p>
                      <a:r>
                        <a:rPr lang="en-US" sz="1200" dirty="0"/>
                        <a:t>Considerations</a:t>
                      </a:r>
                    </a:p>
                  </a:txBody>
                  <a:tcPr/>
                </a:tc>
                <a:tc>
                  <a:txBody>
                    <a:bodyPr/>
                    <a:lstStyle/>
                    <a:p>
                      <a:r>
                        <a:rPr lang="en-US" sz="1200" dirty="0"/>
                        <a:t>Face-to-face</a:t>
                      </a:r>
                    </a:p>
                  </a:txBody>
                  <a:tcPr/>
                </a:tc>
                <a:tc>
                  <a:txBody>
                    <a:bodyPr/>
                    <a:lstStyle/>
                    <a:p>
                      <a:r>
                        <a:rPr lang="en-US" sz="1200" dirty="0"/>
                        <a:t>Online Video</a:t>
                      </a:r>
                    </a:p>
                  </a:txBody>
                  <a:tcPr/>
                </a:tc>
                <a:extLst>
                  <a:ext uri="{0D108BD9-81ED-4DB2-BD59-A6C34878D82A}">
                    <a16:rowId xmlns:a16="http://schemas.microsoft.com/office/drawing/2014/main" val="919773889"/>
                  </a:ext>
                </a:extLst>
              </a:tr>
              <a:tr h="370840">
                <a:tc>
                  <a:txBody>
                    <a:bodyPr/>
                    <a:lstStyle/>
                    <a:p>
                      <a:r>
                        <a:rPr lang="en-US" sz="1200" dirty="0"/>
                        <a:t>Time</a:t>
                      </a:r>
                    </a:p>
                  </a:txBody>
                  <a:tcPr/>
                </a:tc>
                <a:tc>
                  <a:txBody>
                    <a:bodyPr/>
                    <a:lstStyle/>
                    <a:p>
                      <a:r>
                        <a:rPr lang="en-US" sz="1200" dirty="0"/>
                        <a:t>Can be more time consuming to organize and conduct</a:t>
                      </a:r>
                    </a:p>
                  </a:txBody>
                  <a:tcPr/>
                </a:tc>
                <a:tc>
                  <a:txBody>
                    <a:bodyPr/>
                    <a:lstStyle/>
                    <a:p>
                      <a:r>
                        <a:rPr lang="en-US" sz="1200" dirty="0"/>
                        <a:t>Easier to schedule </a:t>
                      </a:r>
                    </a:p>
                  </a:txBody>
                  <a:tcPr/>
                </a:tc>
                <a:extLst>
                  <a:ext uri="{0D108BD9-81ED-4DB2-BD59-A6C34878D82A}">
                    <a16:rowId xmlns:a16="http://schemas.microsoft.com/office/drawing/2014/main" val="3017010810"/>
                  </a:ext>
                </a:extLst>
              </a:tr>
              <a:tr h="370840">
                <a:tc>
                  <a:txBody>
                    <a:bodyPr/>
                    <a:lstStyle/>
                    <a:p>
                      <a:r>
                        <a:rPr lang="en-US" sz="1200" dirty="0"/>
                        <a:t>Cost</a:t>
                      </a:r>
                    </a:p>
                  </a:txBody>
                  <a:tcPr/>
                </a:tc>
                <a:tc>
                  <a:txBody>
                    <a:bodyPr/>
                    <a:lstStyle/>
                    <a:p>
                      <a:r>
                        <a:rPr lang="en-US" sz="1200" dirty="0"/>
                        <a:t>Can be more costly due to travel and other expenses</a:t>
                      </a:r>
                    </a:p>
                  </a:txBody>
                  <a:tcPr/>
                </a:tc>
                <a:tc>
                  <a:txBody>
                    <a:bodyPr/>
                    <a:lstStyle/>
                    <a:p>
                      <a:r>
                        <a:rPr lang="en-US" sz="1200" dirty="0"/>
                        <a:t>Can be costly if hardware and software are required but can be low cost if one already has the necessary tools.</a:t>
                      </a:r>
                    </a:p>
                  </a:txBody>
                  <a:tcPr/>
                </a:tc>
                <a:extLst>
                  <a:ext uri="{0D108BD9-81ED-4DB2-BD59-A6C34878D82A}">
                    <a16:rowId xmlns:a16="http://schemas.microsoft.com/office/drawing/2014/main" val="4193390297"/>
                  </a:ext>
                </a:extLst>
              </a:tr>
              <a:tr h="370840">
                <a:tc>
                  <a:txBody>
                    <a:bodyPr/>
                    <a:lstStyle/>
                    <a:p>
                      <a:r>
                        <a:rPr lang="en-US" sz="1200" dirty="0"/>
                        <a:t>Equipment required</a:t>
                      </a:r>
                    </a:p>
                  </a:txBody>
                  <a:tcPr/>
                </a:tc>
                <a:tc>
                  <a:txBody>
                    <a:bodyPr/>
                    <a:lstStyle/>
                    <a:p>
                      <a:r>
                        <a:rPr lang="en-US" sz="1200" dirty="0"/>
                        <a:t>Recording device</a:t>
                      </a:r>
                    </a:p>
                  </a:txBody>
                  <a:tcPr/>
                </a:tc>
                <a:tc>
                  <a:txBody>
                    <a:bodyPr/>
                    <a:lstStyle/>
                    <a:p>
                      <a:r>
                        <a:rPr lang="en-US" sz="1200" dirty="0"/>
                        <a:t>Phone/computer/tablet with camera. Software to record.</a:t>
                      </a:r>
                    </a:p>
                  </a:txBody>
                  <a:tcPr/>
                </a:tc>
                <a:extLst>
                  <a:ext uri="{0D108BD9-81ED-4DB2-BD59-A6C34878D82A}">
                    <a16:rowId xmlns:a16="http://schemas.microsoft.com/office/drawing/2014/main" val="2492435721"/>
                  </a:ext>
                </a:extLst>
              </a:tr>
              <a:tr h="370840">
                <a:tc>
                  <a:txBody>
                    <a:bodyPr/>
                    <a:lstStyle/>
                    <a:p>
                      <a:r>
                        <a:rPr lang="en-US" sz="1200" dirty="0"/>
                        <a:t>Note taking</a:t>
                      </a:r>
                    </a:p>
                  </a:txBody>
                  <a:tcPr/>
                </a:tc>
                <a:tc>
                  <a:txBody>
                    <a:bodyPr/>
                    <a:lstStyle/>
                    <a:p>
                      <a:r>
                        <a:rPr lang="en-US" sz="1200" dirty="0"/>
                        <a:t>Can be distracting</a:t>
                      </a:r>
                    </a:p>
                  </a:txBody>
                  <a:tcPr/>
                </a:tc>
                <a:tc>
                  <a:txBody>
                    <a:bodyPr/>
                    <a:lstStyle/>
                    <a:p>
                      <a:r>
                        <a:rPr lang="en-US" sz="1200" dirty="0"/>
                        <a:t>Can be less distracting</a:t>
                      </a:r>
                    </a:p>
                  </a:txBody>
                  <a:tcPr/>
                </a:tc>
                <a:extLst>
                  <a:ext uri="{0D108BD9-81ED-4DB2-BD59-A6C34878D82A}">
                    <a16:rowId xmlns:a16="http://schemas.microsoft.com/office/drawing/2014/main" val="966235710"/>
                  </a:ext>
                </a:extLst>
              </a:tr>
              <a:tr h="370840">
                <a:tc>
                  <a:txBody>
                    <a:bodyPr/>
                    <a:lstStyle/>
                    <a:p>
                      <a:r>
                        <a:rPr lang="en-US" sz="1200" dirty="0"/>
                        <a:t>Environment</a:t>
                      </a:r>
                    </a:p>
                  </a:txBody>
                  <a:tcPr/>
                </a:tc>
                <a:tc>
                  <a:txBody>
                    <a:bodyPr/>
                    <a:lstStyle/>
                    <a:p>
                      <a:r>
                        <a:rPr lang="en-US" sz="1200" dirty="0"/>
                        <a:t>Less control, can have unexpected noise (e.g., coffee shop).</a:t>
                      </a:r>
                    </a:p>
                    <a:p>
                      <a:endParaRPr lang="en-US" sz="1200" dirty="0"/>
                    </a:p>
                  </a:txBody>
                  <a:tcPr/>
                </a:tc>
                <a:tc>
                  <a:txBody>
                    <a:bodyPr/>
                    <a:lstStyle/>
                    <a:p>
                      <a:r>
                        <a:rPr lang="en-US" sz="1200" dirty="0"/>
                        <a:t>More control to reduce or minimize background noise</a:t>
                      </a:r>
                    </a:p>
                  </a:txBody>
                  <a:tcPr/>
                </a:tc>
                <a:extLst>
                  <a:ext uri="{0D108BD9-81ED-4DB2-BD59-A6C34878D82A}">
                    <a16:rowId xmlns:a16="http://schemas.microsoft.com/office/drawing/2014/main" val="1995369292"/>
                  </a:ext>
                </a:extLst>
              </a:tr>
              <a:tr h="370840">
                <a:tc>
                  <a:txBody>
                    <a:bodyPr/>
                    <a:lstStyle/>
                    <a:p>
                      <a:r>
                        <a:rPr lang="en-US" sz="1200" dirty="0"/>
                        <a:t>Comfort</a:t>
                      </a:r>
                    </a:p>
                  </a:txBody>
                  <a:tcPr/>
                </a:tc>
                <a:tc>
                  <a:txBody>
                    <a:bodyPr/>
                    <a:lstStyle/>
                    <a:p>
                      <a:r>
                        <a:rPr lang="en-US" sz="1200" dirty="0"/>
                        <a:t>Can be less comfortable to both the interviewer and interviewee especially if it is your first time meeting them</a:t>
                      </a:r>
                    </a:p>
                  </a:txBody>
                  <a:tcPr/>
                </a:tc>
                <a:tc>
                  <a:txBody>
                    <a:bodyPr/>
                    <a:lstStyle/>
                    <a:p>
                      <a:r>
                        <a:rPr lang="en-US" sz="1200" dirty="0"/>
                        <a:t>Can be more comfortable for both the interviewer and interviewee which can lead to more natural conversations</a:t>
                      </a:r>
                    </a:p>
                  </a:txBody>
                  <a:tcPr/>
                </a:tc>
                <a:extLst>
                  <a:ext uri="{0D108BD9-81ED-4DB2-BD59-A6C34878D82A}">
                    <a16:rowId xmlns:a16="http://schemas.microsoft.com/office/drawing/2014/main" val="2748862041"/>
                  </a:ext>
                </a:extLst>
              </a:tr>
              <a:tr h="370840">
                <a:tc>
                  <a:txBody>
                    <a:bodyPr/>
                    <a:lstStyle/>
                    <a:p>
                      <a:r>
                        <a:rPr lang="en-US" sz="1200" dirty="0"/>
                        <a:t>Nonverbal language and cues</a:t>
                      </a:r>
                    </a:p>
                  </a:txBody>
                  <a:tcPr/>
                </a:tc>
                <a:tc>
                  <a:txBody>
                    <a:bodyPr/>
                    <a:lstStyle/>
                    <a:p>
                      <a:r>
                        <a:rPr lang="en-US" sz="1200" dirty="0"/>
                        <a:t>Body language, mannerisms, and other non-verbal clues can be observed</a:t>
                      </a:r>
                    </a:p>
                  </a:txBody>
                  <a:tcPr/>
                </a:tc>
                <a:tc>
                  <a:txBody>
                    <a:bodyPr/>
                    <a:lstStyle/>
                    <a:p>
                      <a:r>
                        <a:rPr lang="en-US" sz="1200" dirty="0"/>
                        <a:t>Harder to fully observe due to video only capturing upper body and face. </a:t>
                      </a:r>
                    </a:p>
                  </a:txBody>
                  <a:tcPr/>
                </a:tc>
                <a:extLst>
                  <a:ext uri="{0D108BD9-81ED-4DB2-BD59-A6C34878D82A}">
                    <a16:rowId xmlns:a16="http://schemas.microsoft.com/office/drawing/2014/main" val="3183709397"/>
                  </a:ext>
                </a:extLst>
              </a:tr>
              <a:tr h="370840">
                <a:tc>
                  <a:txBody>
                    <a:bodyPr/>
                    <a:lstStyle/>
                    <a:p>
                      <a:r>
                        <a:rPr lang="en-US" sz="1200" dirty="0"/>
                        <a:t>Common issues/ challenges encountered</a:t>
                      </a:r>
                    </a:p>
                  </a:txBody>
                  <a:tcPr/>
                </a:tc>
                <a:tc>
                  <a:txBody>
                    <a:bodyPr/>
                    <a:lstStyle/>
                    <a:p>
                      <a:r>
                        <a:rPr lang="en-US" sz="1200" dirty="0"/>
                        <a:t>Scheduling challenges, location challenges, clarity of recordings, forgetting to record, recorder battery dies.</a:t>
                      </a:r>
                    </a:p>
                  </a:txBody>
                  <a:tcPr/>
                </a:tc>
                <a:tc>
                  <a:txBody>
                    <a:bodyPr/>
                    <a:lstStyle/>
                    <a:p>
                      <a:r>
                        <a:rPr lang="en-US" sz="1200" dirty="0"/>
                        <a:t>Hardware and software issues, internet connection, sometimes participants do not want to show themselves on video. </a:t>
                      </a:r>
                    </a:p>
                  </a:txBody>
                  <a:tcPr/>
                </a:tc>
                <a:extLst>
                  <a:ext uri="{0D108BD9-81ED-4DB2-BD59-A6C34878D82A}">
                    <a16:rowId xmlns:a16="http://schemas.microsoft.com/office/drawing/2014/main" val="3889400730"/>
                  </a:ext>
                </a:extLst>
              </a:tr>
            </a:tbl>
          </a:graphicData>
        </a:graphic>
      </p:graphicFrame>
    </p:spTree>
    <p:extLst>
      <p:ext uri="{BB962C8B-B14F-4D97-AF65-F5344CB8AC3E}">
        <p14:creationId xmlns:p14="http://schemas.microsoft.com/office/powerpoint/2010/main" val="3609667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Recruit participants</a:t>
            </a:r>
          </a:p>
          <a:p>
            <a:pPr lvl="1"/>
            <a:r>
              <a:rPr lang="en-CA" altLang="ko-KR" dirty="0"/>
              <a:t>Send them the study information sheet</a:t>
            </a:r>
          </a:p>
          <a:p>
            <a:endParaRPr lang="ko-KR" altLang="en-US" dirty="0"/>
          </a:p>
        </p:txBody>
      </p:sp>
    </p:spTree>
    <p:extLst>
      <p:ext uri="{BB962C8B-B14F-4D97-AF65-F5344CB8AC3E}">
        <p14:creationId xmlns:p14="http://schemas.microsoft.com/office/powerpoint/2010/main" val="3986818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CD04-991F-493C-B826-D3FAFE60D9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97589C-3118-4804-A24F-827D12172C2F}"/>
              </a:ext>
            </a:extLst>
          </p:cNvPr>
          <p:cNvSpPr>
            <a:spLocks noGrp="1"/>
          </p:cNvSpPr>
          <p:nvPr>
            <p:ph idx="1"/>
          </p:nvPr>
        </p:nvSpPr>
        <p:spPr/>
        <p:txBody>
          <a:bodyPr/>
          <a:lstStyle/>
          <a:p>
            <a:r>
              <a:rPr lang="en-US" dirty="0"/>
              <a:t>Schedule interview time and location with each participant</a:t>
            </a:r>
          </a:p>
          <a:p>
            <a:pPr lvl="1"/>
            <a:r>
              <a:rPr lang="en-US" dirty="0"/>
              <a:t>Be sure to cater to their schedule and preferred mode (face-to-face vs. online)</a:t>
            </a:r>
          </a:p>
        </p:txBody>
      </p:sp>
    </p:spTree>
    <p:extLst>
      <p:ext uri="{BB962C8B-B14F-4D97-AF65-F5344CB8AC3E}">
        <p14:creationId xmlns:p14="http://schemas.microsoft.com/office/powerpoint/2010/main" val="2099231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7FB2-027A-48F4-81A3-624D731842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0C2AAD-FEFE-426F-AFC9-8CD44F0B1828}"/>
              </a:ext>
            </a:extLst>
          </p:cNvPr>
          <p:cNvSpPr>
            <a:spLocks noGrp="1"/>
          </p:cNvSpPr>
          <p:nvPr>
            <p:ph idx="1"/>
          </p:nvPr>
        </p:nvSpPr>
        <p:spPr/>
        <p:txBody>
          <a:bodyPr/>
          <a:lstStyle/>
          <a:p>
            <a:r>
              <a:rPr lang="en-US" dirty="0"/>
              <a:t>Send participants the informed consent form to be completed and signed before participating in the interview</a:t>
            </a:r>
          </a:p>
          <a:p>
            <a:endParaRPr lang="en-US" dirty="0"/>
          </a:p>
          <a:p>
            <a:r>
              <a:rPr lang="en-US" dirty="0"/>
              <a:t>Send participants the interview schedule(?)</a:t>
            </a:r>
          </a:p>
          <a:p>
            <a:pPr lvl="1"/>
            <a:r>
              <a:rPr lang="en-US" dirty="0"/>
              <a:t>Why or why not?</a:t>
            </a:r>
          </a:p>
        </p:txBody>
      </p:sp>
    </p:spTree>
    <p:extLst>
      <p:ext uri="{BB962C8B-B14F-4D97-AF65-F5344CB8AC3E}">
        <p14:creationId xmlns:p14="http://schemas.microsoft.com/office/powerpoint/2010/main" val="1991710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Conduct the Interview</a:t>
            </a:r>
          </a:p>
          <a:p>
            <a:pPr lvl="1"/>
            <a:r>
              <a:rPr lang="en-CA" altLang="ko-KR" dirty="0"/>
              <a:t>Explain the purpose of the study</a:t>
            </a:r>
          </a:p>
          <a:p>
            <a:pPr lvl="1"/>
            <a:r>
              <a:rPr lang="en-CA" altLang="ko-KR" dirty="0"/>
              <a:t>Make sure you have informed consent prior to proceeding</a:t>
            </a:r>
          </a:p>
          <a:p>
            <a:pPr lvl="1"/>
            <a:r>
              <a:rPr lang="en-CA" altLang="ko-KR" dirty="0"/>
              <a:t>Ask them for their preferred pseudonym that reflects their identity and background.</a:t>
            </a:r>
          </a:p>
          <a:p>
            <a:pPr lvl="1"/>
            <a:r>
              <a:rPr lang="en-CA" altLang="ko-KR" dirty="0"/>
              <a:t>Proceed with the interview</a:t>
            </a:r>
          </a:p>
          <a:p>
            <a:pPr lvl="1"/>
            <a:r>
              <a:rPr lang="en-CA" altLang="ko-KR" dirty="0"/>
              <a:t>Debrief </a:t>
            </a:r>
          </a:p>
          <a:p>
            <a:pPr lvl="1"/>
            <a:r>
              <a:rPr lang="en-CA" altLang="ko-KR" dirty="0"/>
              <a:t>Thank them </a:t>
            </a:r>
          </a:p>
          <a:p>
            <a:endParaRPr lang="ko-KR" altLang="en-US" dirty="0"/>
          </a:p>
        </p:txBody>
      </p:sp>
    </p:spTree>
    <p:extLst>
      <p:ext uri="{BB962C8B-B14F-4D97-AF65-F5344CB8AC3E}">
        <p14:creationId xmlns:p14="http://schemas.microsoft.com/office/powerpoint/2010/main" val="81196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Transcribe the interview</a:t>
            </a:r>
          </a:p>
          <a:p>
            <a:pPr marL="0" indent="0">
              <a:buNone/>
            </a:pPr>
            <a:endParaRPr lang="ko-KR" altLang="en-US" dirty="0"/>
          </a:p>
        </p:txBody>
      </p:sp>
    </p:spTree>
    <p:extLst>
      <p:ext uri="{BB962C8B-B14F-4D97-AF65-F5344CB8AC3E}">
        <p14:creationId xmlns:p14="http://schemas.microsoft.com/office/powerpoint/2010/main" val="3928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F6EE-34E0-41CB-A716-32ECEB26BBBC}"/>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D02C0D07-68B8-40A9-B620-9790AAFB09EA}"/>
              </a:ext>
            </a:extLst>
          </p:cNvPr>
          <p:cNvSpPr>
            <a:spLocks noGrp="1"/>
          </p:cNvSpPr>
          <p:nvPr>
            <p:ph idx="1"/>
          </p:nvPr>
        </p:nvSpPr>
        <p:spPr>
          <a:xfrm>
            <a:off x="827424" y="3221489"/>
            <a:ext cx="10554574" cy="3636511"/>
          </a:xfrm>
        </p:spPr>
        <p:txBody>
          <a:bodyPr>
            <a:normAutofit fontScale="85000" lnSpcReduction="10000"/>
          </a:bodyPr>
          <a:lstStyle/>
          <a:p>
            <a:pPr>
              <a:buFont typeface="+mj-lt"/>
              <a:buAutoNum type="arabicPeriod"/>
            </a:pPr>
            <a:r>
              <a:rPr lang="en-CA" sz="1800" b="0" i="0" u="none" strike="noStrike" dirty="0">
                <a:solidFill>
                  <a:srgbClr val="FFFFFF"/>
                </a:solidFill>
                <a:effectLst/>
                <a:latin typeface="Century Gothic" panose="020B0502020202020204" pitchFamily="34" charset="0"/>
              </a:rPr>
              <a:t>Decide on who your participants will be and how participants you plan to interview.</a:t>
            </a:r>
          </a:p>
          <a:p>
            <a:pPr>
              <a:buFont typeface="+mj-lt"/>
              <a:buAutoNum type="arabicPeriod"/>
            </a:pPr>
            <a:r>
              <a:rPr lang="en-CA" sz="1800" b="0" i="0" u="none" strike="noStrike" dirty="0">
                <a:solidFill>
                  <a:srgbClr val="FFFFFF"/>
                </a:solidFill>
                <a:effectLst/>
                <a:latin typeface="Century Gothic" panose="020B0502020202020204" pitchFamily="34" charset="0"/>
              </a:rPr>
              <a:t>Decide whether one-on-one interviews or focus groups (or a combination) is most suitable for your study.  </a:t>
            </a:r>
            <a:endParaRPr lang="en-CA" dirty="0">
              <a:solidFill>
                <a:srgbClr val="FFFFFF"/>
              </a:solidFill>
              <a:latin typeface="Century Gothic" panose="020B0502020202020204" pitchFamily="34" charset="0"/>
            </a:endParaRPr>
          </a:p>
          <a:p>
            <a:pPr>
              <a:buFont typeface="+mj-lt"/>
              <a:buAutoNum type="arabicPeriod"/>
            </a:pPr>
            <a:r>
              <a:rPr lang="en-US" sz="1800" b="0" i="0" u="none" strike="noStrike" dirty="0">
                <a:solidFill>
                  <a:srgbClr val="FFFFFF"/>
                </a:solidFill>
                <a:effectLst/>
                <a:latin typeface="Century Gothic" panose="020B0502020202020204" pitchFamily="34" charset="0"/>
              </a:rPr>
              <a:t>Decide on the format of your interview (semi-structured, unstructured).  </a:t>
            </a:r>
            <a:endParaRPr lang="en-CA" sz="1800" b="0" i="0" u="none" strike="noStrike" dirty="0">
              <a:solidFill>
                <a:srgbClr val="FFFFFF"/>
              </a:solidFill>
              <a:effectLst/>
              <a:latin typeface="Century Gothic" panose="020B0502020202020204" pitchFamily="34" charset="0"/>
            </a:endParaRPr>
          </a:p>
          <a:p>
            <a:pPr>
              <a:buFont typeface="+mj-lt"/>
              <a:buAutoNum type="arabicPeriod"/>
            </a:pPr>
            <a:r>
              <a:rPr lang="en-CA" sz="1800" b="0" i="0" u="none" strike="noStrike" dirty="0">
                <a:solidFill>
                  <a:srgbClr val="FFFFFF"/>
                </a:solidFill>
                <a:effectLst/>
                <a:latin typeface="Century Gothic" panose="020B0502020202020204" pitchFamily="34" charset="0"/>
              </a:rPr>
              <a:t>Prepare an interview schedule that will guide you through the process.</a:t>
            </a:r>
            <a:endParaRPr lang="en-CA" dirty="0">
              <a:solidFill>
                <a:srgbClr val="FFFFFF"/>
              </a:solidFill>
              <a:latin typeface="Century Gothic" panose="020B0502020202020204" pitchFamily="34" charset="0"/>
            </a:endParaRPr>
          </a:p>
          <a:p>
            <a:pPr fontAlgn="base">
              <a:buFont typeface="+mj-lt"/>
              <a:buAutoNum type="arabicPeriod"/>
            </a:pPr>
            <a:r>
              <a:rPr lang="en-CA" sz="1800" b="0" i="0" u="none" strike="noStrike" dirty="0">
                <a:solidFill>
                  <a:srgbClr val="FFFFFF"/>
                </a:solidFill>
                <a:effectLst/>
                <a:latin typeface="Century Gothic" panose="020B0502020202020204" pitchFamily="34" charset="0"/>
              </a:rPr>
              <a:t>Decide an appropriate location/ format to conduct the interviews.</a:t>
            </a:r>
            <a:r>
              <a:rPr lang="en-US" sz="1800" b="0" i="0" dirty="0">
                <a:solidFill>
                  <a:srgbClr val="FFFFFF"/>
                </a:solidFill>
                <a:effectLst/>
                <a:latin typeface="Century Gothic" panose="020B0502020202020204" pitchFamily="34" charset="0"/>
              </a:rPr>
              <a:t>​</a:t>
            </a:r>
          </a:p>
          <a:p>
            <a:pPr fontAlgn="base">
              <a:buFont typeface="+mj-lt"/>
              <a:buAutoNum type="arabicPeriod"/>
            </a:pPr>
            <a:r>
              <a:rPr lang="en-CA" sz="1800" b="0" i="0" u="none" strike="noStrike" dirty="0">
                <a:solidFill>
                  <a:srgbClr val="FFFFFF"/>
                </a:solidFill>
                <a:effectLst/>
                <a:latin typeface="Century Gothic" panose="020B0502020202020204" pitchFamily="34" charset="0"/>
              </a:rPr>
              <a:t>Recruit participants</a:t>
            </a:r>
          </a:p>
          <a:p>
            <a:pPr fontAlgn="base">
              <a:buFont typeface="+mj-lt"/>
              <a:buAutoNum type="arabicPeriod"/>
            </a:pPr>
            <a:r>
              <a:rPr lang="en-CA" sz="1800" b="0" i="0" u="none" strike="noStrike" dirty="0">
                <a:solidFill>
                  <a:srgbClr val="FFFFFF"/>
                </a:solidFill>
                <a:effectLst/>
                <a:latin typeface="Century Gothic" panose="020B0502020202020204" pitchFamily="34" charset="0"/>
              </a:rPr>
              <a:t>Schedule interview time and location with each participant </a:t>
            </a:r>
          </a:p>
          <a:p>
            <a:pPr fontAlgn="base">
              <a:buFont typeface="+mj-lt"/>
              <a:buAutoNum type="arabicPeriod"/>
            </a:pPr>
            <a:r>
              <a:rPr lang="en-US" dirty="0"/>
              <a:t>Send participants the informed consent form to be completed and signed before participating in the interview and possibly the interview schedule(?)</a:t>
            </a:r>
            <a:endParaRPr lang="en-CA" sz="1800" b="0" i="0" u="none" strike="noStrike" dirty="0">
              <a:solidFill>
                <a:srgbClr val="FFFFFF"/>
              </a:solidFill>
              <a:effectLst/>
              <a:latin typeface="Century Gothic" panose="020B0502020202020204" pitchFamily="34" charset="0"/>
            </a:endParaRPr>
          </a:p>
          <a:p>
            <a:pPr fontAlgn="base">
              <a:buFont typeface="+mj-lt"/>
              <a:buAutoNum type="arabicPeriod"/>
            </a:pPr>
            <a:r>
              <a:rPr lang="en-CA" altLang="ko-KR" dirty="0"/>
              <a:t>Conduct the Interview</a:t>
            </a:r>
          </a:p>
          <a:p>
            <a:pPr fontAlgn="base">
              <a:buFont typeface="+mj-lt"/>
              <a:buAutoNum type="arabicPeriod"/>
            </a:pPr>
            <a:r>
              <a:rPr lang="en-CA" altLang="ko-KR" dirty="0"/>
              <a:t>Transcribe the interview</a:t>
            </a:r>
          </a:p>
          <a:p>
            <a:pPr fontAlgn="base"/>
            <a:endParaRPr lang="en-CA" altLang="ko-KR" dirty="0"/>
          </a:p>
          <a:p>
            <a:pPr fontAlgn="base"/>
            <a:endParaRPr lang="en-US" u="none" strike="noStrike" dirty="0">
              <a:solidFill>
                <a:srgbClr val="FFFFFF"/>
              </a:solidFill>
              <a:latin typeface="Century Gothic" panose="020B0502020202020204" pitchFamily="34" charset="0"/>
            </a:endParaRPr>
          </a:p>
          <a:p>
            <a:pPr fontAlgn="base"/>
            <a:endParaRPr lang="en-US" b="0" i="0" dirty="0">
              <a:solidFill>
                <a:srgbClr val="FFFFFF"/>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806235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Review: Good </a:t>
            </a:r>
            <a:r>
              <a:rPr lang="en-CA" dirty="0"/>
              <a:t>and Bad Interviewing</a:t>
            </a:r>
          </a:p>
        </p:txBody>
      </p:sp>
      <p:pic>
        <p:nvPicPr>
          <p:cNvPr id="4" name="Picture 3">
            <a:hlinkClick r:id="rId2" action="ppaction://hlinkfile"/>
          </p:cNvPr>
          <p:cNvPicPr>
            <a:picLocks noChangeAspect="1"/>
          </p:cNvPicPr>
          <p:nvPr/>
        </p:nvPicPr>
        <p:blipFill rotWithShape="1">
          <a:blip r:embed="rId3"/>
          <a:srcRect l="14357" t="20671" r="56393" b="41714"/>
          <a:stretch/>
        </p:blipFill>
        <p:spPr>
          <a:xfrm>
            <a:off x="1097279" y="2750743"/>
            <a:ext cx="4457047" cy="3284297"/>
          </a:xfrm>
          <a:prstGeom prst="rect">
            <a:avLst/>
          </a:prstGeom>
        </p:spPr>
      </p:pic>
      <p:pic>
        <p:nvPicPr>
          <p:cNvPr id="5" name="Picture 4">
            <a:hlinkClick r:id="rId4" action="ppaction://hlinkfile"/>
          </p:cNvPr>
          <p:cNvPicPr>
            <a:picLocks noChangeAspect="1"/>
          </p:cNvPicPr>
          <p:nvPr/>
        </p:nvPicPr>
        <p:blipFill rotWithShape="1">
          <a:blip r:embed="rId5"/>
          <a:srcRect l="14357" t="16381" r="56501" b="44572"/>
          <a:stretch/>
        </p:blipFill>
        <p:spPr>
          <a:xfrm>
            <a:off x="6327718" y="2750744"/>
            <a:ext cx="4357701" cy="3284296"/>
          </a:xfrm>
          <a:prstGeom prst="rect">
            <a:avLst/>
          </a:prstGeom>
        </p:spPr>
      </p:pic>
    </p:spTree>
    <p:extLst>
      <p:ext uri="{BB962C8B-B14F-4D97-AF65-F5344CB8AC3E}">
        <p14:creationId xmlns:p14="http://schemas.microsoft.com/office/powerpoint/2010/main" val="362814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Object 4" hidden="1">
            <a:extLst>
              <a:ext uri="{FF2B5EF4-FFF2-40B4-BE49-F238E27FC236}">
                <a16:creationId xmlns:a16="http://schemas.microsoft.com/office/drawing/2014/main" id="{2B3CC776-5D38-234B-8F94-375826D4D2E0}"/>
              </a:ext>
            </a:extLst>
          </p:cNvPr>
          <p:cNvGraphicFramePr>
            <a:graphicFrameLocks noChangeAspect="1"/>
          </p:cNvGraphicFramePr>
          <p:nvPr>
            <p:custDataLst>
              <p:tags r:id="rId2"/>
            </p:custDataLst>
          </p:nvPr>
        </p:nvGraphicFramePr>
        <p:xfrm>
          <a:off x="1527163" y="1117"/>
          <a:ext cx="1115" cy="1115"/>
        </p:xfrm>
        <a:graphic>
          <a:graphicData uri="http://schemas.openxmlformats.org/presentationml/2006/ole">
            <mc:AlternateContent xmlns:mc="http://schemas.openxmlformats.org/markup-compatibility/2006">
              <mc:Choice xmlns:v="urn:schemas-microsoft-com:vml" Requires="v">
                <p:oleObj spid="_x0000_s2057" name="think-cell Slide" r:id="rId5" imgW="38100" imgH="38100" progId="TCLayout.ActiveDocument.1">
                  <p:embed/>
                </p:oleObj>
              </mc:Choice>
              <mc:Fallback>
                <p:oleObj name="think-cell Slide" r:id="rId5" imgW="38100" imgH="38100" progId="TCLayout.ActiveDocument.1">
                  <p:embed/>
                  <p:pic>
                    <p:nvPicPr>
                      <p:cNvPr id="20481" name="Object 4" hidden="1">
                        <a:extLst>
                          <a:ext uri="{FF2B5EF4-FFF2-40B4-BE49-F238E27FC236}">
                            <a16:creationId xmlns:a16="http://schemas.microsoft.com/office/drawing/2014/main" id="{2B3CC776-5D38-234B-8F94-375826D4D2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7163" y="1117"/>
                        <a:ext cx="1115"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AA20889F-2087-5D4F-8EF4-F325EDE41D1D}"/>
              </a:ext>
            </a:extLst>
          </p:cNvPr>
          <p:cNvSpPr>
            <a:spLocks noChangeArrowheads="1"/>
          </p:cNvSpPr>
          <p:nvPr>
            <p:custDataLst>
              <p:tags r:id="rId3"/>
            </p:custDataLst>
          </p:nvPr>
        </p:nvSpPr>
        <p:spPr bwMode="auto">
          <a:xfrm>
            <a:off x="1526046" y="0"/>
            <a:ext cx="111585" cy="11158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wrap="none" lIns="0" tIns="0" rIns="0" bIns="0" anchor="ctr"/>
          <a:lstStyle/>
          <a:p>
            <a:pPr algn="ctr" eaLnBrk="1" hangingPunct="1">
              <a:defRPr/>
            </a:pPr>
            <a:endParaRPr lang="en-US" sz="2109" b="1">
              <a:solidFill>
                <a:schemeClr val="lt1"/>
              </a:solidFill>
              <a:ea typeface="+mj-ea"/>
              <a:cs typeface="+mj-cs"/>
              <a:sym typeface="Arial" panose="020B0604020202020204" pitchFamily="34" charset="0"/>
            </a:endParaRPr>
          </a:p>
        </p:txBody>
      </p:sp>
      <p:sp>
        <p:nvSpPr>
          <p:cNvPr id="52" name="Rectangle 51">
            <a:extLst>
              <a:ext uri="{FF2B5EF4-FFF2-40B4-BE49-F238E27FC236}">
                <a16:creationId xmlns:a16="http://schemas.microsoft.com/office/drawing/2014/main" id="{D8C9A25F-E3D0-A348-A916-2136A2F664A2}"/>
              </a:ext>
            </a:extLst>
          </p:cNvPr>
          <p:cNvSpPr/>
          <p:nvPr/>
        </p:nvSpPr>
        <p:spPr>
          <a:xfrm>
            <a:off x="1764762" y="2376781"/>
            <a:ext cx="1451970" cy="7858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1. Research Design</a:t>
            </a:r>
          </a:p>
        </p:txBody>
      </p:sp>
      <p:sp>
        <p:nvSpPr>
          <p:cNvPr id="56" name="Rectangle 55">
            <a:extLst>
              <a:ext uri="{FF2B5EF4-FFF2-40B4-BE49-F238E27FC236}">
                <a16:creationId xmlns:a16="http://schemas.microsoft.com/office/drawing/2014/main" id="{81691D5C-0326-C944-8BA7-3D602064E493}"/>
              </a:ext>
            </a:extLst>
          </p:cNvPr>
          <p:cNvSpPr/>
          <p:nvPr/>
        </p:nvSpPr>
        <p:spPr>
          <a:xfrm>
            <a:off x="3693375" y="5375256"/>
            <a:ext cx="1421947" cy="424854"/>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2. Prepare</a:t>
            </a:r>
          </a:p>
        </p:txBody>
      </p:sp>
      <p:sp>
        <p:nvSpPr>
          <p:cNvPr id="57" name="Rectangle 56">
            <a:extLst>
              <a:ext uri="{FF2B5EF4-FFF2-40B4-BE49-F238E27FC236}">
                <a16:creationId xmlns:a16="http://schemas.microsoft.com/office/drawing/2014/main" id="{9E081B38-1C69-DA46-AE33-8AE1CBEFCCA6}"/>
              </a:ext>
            </a:extLst>
          </p:cNvPr>
          <p:cNvSpPr/>
          <p:nvPr/>
        </p:nvSpPr>
        <p:spPr>
          <a:xfrm>
            <a:off x="3575203" y="3752311"/>
            <a:ext cx="1429258" cy="424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3. Interview</a:t>
            </a:r>
          </a:p>
        </p:txBody>
      </p:sp>
      <p:sp>
        <p:nvSpPr>
          <p:cNvPr id="63" name="Rectangle 62">
            <a:extLst>
              <a:ext uri="{FF2B5EF4-FFF2-40B4-BE49-F238E27FC236}">
                <a16:creationId xmlns:a16="http://schemas.microsoft.com/office/drawing/2014/main" id="{AA768BBD-B8DF-3549-902F-34165B6905EB}"/>
              </a:ext>
            </a:extLst>
          </p:cNvPr>
          <p:cNvSpPr/>
          <p:nvPr/>
        </p:nvSpPr>
        <p:spPr>
          <a:xfrm>
            <a:off x="9123041" y="4316127"/>
            <a:ext cx="1429258" cy="424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Transcribing</a:t>
            </a:r>
          </a:p>
        </p:txBody>
      </p:sp>
      <p:sp>
        <p:nvSpPr>
          <p:cNvPr id="36" name="Rectangle 35">
            <a:extLst>
              <a:ext uri="{FF2B5EF4-FFF2-40B4-BE49-F238E27FC236}">
                <a16:creationId xmlns:a16="http://schemas.microsoft.com/office/drawing/2014/main" id="{CEEF5DAE-AF33-3840-B35A-12BF153CB8D1}"/>
              </a:ext>
            </a:extLst>
          </p:cNvPr>
          <p:cNvSpPr/>
          <p:nvPr/>
        </p:nvSpPr>
        <p:spPr>
          <a:xfrm>
            <a:off x="7549655" y="4316127"/>
            <a:ext cx="1446193" cy="424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Reflecting</a:t>
            </a:r>
          </a:p>
        </p:txBody>
      </p:sp>
      <p:sp>
        <p:nvSpPr>
          <p:cNvPr id="40" name="Rectangle 39">
            <a:extLst>
              <a:ext uri="{FF2B5EF4-FFF2-40B4-BE49-F238E27FC236}">
                <a16:creationId xmlns:a16="http://schemas.microsoft.com/office/drawing/2014/main" id="{E32D4826-11CF-4142-B7BF-C6564C28CE6D}"/>
              </a:ext>
            </a:extLst>
          </p:cNvPr>
          <p:cNvSpPr/>
          <p:nvPr/>
        </p:nvSpPr>
        <p:spPr>
          <a:xfrm>
            <a:off x="1795962" y="3259079"/>
            <a:ext cx="1421946" cy="13510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Lit. rev.</a:t>
            </a:r>
          </a:p>
          <a:p>
            <a:pPr algn="ctr"/>
            <a:r>
              <a:rPr lang="en-NL" sz="1100">
                <a:latin typeface="+mj-lt"/>
              </a:rPr>
              <a:t>RQ </a:t>
            </a:r>
          </a:p>
          <a:p>
            <a:pPr algn="ctr"/>
            <a:r>
              <a:rPr lang="en-NL" sz="1100">
                <a:latin typeface="+mj-lt"/>
              </a:rPr>
              <a:t>research method</a:t>
            </a:r>
          </a:p>
        </p:txBody>
      </p:sp>
      <p:sp>
        <p:nvSpPr>
          <p:cNvPr id="50" name="Rectangle 49">
            <a:extLst>
              <a:ext uri="{FF2B5EF4-FFF2-40B4-BE49-F238E27FC236}">
                <a16:creationId xmlns:a16="http://schemas.microsoft.com/office/drawing/2014/main" id="{3F3195C6-E737-3046-8734-4F1679AE4B8C}"/>
              </a:ext>
            </a:extLst>
          </p:cNvPr>
          <p:cNvSpPr/>
          <p:nvPr/>
        </p:nvSpPr>
        <p:spPr>
          <a:xfrm>
            <a:off x="1829116" y="5086981"/>
            <a:ext cx="1316363" cy="1651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Selecting organisation and interviewee</a:t>
            </a:r>
          </a:p>
        </p:txBody>
      </p:sp>
      <p:cxnSp>
        <p:nvCxnSpPr>
          <p:cNvPr id="58" name="Straight Arrow Connector 57">
            <a:extLst>
              <a:ext uri="{FF2B5EF4-FFF2-40B4-BE49-F238E27FC236}">
                <a16:creationId xmlns:a16="http://schemas.microsoft.com/office/drawing/2014/main" id="{19C5D6F9-59E7-1C41-8EF4-53A308B89B9B}"/>
              </a:ext>
            </a:extLst>
          </p:cNvPr>
          <p:cNvCxnSpPr>
            <a:cxnSpLocks/>
          </p:cNvCxnSpPr>
          <p:nvPr/>
        </p:nvCxnSpPr>
        <p:spPr>
          <a:xfrm>
            <a:off x="2451343" y="4680958"/>
            <a:ext cx="0" cy="3291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6DB4AAC0-5A10-0447-AB9F-D100BC885DEC}"/>
              </a:ext>
            </a:extLst>
          </p:cNvPr>
          <p:cNvSpPr/>
          <p:nvPr/>
        </p:nvSpPr>
        <p:spPr>
          <a:xfrm>
            <a:off x="5642837" y="5328765"/>
            <a:ext cx="1372720" cy="424854"/>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Type of Interview</a:t>
            </a:r>
          </a:p>
        </p:txBody>
      </p:sp>
      <p:sp>
        <p:nvSpPr>
          <p:cNvPr id="64" name="Rectangle 63">
            <a:extLst>
              <a:ext uri="{FF2B5EF4-FFF2-40B4-BE49-F238E27FC236}">
                <a16:creationId xmlns:a16="http://schemas.microsoft.com/office/drawing/2014/main" id="{43DEFC54-2A53-0744-8EF5-FE8377012491}"/>
              </a:ext>
            </a:extLst>
          </p:cNvPr>
          <p:cNvSpPr/>
          <p:nvPr/>
        </p:nvSpPr>
        <p:spPr>
          <a:xfrm>
            <a:off x="9159912" y="5284590"/>
            <a:ext cx="1372720" cy="424854"/>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Unstructured</a:t>
            </a:r>
          </a:p>
        </p:txBody>
      </p:sp>
      <p:sp>
        <p:nvSpPr>
          <p:cNvPr id="65" name="Rectangle 64">
            <a:extLst>
              <a:ext uri="{FF2B5EF4-FFF2-40B4-BE49-F238E27FC236}">
                <a16:creationId xmlns:a16="http://schemas.microsoft.com/office/drawing/2014/main" id="{E2CA4E01-B279-3E4B-BC43-726659BF5155}"/>
              </a:ext>
            </a:extLst>
          </p:cNvPr>
          <p:cNvSpPr/>
          <p:nvPr/>
        </p:nvSpPr>
        <p:spPr>
          <a:xfrm>
            <a:off x="7676313" y="5309398"/>
            <a:ext cx="1372720" cy="424854"/>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Semi-structured</a:t>
            </a:r>
          </a:p>
        </p:txBody>
      </p:sp>
      <p:cxnSp>
        <p:nvCxnSpPr>
          <p:cNvPr id="66" name="Straight Arrow Connector 65">
            <a:extLst>
              <a:ext uri="{FF2B5EF4-FFF2-40B4-BE49-F238E27FC236}">
                <a16:creationId xmlns:a16="http://schemas.microsoft.com/office/drawing/2014/main" id="{4BF0FDEA-5E00-554E-BFDB-DDCAB8D67F5E}"/>
              </a:ext>
            </a:extLst>
          </p:cNvPr>
          <p:cNvCxnSpPr>
            <a:cxnSpLocks/>
          </p:cNvCxnSpPr>
          <p:nvPr/>
        </p:nvCxnSpPr>
        <p:spPr>
          <a:xfrm>
            <a:off x="7103349" y="5528144"/>
            <a:ext cx="4812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9" name="Right Brace 68">
            <a:extLst>
              <a:ext uri="{FF2B5EF4-FFF2-40B4-BE49-F238E27FC236}">
                <a16:creationId xmlns:a16="http://schemas.microsoft.com/office/drawing/2014/main" id="{6E11D408-75D7-6A4A-B4DE-B2551ACB46F1}"/>
              </a:ext>
            </a:extLst>
          </p:cNvPr>
          <p:cNvSpPr/>
          <p:nvPr/>
        </p:nvSpPr>
        <p:spPr>
          <a:xfrm rot="5400000">
            <a:off x="9155356" y="5254736"/>
            <a:ext cx="126438" cy="1255393"/>
          </a:xfrm>
          <a:prstGeom prst="rightBrace">
            <a:avLst/>
          </a:prstGeom>
          <a:no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100">
              <a:latin typeface="+mj-lt"/>
            </a:endParaRPr>
          </a:p>
        </p:txBody>
      </p:sp>
      <p:sp>
        <p:nvSpPr>
          <p:cNvPr id="70" name="Rectangle 69">
            <a:extLst>
              <a:ext uri="{FF2B5EF4-FFF2-40B4-BE49-F238E27FC236}">
                <a16:creationId xmlns:a16="http://schemas.microsoft.com/office/drawing/2014/main" id="{25B31B41-854B-514A-92A1-95C04BED001A}"/>
              </a:ext>
            </a:extLst>
          </p:cNvPr>
          <p:cNvSpPr/>
          <p:nvPr/>
        </p:nvSpPr>
        <p:spPr>
          <a:xfrm>
            <a:off x="8532215" y="6110349"/>
            <a:ext cx="1372720" cy="62769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Type of research questions</a:t>
            </a:r>
          </a:p>
        </p:txBody>
      </p:sp>
      <p:cxnSp>
        <p:nvCxnSpPr>
          <p:cNvPr id="73" name="Straight Arrow Connector 72">
            <a:extLst>
              <a:ext uri="{FF2B5EF4-FFF2-40B4-BE49-F238E27FC236}">
                <a16:creationId xmlns:a16="http://schemas.microsoft.com/office/drawing/2014/main" id="{41EE72CB-75C4-944A-9AA3-9C93D2D3958B}"/>
              </a:ext>
            </a:extLst>
          </p:cNvPr>
          <p:cNvCxnSpPr>
            <a:cxnSpLocks/>
          </p:cNvCxnSpPr>
          <p:nvPr/>
        </p:nvCxnSpPr>
        <p:spPr>
          <a:xfrm flipV="1">
            <a:off x="4313844" y="4327903"/>
            <a:ext cx="0" cy="9566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F3270CB5-76F3-084D-BCE5-F4B5070D95F3}"/>
              </a:ext>
            </a:extLst>
          </p:cNvPr>
          <p:cNvSpPr/>
          <p:nvPr/>
        </p:nvSpPr>
        <p:spPr>
          <a:xfrm>
            <a:off x="5632989" y="3132044"/>
            <a:ext cx="1372720" cy="43738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Before</a:t>
            </a:r>
          </a:p>
        </p:txBody>
      </p:sp>
      <p:sp>
        <p:nvSpPr>
          <p:cNvPr id="75" name="Rectangle 74">
            <a:extLst>
              <a:ext uri="{FF2B5EF4-FFF2-40B4-BE49-F238E27FC236}">
                <a16:creationId xmlns:a16="http://schemas.microsoft.com/office/drawing/2014/main" id="{84F38C81-F213-D44E-88D3-A3D336456161}"/>
              </a:ext>
            </a:extLst>
          </p:cNvPr>
          <p:cNvSpPr/>
          <p:nvPr/>
        </p:nvSpPr>
        <p:spPr>
          <a:xfrm>
            <a:off x="7551151" y="3144576"/>
            <a:ext cx="993096" cy="424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Anonymity</a:t>
            </a:r>
          </a:p>
        </p:txBody>
      </p:sp>
      <p:sp>
        <p:nvSpPr>
          <p:cNvPr id="76" name="Rectangle 75">
            <a:extLst>
              <a:ext uri="{FF2B5EF4-FFF2-40B4-BE49-F238E27FC236}">
                <a16:creationId xmlns:a16="http://schemas.microsoft.com/office/drawing/2014/main" id="{A82B2CDD-0173-DD44-995D-80E4E9DE9467}"/>
              </a:ext>
            </a:extLst>
          </p:cNvPr>
          <p:cNvSpPr/>
          <p:nvPr/>
        </p:nvSpPr>
        <p:spPr>
          <a:xfrm>
            <a:off x="9689776" y="3138310"/>
            <a:ext cx="766433" cy="424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dirty="0">
                <a:solidFill>
                  <a:sysClr val="windowText" lastClr="000000"/>
                </a:solidFill>
                <a:latin typeface="+mj-lt"/>
              </a:rPr>
              <a:t>Sa</a:t>
            </a:r>
            <a:r>
              <a:rPr lang="en-US" sz="1100" dirty="0">
                <a:solidFill>
                  <a:sysClr val="windowText" lastClr="000000"/>
                </a:solidFill>
                <a:latin typeface="+mj-lt"/>
              </a:rPr>
              <a:t>f</a:t>
            </a:r>
            <a:r>
              <a:rPr lang="en-NL" sz="1100" dirty="0">
                <a:solidFill>
                  <a:sysClr val="windowText" lastClr="000000"/>
                </a:solidFill>
                <a:latin typeface="+mj-lt"/>
              </a:rPr>
              <a:t>ely stored</a:t>
            </a:r>
          </a:p>
        </p:txBody>
      </p:sp>
      <p:sp>
        <p:nvSpPr>
          <p:cNvPr id="77" name="Rectangle 76">
            <a:extLst>
              <a:ext uri="{FF2B5EF4-FFF2-40B4-BE49-F238E27FC236}">
                <a16:creationId xmlns:a16="http://schemas.microsoft.com/office/drawing/2014/main" id="{BD8DB2F2-3442-7A47-8C01-08520C4DD593}"/>
              </a:ext>
            </a:extLst>
          </p:cNvPr>
          <p:cNvSpPr/>
          <p:nvPr/>
        </p:nvSpPr>
        <p:spPr>
          <a:xfrm>
            <a:off x="3916785" y="2481450"/>
            <a:ext cx="836530" cy="4248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Ethics</a:t>
            </a:r>
          </a:p>
        </p:txBody>
      </p:sp>
      <p:sp>
        <p:nvSpPr>
          <p:cNvPr id="78" name="Rectangle 77">
            <a:extLst>
              <a:ext uri="{FF2B5EF4-FFF2-40B4-BE49-F238E27FC236}">
                <a16:creationId xmlns:a16="http://schemas.microsoft.com/office/drawing/2014/main" id="{54207899-E0D6-434E-94DC-08EBB9F6C212}"/>
              </a:ext>
            </a:extLst>
          </p:cNvPr>
          <p:cNvSpPr/>
          <p:nvPr/>
        </p:nvSpPr>
        <p:spPr>
          <a:xfrm>
            <a:off x="8636882" y="3144576"/>
            <a:ext cx="965982" cy="424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Audio recording</a:t>
            </a:r>
          </a:p>
        </p:txBody>
      </p:sp>
      <p:sp>
        <p:nvSpPr>
          <p:cNvPr id="80" name="Rectangle 79">
            <a:extLst>
              <a:ext uri="{FF2B5EF4-FFF2-40B4-BE49-F238E27FC236}">
                <a16:creationId xmlns:a16="http://schemas.microsoft.com/office/drawing/2014/main" id="{E472CECF-0507-4E4F-9DF0-D1BE2FC51974}"/>
              </a:ext>
            </a:extLst>
          </p:cNvPr>
          <p:cNvSpPr/>
          <p:nvPr/>
        </p:nvSpPr>
        <p:spPr>
          <a:xfrm>
            <a:off x="5636273" y="3739779"/>
            <a:ext cx="1372720" cy="43738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During</a:t>
            </a:r>
          </a:p>
        </p:txBody>
      </p:sp>
      <p:sp>
        <p:nvSpPr>
          <p:cNvPr id="81" name="Rectangle 80">
            <a:extLst>
              <a:ext uri="{FF2B5EF4-FFF2-40B4-BE49-F238E27FC236}">
                <a16:creationId xmlns:a16="http://schemas.microsoft.com/office/drawing/2014/main" id="{9C9DD5D0-74E5-0549-8897-FD5D88ACD993}"/>
              </a:ext>
            </a:extLst>
          </p:cNvPr>
          <p:cNvSpPr/>
          <p:nvPr/>
        </p:nvSpPr>
        <p:spPr>
          <a:xfrm>
            <a:off x="5632989" y="4327903"/>
            <a:ext cx="1372720" cy="43738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After</a:t>
            </a:r>
          </a:p>
        </p:txBody>
      </p:sp>
      <p:cxnSp>
        <p:nvCxnSpPr>
          <p:cNvPr id="82" name="Straight Arrow Connector 81">
            <a:extLst>
              <a:ext uri="{FF2B5EF4-FFF2-40B4-BE49-F238E27FC236}">
                <a16:creationId xmlns:a16="http://schemas.microsoft.com/office/drawing/2014/main" id="{7E950CE8-C0B8-1A47-A1F7-6A50B3864096}"/>
              </a:ext>
            </a:extLst>
          </p:cNvPr>
          <p:cNvCxnSpPr>
            <a:cxnSpLocks/>
          </p:cNvCxnSpPr>
          <p:nvPr/>
        </p:nvCxnSpPr>
        <p:spPr>
          <a:xfrm>
            <a:off x="4306427" y="3061898"/>
            <a:ext cx="0" cy="507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7615A03C-7573-514E-A1A7-69DC6B37277C}"/>
              </a:ext>
            </a:extLst>
          </p:cNvPr>
          <p:cNvCxnSpPr>
            <a:cxnSpLocks/>
          </p:cNvCxnSpPr>
          <p:nvPr/>
        </p:nvCxnSpPr>
        <p:spPr>
          <a:xfrm>
            <a:off x="3376481" y="2696498"/>
            <a:ext cx="4179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4" name="Right Brace 83">
            <a:extLst>
              <a:ext uri="{FF2B5EF4-FFF2-40B4-BE49-F238E27FC236}">
                <a16:creationId xmlns:a16="http://schemas.microsoft.com/office/drawing/2014/main" id="{7B0C87B8-A0A1-9A46-A2F2-2BE0752F344B}"/>
              </a:ext>
            </a:extLst>
          </p:cNvPr>
          <p:cNvSpPr/>
          <p:nvPr/>
        </p:nvSpPr>
        <p:spPr>
          <a:xfrm rot="10800000">
            <a:off x="5202242" y="3061898"/>
            <a:ext cx="364660" cy="19075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100">
              <a:latin typeface="+mj-lt"/>
            </a:endParaRPr>
          </a:p>
        </p:txBody>
      </p:sp>
      <p:cxnSp>
        <p:nvCxnSpPr>
          <p:cNvPr id="85" name="Straight Arrow Connector 84">
            <a:extLst>
              <a:ext uri="{FF2B5EF4-FFF2-40B4-BE49-F238E27FC236}">
                <a16:creationId xmlns:a16="http://schemas.microsoft.com/office/drawing/2014/main" id="{9622A8D0-D3CC-5349-ACFF-AE6FBAC18E34}"/>
              </a:ext>
            </a:extLst>
          </p:cNvPr>
          <p:cNvCxnSpPr>
            <a:cxnSpLocks/>
          </p:cNvCxnSpPr>
          <p:nvPr/>
        </p:nvCxnSpPr>
        <p:spPr>
          <a:xfrm>
            <a:off x="7005709" y="4546595"/>
            <a:ext cx="4812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C3FF68FA-07F4-9B45-A1EC-044F73F0C838}"/>
              </a:ext>
            </a:extLst>
          </p:cNvPr>
          <p:cNvCxnSpPr>
            <a:cxnSpLocks/>
          </p:cNvCxnSpPr>
          <p:nvPr/>
        </p:nvCxnSpPr>
        <p:spPr>
          <a:xfrm>
            <a:off x="7008993" y="3951759"/>
            <a:ext cx="4812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4675C3AA-F952-9A4B-AD7D-67D1A7001B27}"/>
              </a:ext>
            </a:extLst>
          </p:cNvPr>
          <p:cNvCxnSpPr>
            <a:cxnSpLocks/>
          </p:cNvCxnSpPr>
          <p:nvPr/>
        </p:nvCxnSpPr>
        <p:spPr>
          <a:xfrm>
            <a:off x="7005709" y="3344471"/>
            <a:ext cx="4812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Rectangle 88">
            <a:extLst>
              <a:ext uri="{FF2B5EF4-FFF2-40B4-BE49-F238E27FC236}">
                <a16:creationId xmlns:a16="http://schemas.microsoft.com/office/drawing/2014/main" id="{828BAB04-8E52-C34A-A31C-FE37FB9CE160}"/>
              </a:ext>
            </a:extLst>
          </p:cNvPr>
          <p:cNvSpPr/>
          <p:nvPr/>
        </p:nvSpPr>
        <p:spPr>
          <a:xfrm>
            <a:off x="7552939" y="3718705"/>
            <a:ext cx="1372720" cy="424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Interviewee’s point of view</a:t>
            </a:r>
          </a:p>
        </p:txBody>
      </p:sp>
      <p:sp>
        <p:nvSpPr>
          <p:cNvPr id="91" name="Rectangle 90">
            <a:extLst>
              <a:ext uri="{FF2B5EF4-FFF2-40B4-BE49-F238E27FC236}">
                <a16:creationId xmlns:a16="http://schemas.microsoft.com/office/drawing/2014/main" id="{27EBEB60-3EFE-2442-BC2C-B0EFCA36F7CD}"/>
              </a:ext>
            </a:extLst>
          </p:cNvPr>
          <p:cNvSpPr/>
          <p:nvPr/>
        </p:nvSpPr>
        <p:spPr>
          <a:xfrm>
            <a:off x="9006712" y="3711142"/>
            <a:ext cx="1372720" cy="4248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solidFill>
                  <a:sysClr val="windowText" lastClr="000000"/>
                </a:solidFill>
                <a:latin typeface="+mj-lt"/>
              </a:rPr>
              <a:t>Examples</a:t>
            </a:r>
          </a:p>
        </p:txBody>
      </p:sp>
      <p:sp>
        <p:nvSpPr>
          <p:cNvPr id="95" name="Right Brace 94">
            <a:extLst>
              <a:ext uri="{FF2B5EF4-FFF2-40B4-BE49-F238E27FC236}">
                <a16:creationId xmlns:a16="http://schemas.microsoft.com/office/drawing/2014/main" id="{5E9A333B-4B3C-6446-B41D-551647E7179F}"/>
              </a:ext>
            </a:extLst>
          </p:cNvPr>
          <p:cNvSpPr/>
          <p:nvPr/>
        </p:nvSpPr>
        <p:spPr>
          <a:xfrm rot="10800000">
            <a:off x="5272913" y="5137302"/>
            <a:ext cx="257734" cy="1402677"/>
          </a:xfrm>
          <a:prstGeom prst="rightBrace">
            <a:avLst>
              <a:gd name="adj1" fmla="val 8333"/>
              <a:gd name="adj2" fmla="val 70282"/>
            </a:avLst>
          </a:prstGeom>
          <a:no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100">
              <a:latin typeface="+mj-lt"/>
            </a:endParaRPr>
          </a:p>
        </p:txBody>
      </p:sp>
      <p:sp>
        <p:nvSpPr>
          <p:cNvPr id="96" name="Rectangle 95">
            <a:extLst>
              <a:ext uri="{FF2B5EF4-FFF2-40B4-BE49-F238E27FC236}">
                <a16:creationId xmlns:a16="http://schemas.microsoft.com/office/drawing/2014/main" id="{C93D72B6-8AB5-854F-96D1-C0570C19DA44}"/>
              </a:ext>
            </a:extLst>
          </p:cNvPr>
          <p:cNvSpPr/>
          <p:nvPr/>
        </p:nvSpPr>
        <p:spPr>
          <a:xfrm>
            <a:off x="5622395" y="6026016"/>
            <a:ext cx="1383314" cy="67606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dirty="0">
                <a:latin typeface="+mj-lt"/>
              </a:rPr>
              <a:t>Interview </a:t>
            </a:r>
            <a:r>
              <a:rPr lang="en-US" sz="1100" dirty="0">
                <a:latin typeface="+mj-lt"/>
              </a:rPr>
              <a:t>Schedule &amp; Protocol</a:t>
            </a:r>
            <a:endParaRPr lang="en-NL" sz="1100" dirty="0">
              <a:latin typeface="+mj-lt"/>
            </a:endParaRPr>
          </a:p>
        </p:txBody>
      </p:sp>
      <p:sp>
        <p:nvSpPr>
          <p:cNvPr id="104" name="Rectangle 103">
            <a:extLst>
              <a:ext uri="{FF2B5EF4-FFF2-40B4-BE49-F238E27FC236}">
                <a16:creationId xmlns:a16="http://schemas.microsoft.com/office/drawing/2014/main" id="{B66018A5-B102-E34C-882A-9C7CE210E60A}"/>
              </a:ext>
            </a:extLst>
          </p:cNvPr>
          <p:cNvSpPr/>
          <p:nvPr/>
        </p:nvSpPr>
        <p:spPr>
          <a:xfrm>
            <a:off x="3832539" y="6277232"/>
            <a:ext cx="836530" cy="4248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L" sz="1100">
                <a:latin typeface="+mj-lt"/>
              </a:rPr>
              <a:t>Ethics</a:t>
            </a:r>
          </a:p>
        </p:txBody>
      </p:sp>
      <p:cxnSp>
        <p:nvCxnSpPr>
          <p:cNvPr id="105" name="Straight Arrow Connector 104">
            <a:extLst>
              <a:ext uri="{FF2B5EF4-FFF2-40B4-BE49-F238E27FC236}">
                <a16:creationId xmlns:a16="http://schemas.microsoft.com/office/drawing/2014/main" id="{E9D57173-074E-2640-81AE-700D19C11CEA}"/>
              </a:ext>
            </a:extLst>
          </p:cNvPr>
          <p:cNvCxnSpPr>
            <a:cxnSpLocks/>
          </p:cNvCxnSpPr>
          <p:nvPr/>
        </p:nvCxnSpPr>
        <p:spPr>
          <a:xfrm flipV="1">
            <a:off x="4208658" y="5869678"/>
            <a:ext cx="0" cy="337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30AD3C8F-6657-F544-955D-829DF71D82BF}"/>
              </a:ext>
            </a:extLst>
          </p:cNvPr>
          <p:cNvCxnSpPr>
            <a:cxnSpLocks/>
          </p:cNvCxnSpPr>
          <p:nvPr/>
        </p:nvCxnSpPr>
        <p:spPr>
          <a:xfrm>
            <a:off x="3353613" y="6533178"/>
            <a:ext cx="4179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5E753EC-6EE7-5B72-EC17-A3A8DE10FF2E}"/>
              </a:ext>
            </a:extLst>
          </p:cNvPr>
          <p:cNvSpPr>
            <a:spLocks noGrp="1"/>
          </p:cNvSpPr>
          <p:nvPr>
            <p:ph type="title"/>
          </p:nvPr>
        </p:nvSpPr>
        <p:spPr>
          <a:xfrm>
            <a:off x="686175" y="322954"/>
            <a:ext cx="10571998" cy="970450"/>
          </a:xfrm>
        </p:spPr>
        <p:txBody>
          <a:bodyPr/>
          <a:lstStyle/>
          <a:p>
            <a:r>
              <a:rPr lang="en-US" dirty="0"/>
              <a:t>Qualitative Interview Cycle</a:t>
            </a:r>
          </a:p>
        </p:txBody>
      </p:sp>
    </p:spTree>
    <p:extLst>
      <p:ext uri="{BB962C8B-B14F-4D97-AF65-F5344CB8AC3E}">
        <p14:creationId xmlns:p14="http://schemas.microsoft.com/office/powerpoint/2010/main" val="1736204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Interviewing Practice</a:t>
            </a:r>
            <a:endParaRPr lang="ko-KR" altLang="en-US" dirty="0"/>
          </a:p>
        </p:txBody>
      </p:sp>
      <p:sp>
        <p:nvSpPr>
          <p:cNvPr id="3" name="내용 개체 틀 2"/>
          <p:cNvSpPr>
            <a:spLocks noGrp="1"/>
          </p:cNvSpPr>
          <p:nvPr>
            <p:ph idx="1"/>
          </p:nvPr>
        </p:nvSpPr>
        <p:spPr/>
        <p:txBody>
          <a:bodyPr/>
          <a:lstStyle/>
          <a:p>
            <a:r>
              <a:rPr lang="en-US" altLang="ko-KR" dirty="0"/>
              <a:t>What do you need to do before you interview?</a:t>
            </a:r>
            <a:endParaRPr lang="ko-KR" altLang="en-US" dirty="0"/>
          </a:p>
        </p:txBody>
      </p:sp>
    </p:spTree>
    <p:extLst>
      <p:ext uri="{BB962C8B-B14F-4D97-AF65-F5344CB8AC3E}">
        <p14:creationId xmlns:p14="http://schemas.microsoft.com/office/powerpoint/2010/main" val="3865856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Preparing for the interview</a:t>
            </a:r>
            <a:endParaRPr lang="ko-KR" altLang="en-US" dirty="0"/>
          </a:p>
        </p:txBody>
      </p:sp>
      <p:sp>
        <p:nvSpPr>
          <p:cNvPr id="3" name="내용 개체 틀 2"/>
          <p:cNvSpPr>
            <a:spLocks noGrp="1"/>
          </p:cNvSpPr>
          <p:nvPr>
            <p:ph idx="1"/>
          </p:nvPr>
        </p:nvSpPr>
        <p:spPr/>
        <p:txBody>
          <a:bodyPr/>
          <a:lstStyle/>
          <a:p>
            <a:r>
              <a:rPr lang="en-US" altLang="ko-KR" dirty="0"/>
              <a:t>Debriefing about the study</a:t>
            </a:r>
          </a:p>
          <a:p>
            <a:r>
              <a:rPr lang="en-US" altLang="ko-KR" dirty="0"/>
              <a:t>Be sure to prepare an audio recording device </a:t>
            </a:r>
            <a:r>
              <a:rPr lang="en-US" altLang="ko-KR"/>
              <a:t>and ask </a:t>
            </a:r>
            <a:r>
              <a:rPr lang="en-US" altLang="ko-KR" dirty="0"/>
              <a:t>the participant if it is ok for you to record the interview</a:t>
            </a:r>
          </a:p>
          <a:p>
            <a:r>
              <a:rPr lang="en-US" altLang="ko-KR" dirty="0"/>
              <a:t>Put the recorder in a non-intrusive place (that does not distract you or the interviewee but can still get a clear audio sample)</a:t>
            </a:r>
            <a:endParaRPr lang="ko-KR" altLang="en-US" dirty="0"/>
          </a:p>
        </p:txBody>
      </p:sp>
    </p:spTree>
    <p:extLst>
      <p:ext uri="{BB962C8B-B14F-4D97-AF65-F5344CB8AC3E}">
        <p14:creationId xmlns:p14="http://schemas.microsoft.com/office/powerpoint/2010/main" val="3509409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TIPS</a:t>
            </a:r>
            <a:endParaRPr lang="ko-KR" altLang="en-US" dirty="0"/>
          </a:p>
        </p:txBody>
      </p:sp>
      <p:sp>
        <p:nvSpPr>
          <p:cNvPr id="3" name="내용 개체 틀 2"/>
          <p:cNvSpPr>
            <a:spLocks noGrp="1"/>
          </p:cNvSpPr>
          <p:nvPr>
            <p:ph idx="1"/>
          </p:nvPr>
        </p:nvSpPr>
        <p:spPr/>
        <p:txBody>
          <a:bodyPr/>
          <a:lstStyle/>
          <a:p>
            <a:r>
              <a:rPr lang="en-US" altLang="ko-KR" dirty="0"/>
              <a:t>Make the participant feels relaxed</a:t>
            </a:r>
          </a:p>
          <a:p>
            <a:r>
              <a:rPr lang="en-US" altLang="ko-KR" dirty="0"/>
              <a:t>Go with the flow of the conversation not necessarily the questions</a:t>
            </a:r>
          </a:p>
          <a:p>
            <a:r>
              <a:rPr lang="en-US" altLang="ko-KR" dirty="0"/>
              <a:t>Be sure to ask follow up questions</a:t>
            </a:r>
            <a:endParaRPr lang="ko-KR" altLang="en-US" dirty="0"/>
          </a:p>
        </p:txBody>
      </p:sp>
    </p:spTree>
    <p:extLst>
      <p:ext uri="{BB962C8B-B14F-4D97-AF65-F5344CB8AC3E}">
        <p14:creationId xmlns:p14="http://schemas.microsoft.com/office/powerpoint/2010/main" val="1148937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After the interview</a:t>
            </a:r>
            <a:endParaRPr lang="ko-KR" altLang="en-US" dirty="0"/>
          </a:p>
        </p:txBody>
      </p:sp>
      <p:sp>
        <p:nvSpPr>
          <p:cNvPr id="3" name="내용 개체 틀 2"/>
          <p:cNvSpPr>
            <a:spLocks noGrp="1"/>
          </p:cNvSpPr>
          <p:nvPr>
            <p:ph idx="1"/>
          </p:nvPr>
        </p:nvSpPr>
        <p:spPr/>
        <p:txBody>
          <a:bodyPr/>
          <a:lstStyle/>
          <a:p>
            <a:r>
              <a:rPr lang="en-US" altLang="ko-KR" dirty="0"/>
              <a:t>Thank them for their time</a:t>
            </a:r>
          </a:p>
          <a:p>
            <a:r>
              <a:rPr lang="en-US" altLang="ko-KR" dirty="0"/>
              <a:t>Give them time to ask you any </a:t>
            </a:r>
            <a:r>
              <a:rPr lang="en-US" altLang="ko-KR"/>
              <a:t>other questions they may have</a:t>
            </a:r>
            <a:endParaRPr lang="ko-KR" altLang="en-US"/>
          </a:p>
        </p:txBody>
      </p:sp>
    </p:spTree>
    <p:extLst>
      <p:ext uri="{BB962C8B-B14F-4D97-AF65-F5344CB8AC3E}">
        <p14:creationId xmlns:p14="http://schemas.microsoft.com/office/powerpoint/2010/main" val="2686718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2331-2464-7599-F4CB-E36D78E8369E}"/>
              </a:ext>
            </a:extLst>
          </p:cNvPr>
          <p:cNvSpPr>
            <a:spLocks noGrp="1"/>
          </p:cNvSpPr>
          <p:nvPr>
            <p:ph type="title"/>
          </p:nvPr>
        </p:nvSpPr>
        <p:spPr>
          <a:xfrm>
            <a:off x="818712" y="428138"/>
            <a:ext cx="10571998" cy="970450"/>
          </a:xfrm>
        </p:spPr>
        <p:txBody>
          <a:bodyPr/>
          <a:lstStyle/>
          <a:p>
            <a:r>
              <a:rPr lang="en-US" dirty="0"/>
              <a:t>References</a:t>
            </a:r>
          </a:p>
        </p:txBody>
      </p:sp>
      <p:sp>
        <p:nvSpPr>
          <p:cNvPr id="3" name="Content Placeholder 2">
            <a:extLst>
              <a:ext uri="{FF2B5EF4-FFF2-40B4-BE49-F238E27FC236}">
                <a16:creationId xmlns:a16="http://schemas.microsoft.com/office/drawing/2014/main" id="{A6723CE4-0A06-7AE6-36DA-801C7A7C7979}"/>
              </a:ext>
            </a:extLst>
          </p:cNvPr>
          <p:cNvSpPr>
            <a:spLocks noGrp="1"/>
          </p:cNvSpPr>
          <p:nvPr>
            <p:ph idx="1"/>
          </p:nvPr>
        </p:nvSpPr>
        <p:spPr>
          <a:xfrm>
            <a:off x="723462" y="2266950"/>
            <a:ext cx="10554574" cy="4382423"/>
          </a:xfrm>
        </p:spPr>
        <p:txBody>
          <a:bodyPr>
            <a:normAutofit/>
          </a:bodyPr>
          <a:lstStyle/>
          <a:p>
            <a:pPr algn="l"/>
            <a:r>
              <a:rPr lang="en-US" sz="1200" b="0" i="0" u="none" strike="noStrike" baseline="0" dirty="0">
                <a:latin typeface="+mj-lt"/>
              </a:rPr>
              <a:t>Guest G, </a:t>
            </a:r>
            <a:r>
              <a:rPr lang="en-US" sz="1200" b="0" i="0" u="none" strike="noStrike" baseline="0" dirty="0" err="1">
                <a:latin typeface="+mj-lt"/>
              </a:rPr>
              <a:t>Namey</a:t>
            </a:r>
            <a:r>
              <a:rPr lang="en-US" sz="1200" b="0" i="0" u="none" strike="noStrike" baseline="0" dirty="0">
                <a:latin typeface="+mj-lt"/>
              </a:rPr>
              <a:t> E, &amp; McKenna K, (2016). How many focus groups are enough? Building an </a:t>
            </a:r>
            <a:r>
              <a:rPr lang="en-US" sz="1200" dirty="0">
                <a:latin typeface="+mj-lt"/>
              </a:rPr>
              <a:t>ev</a:t>
            </a:r>
            <a:r>
              <a:rPr lang="en-US" sz="1200" b="0" i="0" u="none" strike="noStrike" baseline="0" dirty="0">
                <a:latin typeface="+mj-lt"/>
              </a:rPr>
              <a:t>idence </a:t>
            </a:r>
            <a:r>
              <a:rPr lang="en-US" sz="1200" dirty="0">
                <a:latin typeface="+mj-lt"/>
              </a:rPr>
              <a:t>b</a:t>
            </a:r>
            <a:r>
              <a:rPr lang="en-US" sz="1200" b="0" i="0" u="none" strike="noStrike" baseline="0" dirty="0">
                <a:latin typeface="+mj-lt"/>
              </a:rPr>
              <a:t>ase for non-probability sample sizes. </a:t>
            </a:r>
            <a:r>
              <a:rPr lang="en-US" sz="1200" b="0" i="1" u="none" strike="noStrike" baseline="0" dirty="0">
                <a:latin typeface="+mj-lt"/>
              </a:rPr>
              <a:t>Field Methods, 29</a:t>
            </a:r>
            <a:r>
              <a:rPr lang="en-US" sz="1200" b="0" i="0" u="none" strike="noStrike" baseline="0" dirty="0">
                <a:latin typeface="+mj-lt"/>
              </a:rPr>
              <a:t>(1), 3–22. </a:t>
            </a:r>
            <a:r>
              <a:rPr lang="en-US" sz="1200" b="0" i="0" u="none" strike="noStrike" baseline="0" dirty="0" err="1">
                <a:latin typeface="+mj-lt"/>
              </a:rPr>
              <a:t>doi</a:t>
            </a:r>
            <a:r>
              <a:rPr lang="en-US" sz="1200" b="0" i="0" u="none" strike="noStrike" baseline="0" dirty="0">
                <a:latin typeface="+mj-lt"/>
              </a:rPr>
              <a:t>: 10.1177/1525822X16639015.</a:t>
            </a:r>
          </a:p>
          <a:p>
            <a:pPr algn="l"/>
            <a:r>
              <a:rPr lang="en-US" sz="1200" b="0" i="0" u="none" strike="noStrike" baseline="0" dirty="0" err="1">
                <a:latin typeface="+mj-lt"/>
              </a:rPr>
              <a:t>Kvale</a:t>
            </a:r>
            <a:r>
              <a:rPr lang="en-US" sz="1200" b="0" i="0" u="none" strike="noStrike" baseline="0" dirty="0">
                <a:latin typeface="+mj-lt"/>
              </a:rPr>
              <a:t>, S. (1996). </a:t>
            </a:r>
            <a:r>
              <a:rPr lang="en-US" sz="1200" b="0" i="0" u="none" strike="noStrike" baseline="0" dirty="0" err="1">
                <a:latin typeface="+mj-lt"/>
              </a:rPr>
              <a:t>InterViews</a:t>
            </a:r>
            <a:r>
              <a:rPr lang="en-US" sz="1200" b="0" i="0" u="none" strike="noStrike" baseline="0" dirty="0">
                <a:latin typeface="+mj-lt"/>
              </a:rPr>
              <a:t>: </a:t>
            </a:r>
            <a:r>
              <a:rPr lang="en-US" sz="1200" b="0" i="1" u="none" strike="noStrike" baseline="0" dirty="0">
                <a:latin typeface="+mj-lt"/>
              </a:rPr>
              <a:t>An introduction to qualitative </a:t>
            </a:r>
            <a:r>
              <a:rPr lang="en-US" sz="1200" i="1" dirty="0">
                <a:latin typeface="+mj-lt"/>
              </a:rPr>
              <a:t>r</a:t>
            </a:r>
            <a:r>
              <a:rPr lang="en-US" sz="1200" b="0" i="1" u="none" strike="noStrike" baseline="0" dirty="0">
                <a:latin typeface="+mj-lt"/>
              </a:rPr>
              <a:t>esearch </a:t>
            </a:r>
            <a:r>
              <a:rPr lang="en-US" sz="1200" i="1" dirty="0">
                <a:latin typeface="+mj-lt"/>
              </a:rPr>
              <a:t>i</a:t>
            </a:r>
            <a:r>
              <a:rPr lang="en-US" sz="1200" b="0" i="1" u="none" strike="noStrike" baseline="0" dirty="0">
                <a:latin typeface="+mj-lt"/>
              </a:rPr>
              <a:t>nterviewing</a:t>
            </a:r>
            <a:r>
              <a:rPr lang="en-US" sz="1200" dirty="0">
                <a:latin typeface="+mj-lt"/>
              </a:rPr>
              <a:t>.</a:t>
            </a:r>
            <a:r>
              <a:rPr lang="en-US" sz="1200" b="0" i="0" u="none" strike="noStrike" baseline="0" dirty="0">
                <a:latin typeface="+mj-lt"/>
              </a:rPr>
              <a:t> Sage.</a:t>
            </a:r>
            <a:endParaRPr lang="en-US" sz="1200" dirty="0">
              <a:latin typeface="+mj-lt"/>
            </a:endParaRPr>
          </a:p>
          <a:p>
            <a:r>
              <a:rPr lang="en-US" sz="1200" dirty="0"/>
              <a:t>Patrick, D. L., Burke, L. B., Gwaltney, C. J., Leidy, N. K., Martin, M. L., </a:t>
            </a:r>
            <a:r>
              <a:rPr lang="en-US" sz="1200" dirty="0" err="1"/>
              <a:t>Molsen</a:t>
            </a:r>
            <a:r>
              <a:rPr lang="en-US" sz="1200" dirty="0"/>
              <a:t>, E., &amp; Ring, L. (2011). Content validity—establishing and reporting the evidence in newly developed patient-reported outcomes (PRO) instruments for medical product evaluation: ISPOR PRO good research practices task force report: part 1—eliciting concepts for a new PRO instrument. </a:t>
            </a:r>
            <a:r>
              <a:rPr lang="en-US" sz="1200" i="1" dirty="0"/>
              <a:t>Value in Health, 14</a:t>
            </a:r>
            <a:r>
              <a:rPr lang="en-US" sz="1200" dirty="0"/>
              <a:t>(8), 967-977.</a:t>
            </a:r>
          </a:p>
          <a:p>
            <a:pPr algn="l"/>
            <a:r>
              <a:rPr lang="en-US" sz="1200" b="0" i="0" u="none" strike="noStrike" baseline="0" dirty="0">
                <a:latin typeface="+mj-lt"/>
              </a:rPr>
              <a:t>Rubin, H.J. and Rubin, I.S. (2005). </a:t>
            </a:r>
            <a:r>
              <a:rPr lang="en-US" sz="1200" b="0" i="1" u="none" strike="noStrike" baseline="0" dirty="0">
                <a:latin typeface="+mj-lt"/>
              </a:rPr>
              <a:t>Qualitative interviewing: The art of hearing </a:t>
            </a:r>
            <a:r>
              <a:rPr lang="en-US" sz="1200" i="1" dirty="0">
                <a:latin typeface="+mj-lt"/>
              </a:rPr>
              <a:t>d</a:t>
            </a:r>
            <a:r>
              <a:rPr lang="en-US" sz="1200" b="0" i="1" u="none" strike="noStrike" baseline="0" dirty="0">
                <a:latin typeface="+mj-lt"/>
              </a:rPr>
              <a:t>ata </a:t>
            </a:r>
            <a:r>
              <a:rPr lang="en-US" sz="1200" b="0" i="0" u="none" strike="noStrike" baseline="0" dirty="0">
                <a:latin typeface="+mj-lt"/>
              </a:rPr>
              <a:t>(2nd ed.). Sage.</a:t>
            </a:r>
            <a:endParaRPr lang="en-US" sz="1200" dirty="0">
              <a:latin typeface="+mj-lt"/>
            </a:endParaRPr>
          </a:p>
          <a:p>
            <a:r>
              <a:rPr lang="en-US" sz="1200" dirty="0"/>
              <a:t>Qu, S. Q., &amp; Dumay J. (2011). The qualitative research interview. </a:t>
            </a:r>
            <a:r>
              <a:rPr lang="en-US" sz="1200" i="1" dirty="0"/>
              <a:t>Qualitative Research in Accounting &amp; Management, 8</a:t>
            </a:r>
            <a:r>
              <a:rPr lang="en-US" sz="1200" dirty="0"/>
              <a:t>(3), 238-264.</a:t>
            </a:r>
          </a:p>
          <a:p>
            <a:endParaRPr lang="en-US" sz="1200" dirty="0"/>
          </a:p>
          <a:p>
            <a:endParaRPr lang="en-US" sz="1200" dirty="0"/>
          </a:p>
          <a:p>
            <a:endParaRPr lang="en-US" sz="1200" dirty="0"/>
          </a:p>
        </p:txBody>
      </p:sp>
    </p:spTree>
    <p:extLst>
      <p:ext uri="{BB962C8B-B14F-4D97-AF65-F5344CB8AC3E}">
        <p14:creationId xmlns:p14="http://schemas.microsoft.com/office/powerpoint/2010/main" val="72234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FB93-45A8-1CCB-CDFB-835782105FD0}"/>
              </a:ext>
            </a:extLst>
          </p:cNvPr>
          <p:cNvSpPr>
            <a:spLocks noGrp="1"/>
          </p:cNvSpPr>
          <p:nvPr>
            <p:ph type="title"/>
          </p:nvPr>
        </p:nvSpPr>
        <p:spPr/>
        <p:txBody>
          <a:bodyPr/>
          <a:lstStyle/>
          <a:p>
            <a:r>
              <a:rPr lang="en-US" dirty="0"/>
              <a:t>What are Focus Groups?</a:t>
            </a:r>
          </a:p>
        </p:txBody>
      </p:sp>
      <p:sp>
        <p:nvSpPr>
          <p:cNvPr id="3" name="Content Placeholder 2">
            <a:extLst>
              <a:ext uri="{FF2B5EF4-FFF2-40B4-BE49-F238E27FC236}">
                <a16:creationId xmlns:a16="http://schemas.microsoft.com/office/drawing/2014/main" id="{F9DFE509-6CD7-9F0F-816C-B1A719C783CA}"/>
              </a:ext>
            </a:extLst>
          </p:cNvPr>
          <p:cNvSpPr>
            <a:spLocks noGrp="1"/>
          </p:cNvSpPr>
          <p:nvPr>
            <p:ph idx="1"/>
          </p:nvPr>
        </p:nvSpPr>
        <p:spPr>
          <a:xfrm>
            <a:off x="575431" y="2532680"/>
            <a:ext cx="6068650" cy="3636511"/>
          </a:xfrm>
        </p:spPr>
        <p:txBody>
          <a:bodyPr>
            <a:normAutofit fontScale="85000" lnSpcReduction="20000"/>
          </a:bodyPr>
          <a:lstStyle/>
          <a:p>
            <a:r>
              <a:rPr lang="en-US" dirty="0"/>
              <a:t>Focus groups are </a:t>
            </a:r>
            <a:r>
              <a:rPr lang="en-US" b="1" dirty="0"/>
              <a:t>group interviews</a:t>
            </a:r>
            <a:r>
              <a:rPr lang="en-US" dirty="0"/>
              <a:t>. </a:t>
            </a:r>
          </a:p>
          <a:p>
            <a:endParaRPr lang="en-US" dirty="0"/>
          </a:p>
          <a:p>
            <a:r>
              <a:rPr lang="en-US" dirty="0"/>
              <a:t>A moderator (usually the primary researcher</a:t>
            </a:r>
            <a:r>
              <a:rPr lang="en-US" b="1" u="sng" dirty="0"/>
              <a:t>) guides the interview while a small group discusses</a:t>
            </a:r>
            <a:r>
              <a:rPr lang="en-US" dirty="0"/>
              <a:t> the topics that the interviewer raises. </a:t>
            </a:r>
          </a:p>
          <a:p>
            <a:endParaRPr lang="en-US" dirty="0"/>
          </a:p>
          <a:p>
            <a:r>
              <a:rPr lang="en-US" dirty="0"/>
              <a:t>Typically, there are </a:t>
            </a:r>
            <a:r>
              <a:rPr lang="en-US" b="1" u="sng" dirty="0"/>
              <a:t>three to ten participants who come from similar backgrounds</a:t>
            </a:r>
            <a:r>
              <a:rPr lang="en-US" dirty="0"/>
              <a:t>. </a:t>
            </a:r>
          </a:p>
          <a:p>
            <a:endParaRPr lang="en-US" dirty="0"/>
          </a:p>
          <a:p>
            <a:r>
              <a:rPr lang="en-US" dirty="0"/>
              <a:t>Often there are </a:t>
            </a:r>
            <a:r>
              <a:rPr lang="en-US" b="1" u="sng" dirty="0"/>
              <a:t>multiple groups (3-6).</a:t>
            </a:r>
          </a:p>
          <a:p>
            <a:endParaRPr lang="en-US" dirty="0"/>
          </a:p>
          <a:p>
            <a:r>
              <a:rPr lang="en-US" dirty="0"/>
              <a:t>The moderator works from </a:t>
            </a:r>
            <a:r>
              <a:rPr lang="en-US" b="1" u="sng" dirty="0"/>
              <a:t>a predetermined set of discussion topics or guiding questions</a:t>
            </a:r>
            <a:r>
              <a:rPr lang="en-US" dirty="0"/>
              <a:t>.</a:t>
            </a:r>
          </a:p>
        </p:txBody>
      </p:sp>
      <p:sp>
        <p:nvSpPr>
          <p:cNvPr id="6" name="TextBox 5">
            <a:extLst>
              <a:ext uri="{FF2B5EF4-FFF2-40B4-BE49-F238E27FC236}">
                <a16:creationId xmlns:a16="http://schemas.microsoft.com/office/drawing/2014/main" id="{1D61B305-2E3F-6E3B-8C53-F2DE088DA6C1}"/>
              </a:ext>
            </a:extLst>
          </p:cNvPr>
          <p:cNvSpPr txBox="1"/>
          <p:nvPr/>
        </p:nvSpPr>
        <p:spPr>
          <a:xfrm>
            <a:off x="10603684" y="6540336"/>
            <a:ext cx="1350628" cy="246221"/>
          </a:xfrm>
          <a:prstGeom prst="rect">
            <a:avLst/>
          </a:prstGeom>
          <a:noFill/>
        </p:spPr>
        <p:txBody>
          <a:bodyPr wrap="square" rtlCol="0">
            <a:spAutoFit/>
          </a:bodyPr>
          <a:lstStyle/>
          <a:p>
            <a:r>
              <a:rPr lang="en-US" sz="1000" dirty="0"/>
              <a:t>(Morgan, 1997)</a:t>
            </a:r>
          </a:p>
        </p:txBody>
      </p:sp>
      <p:pic>
        <p:nvPicPr>
          <p:cNvPr id="7" name="Picture 6" descr="Focus Groups vs. One-on-One Interviews (When and Why) | by Ila Maheshwari |  UXArmy | Medium">
            <a:extLst>
              <a:ext uri="{FF2B5EF4-FFF2-40B4-BE49-F238E27FC236}">
                <a16:creationId xmlns:a16="http://schemas.microsoft.com/office/drawing/2014/main" id="{4F534F07-18CD-8960-4CA6-57DD03F734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218"/>
          <a:stretch/>
        </p:blipFill>
        <p:spPr bwMode="auto">
          <a:xfrm>
            <a:off x="7338033" y="2222287"/>
            <a:ext cx="4043965" cy="370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6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BEE8-A82A-7B64-A59A-2708E5C4408A}"/>
              </a:ext>
            </a:extLst>
          </p:cNvPr>
          <p:cNvSpPr>
            <a:spLocks noGrp="1"/>
          </p:cNvSpPr>
          <p:nvPr>
            <p:ph type="title"/>
          </p:nvPr>
        </p:nvSpPr>
        <p:spPr/>
        <p:txBody>
          <a:bodyPr/>
          <a:lstStyle/>
          <a:p>
            <a:r>
              <a:rPr lang="en-US" dirty="0"/>
              <a:t>An Important Consideration</a:t>
            </a:r>
          </a:p>
        </p:txBody>
      </p:sp>
      <p:sp>
        <p:nvSpPr>
          <p:cNvPr id="3" name="Content Placeholder 2">
            <a:extLst>
              <a:ext uri="{FF2B5EF4-FFF2-40B4-BE49-F238E27FC236}">
                <a16:creationId xmlns:a16="http://schemas.microsoft.com/office/drawing/2014/main" id="{06F2342C-946B-7B63-630E-037EE54B21E4}"/>
              </a:ext>
            </a:extLst>
          </p:cNvPr>
          <p:cNvSpPr>
            <a:spLocks noGrp="1"/>
          </p:cNvSpPr>
          <p:nvPr>
            <p:ph idx="1"/>
          </p:nvPr>
        </p:nvSpPr>
        <p:spPr/>
        <p:txBody>
          <a:bodyPr/>
          <a:lstStyle/>
          <a:p>
            <a:r>
              <a:rPr lang="en-US" dirty="0"/>
              <a:t>Two to three focus groups are sufficient to capture 80% of themes, including the most prevalent themes, and three to six groups for 90% of themes in a homogenous study population using a semi-structured discussion guide (Guest et al., 2016).</a:t>
            </a:r>
          </a:p>
        </p:txBody>
      </p:sp>
    </p:spTree>
    <p:extLst>
      <p:ext uri="{BB962C8B-B14F-4D97-AF65-F5344CB8AC3E}">
        <p14:creationId xmlns:p14="http://schemas.microsoft.com/office/powerpoint/2010/main" val="412587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DD6E-346E-3792-6824-784722B6EAB1}"/>
              </a:ext>
            </a:extLst>
          </p:cNvPr>
          <p:cNvSpPr>
            <a:spLocks noGrp="1"/>
          </p:cNvSpPr>
          <p:nvPr>
            <p:ph type="title"/>
          </p:nvPr>
        </p:nvSpPr>
        <p:spPr/>
        <p:txBody>
          <a:bodyPr/>
          <a:lstStyle/>
          <a:p>
            <a:r>
              <a:rPr lang="en-US" dirty="0"/>
              <a:t>What may be the advantages and disadvantages of each approach?</a:t>
            </a:r>
          </a:p>
        </p:txBody>
      </p:sp>
      <p:sp>
        <p:nvSpPr>
          <p:cNvPr id="3" name="Content Placeholder 2">
            <a:extLst>
              <a:ext uri="{FF2B5EF4-FFF2-40B4-BE49-F238E27FC236}">
                <a16:creationId xmlns:a16="http://schemas.microsoft.com/office/drawing/2014/main" id="{604AB9C7-4A3A-4511-2837-2AB37D0FD5B8}"/>
              </a:ext>
            </a:extLst>
          </p:cNvPr>
          <p:cNvSpPr>
            <a:spLocks noGrp="1"/>
          </p:cNvSpPr>
          <p:nvPr>
            <p:ph idx="1"/>
          </p:nvPr>
        </p:nvSpPr>
        <p:spPr/>
        <p:txBody>
          <a:bodyPr/>
          <a:lstStyle/>
          <a:p>
            <a:endParaRPr lang="en-US"/>
          </a:p>
        </p:txBody>
      </p:sp>
      <p:pic>
        <p:nvPicPr>
          <p:cNvPr id="1026" name="Picture 2" descr="The history/origin of the question mark - Where did it come from?">
            <a:extLst>
              <a:ext uri="{FF2B5EF4-FFF2-40B4-BE49-F238E27FC236}">
                <a16:creationId xmlns:a16="http://schemas.microsoft.com/office/drawing/2014/main" id="{B303C661-2CD5-2E74-E2A1-DE675F05706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7650" y="2100739"/>
            <a:ext cx="3714750" cy="406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2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1DB7-0470-C099-8CF0-47CD4FBFA58E}"/>
              </a:ext>
            </a:extLst>
          </p:cNvPr>
          <p:cNvSpPr>
            <a:spLocks noGrp="1"/>
          </p:cNvSpPr>
          <p:nvPr>
            <p:ph type="title"/>
          </p:nvPr>
        </p:nvSpPr>
        <p:spPr/>
        <p:txBody>
          <a:bodyPr/>
          <a:lstStyle/>
          <a:p>
            <a:r>
              <a:rPr lang="en-US" dirty="0"/>
              <a:t>Pros and Cons of Focus Groups and Interviews</a:t>
            </a:r>
          </a:p>
        </p:txBody>
      </p:sp>
      <p:sp>
        <p:nvSpPr>
          <p:cNvPr id="3" name="Content Placeholder 2">
            <a:extLst>
              <a:ext uri="{FF2B5EF4-FFF2-40B4-BE49-F238E27FC236}">
                <a16:creationId xmlns:a16="http://schemas.microsoft.com/office/drawing/2014/main" id="{1CB24A82-39A0-5CCA-40EE-4098F2FB0EA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909BBC3-8093-A357-7283-2C993450FE16}"/>
              </a:ext>
            </a:extLst>
          </p:cNvPr>
          <p:cNvPicPr>
            <a:picLocks noChangeAspect="1"/>
          </p:cNvPicPr>
          <p:nvPr/>
        </p:nvPicPr>
        <p:blipFill rotWithShape="1">
          <a:blip r:embed="rId2"/>
          <a:srcRect l="18032" t="37306" r="19336" b="31346"/>
          <a:stretch/>
        </p:blipFill>
        <p:spPr>
          <a:xfrm>
            <a:off x="1165926" y="2222287"/>
            <a:ext cx="10216071" cy="3636511"/>
          </a:xfrm>
          <a:prstGeom prst="rect">
            <a:avLst/>
          </a:prstGeom>
        </p:spPr>
      </p:pic>
      <p:pic>
        <p:nvPicPr>
          <p:cNvPr id="6" name="Picture 4" descr="Focus Groups vs. One-on-One Interviews (When and Why) | by Ila Maheshwari |  UXArmy | Medium">
            <a:extLst>
              <a:ext uri="{FF2B5EF4-FFF2-40B4-BE49-F238E27FC236}">
                <a16:creationId xmlns:a16="http://schemas.microsoft.com/office/drawing/2014/main" id="{5D34C04D-E05F-1271-7966-C3B72D0D06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22"/>
          <a:stretch/>
        </p:blipFill>
        <p:spPr bwMode="auto">
          <a:xfrm flipH="1">
            <a:off x="10412655" y="2990831"/>
            <a:ext cx="969342" cy="8818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ocus Groups vs. One-on-One Interviews (When and Why) | by Ila Maheshwari |  UXArmy | Medium">
            <a:extLst>
              <a:ext uri="{FF2B5EF4-FFF2-40B4-BE49-F238E27FC236}">
                <a16:creationId xmlns:a16="http://schemas.microsoft.com/office/drawing/2014/main" id="{7656F34D-A8DE-CBEE-F5B9-1E25A3C8D4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218"/>
          <a:stretch/>
        </p:blipFill>
        <p:spPr bwMode="auto">
          <a:xfrm>
            <a:off x="1165926" y="2985296"/>
            <a:ext cx="969341" cy="887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2844F2-BFDC-8A67-ED27-D20CDA483704}"/>
              </a:ext>
            </a:extLst>
          </p:cNvPr>
          <p:cNvSpPr txBox="1"/>
          <p:nvPr/>
        </p:nvSpPr>
        <p:spPr>
          <a:xfrm>
            <a:off x="9891730" y="5849760"/>
            <a:ext cx="1635853" cy="246221"/>
          </a:xfrm>
          <a:prstGeom prst="rect">
            <a:avLst/>
          </a:prstGeom>
          <a:noFill/>
        </p:spPr>
        <p:txBody>
          <a:bodyPr wrap="square" rtlCol="0">
            <a:spAutoFit/>
          </a:bodyPr>
          <a:lstStyle/>
          <a:p>
            <a:r>
              <a:rPr lang="en-US" sz="1000" dirty="0"/>
              <a:t>(Patrick et al., 2011)</a:t>
            </a:r>
          </a:p>
        </p:txBody>
      </p:sp>
      <p:sp>
        <p:nvSpPr>
          <p:cNvPr id="8" name="Rectangle 7">
            <a:extLst>
              <a:ext uri="{FF2B5EF4-FFF2-40B4-BE49-F238E27FC236}">
                <a16:creationId xmlns:a16="http://schemas.microsoft.com/office/drawing/2014/main" id="{CCFE5F79-BCA6-0A3D-5E1D-9FD004E79D45}"/>
              </a:ext>
            </a:extLst>
          </p:cNvPr>
          <p:cNvSpPr/>
          <p:nvPr/>
        </p:nvSpPr>
        <p:spPr>
          <a:xfrm>
            <a:off x="818712" y="2222287"/>
            <a:ext cx="10571997" cy="38365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LxotYcFRxe8Ia2d5JyRZ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otalTime>357</TotalTime>
  <Words>2581</Words>
  <Application>Microsoft Office PowerPoint</Application>
  <PresentationFormat>Widescreen</PresentationFormat>
  <Paragraphs>337</Paragraphs>
  <Slides>54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Century Gothic</vt:lpstr>
      <vt:lpstr>Courier New</vt:lpstr>
      <vt:lpstr>Times New Roman</vt:lpstr>
      <vt:lpstr>Wingdings 2</vt:lpstr>
      <vt:lpstr>Quotable</vt:lpstr>
      <vt:lpstr>think-cell Slide</vt:lpstr>
      <vt:lpstr>Interviews and Focus Groups</vt:lpstr>
      <vt:lpstr>Interview Formats</vt:lpstr>
      <vt:lpstr>What are Qualitative Interviews?</vt:lpstr>
      <vt:lpstr>What Interviewing Requires</vt:lpstr>
      <vt:lpstr>Qualitative Interview Cycle</vt:lpstr>
      <vt:lpstr>What are Focus Groups?</vt:lpstr>
      <vt:lpstr>An Important Consideration</vt:lpstr>
      <vt:lpstr>What may be the advantages and disadvantages of each approach?</vt:lpstr>
      <vt:lpstr>Pros and Cons of Focus Groups and Interviews</vt:lpstr>
      <vt:lpstr>Advantages &amp; Disadvantages of Interviews</vt:lpstr>
      <vt:lpstr>Advantages &amp; Disadvantages of Focus Groups</vt:lpstr>
      <vt:lpstr>Approaches to Interviews and Focus groups</vt:lpstr>
      <vt:lpstr>Structured Interview</vt:lpstr>
      <vt:lpstr>Semi-structured Interview</vt:lpstr>
      <vt:lpstr>Unstructured Interview</vt:lpstr>
      <vt:lpstr>When Should I Use Semi-Structured/ Unstructured?</vt:lpstr>
      <vt:lpstr>Creating an Interview Schedule</vt:lpstr>
      <vt:lpstr>Interview Schedule</vt:lpstr>
      <vt:lpstr>Developing Interview Questions</vt:lpstr>
      <vt:lpstr>Creating an Interview Schedule</vt:lpstr>
      <vt:lpstr>Types of Questions</vt:lpstr>
      <vt:lpstr>Types of Questions</vt:lpstr>
      <vt:lpstr>Direct</vt:lpstr>
      <vt:lpstr>Indirect</vt:lpstr>
      <vt:lpstr>Follow-up</vt:lpstr>
      <vt:lpstr>Probing </vt:lpstr>
      <vt:lpstr>Specifying</vt:lpstr>
      <vt:lpstr>Interpreting</vt:lpstr>
      <vt:lpstr>PowerPoint Presentation</vt:lpstr>
      <vt:lpstr>Today’s Task</vt:lpstr>
      <vt:lpstr>The Interview</vt:lpstr>
      <vt:lpstr>The Interview as an Interpersonal Encounter </vt:lpstr>
      <vt:lpstr>PowerPoint Presentation</vt:lpstr>
      <vt:lpstr>Steps in Conducting an Interview</vt:lpstr>
      <vt:lpstr>PowerPoint Presentation</vt:lpstr>
      <vt:lpstr>PowerPoint Presentation</vt:lpstr>
      <vt:lpstr>PowerPoint Presentation</vt:lpstr>
      <vt:lpstr>PowerPoint Presentation</vt:lpstr>
      <vt:lpstr>PowerPoint Presentation</vt:lpstr>
      <vt:lpstr>Interview Environments</vt:lpstr>
      <vt:lpstr>Benefits and Drawbacks of Face-to-face vs. Online Video </vt:lpstr>
      <vt:lpstr>Benefits and Drawbacks of Face-to-face vs. Online Video</vt:lpstr>
      <vt:lpstr>PowerPoint Presentation</vt:lpstr>
      <vt:lpstr>PowerPoint Presentation</vt:lpstr>
      <vt:lpstr>PowerPoint Presentation</vt:lpstr>
      <vt:lpstr>PowerPoint Presentation</vt:lpstr>
      <vt:lpstr>PowerPoint Presentation</vt:lpstr>
      <vt:lpstr>Summary </vt:lpstr>
      <vt:lpstr>Review: Good and Bad Interviewing</vt:lpstr>
      <vt:lpstr>Interviewing Practice</vt:lpstr>
      <vt:lpstr>Preparing for the interview</vt:lpstr>
      <vt:lpstr>TIPS</vt:lpstr>
      <vt:lpstr>After the interview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Interviews and Focus Groups</dc:title>
  <dc:creator>Whitehead George</dc:creator>
  <cp:lastModifiedBy>Whitehead, George</cp:lastModifiedBy>
  <cp:revision>41</cp:revision>
  <dcterms:created xsi:type="dcterms:W3CDTF">2018-11-15T18:50:01Z</dcterms:created>
  <dcterms:modified xsi:type="dcterms:W3CDTF">2024-04-10T19:02:07Z</dcterms:modified>
</cp:coreProperties>
</file>