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17"/>
  </p:notesMasterIdLst>
  <p:sldIdLst>
    <p:sldId id="3825" r:id="rId5"/>
    <p:sldId id="3836" r:id="rId6"/>
    <p:sldId id="3841" r:id="rId7"/>
    <p:sldId id="3838" r:id="rId8"/>
    <p:sldId id="3842" r:id="rId9"/>
    <p:sldId id="3837" r:id="rId10"/>
    <p:sldId id="3835" r:id="rId11"/>
    <p:sldId id="3843" r:id="rId12"/>
    <p:sldId id="3845" r:id="rId13"/>
    <p:sldId id="3844" r:id="rId14"/>
    <p:sldId id="3840" r:id="rId15"/>
    <p:sldId id="383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408" userDrawn="1">
          <p15:clr>
            <a:srgbClr val="A4A3A4"/>
          </p15:clr>
        </p15:guide>
        <p15:guide id="3" pos="6936" userDrawn="1">
          <p15:clr>
            <a:srgbClr val="A4A3A4"/>
          </p15:clr>
        </p15:guide>
        <p15:guide id="4" pos="74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1200"/>
        <p:guide orient="horz" pos="3408"/>
        <p:guide pos="6936"/>
        <p:guide pos="7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7BA811-8917-4F1D-B22F-E96045BFA4E0}" type="datetimeFigureOut">
              <a:rPr lang="en-US" smtClean="0"/>
              <a:t>1/18/2024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C6A29-4676-420C-BBE3-ACC2B80F64D4}" type="slidenum">
              <a:rPr lang="en-US" smtClean="0"/>
              <a:t>‹#›</a:t>
            </a:fld>
            <a:endParaRPr lang="en-US" dirty="0"/>
          </a:p>
        </p:txBody>
      </p:sp>
    </p:spTree>
    <p:extLst>
      <p:ext uri="{BB962C8B-B14F-4D97-AF65-F5344CB8AC3E}">
        <p14:creationId xmlns:p14="http://schemas.microsoft.com/office/powerpoint/2010/main" val="3804597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Free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Arc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DE1A06-8754-4870-9E44-E39BADAD9845}"/>
              </a:ext>
            </a:extLst>
          </p:cNvPr>
          <p:cNvSpPr>
            <a:spLocks noGrp="1"/>
          </p:cNvSpPr>
          <p:nvPr>
            <p:ph type="ctrTitle"/>
          </p:nvPr>
        </p:nvSpPr>
        <p:spPr>
          <a:xfrm>
            <a:off x="5093208" y="2743200"/>
            <a:ext cx="6592824" cy="2386584"/>
          </a:xfrm>
        </p:spPr>
        <p:txBody>
          <a:bodyPr anchor="b"/>
          <a:lstStyle>
            <a:lvl1pPr algn="r">
              <a:defRPr sz="60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3527F020-BBC3-49BB-91C2-5B2CBD64B3C5}"/>
              </a:ext>
            </a:extLst>
          </p:cNvPr>
          <p:cNvSpPr>
            <a:spLocks noGrp="1"/>
          </p:cNvSpPr>
          <p:nvPr>
            <p:ph type="subTitle" idx="1"/>
          </p:nvPr>
        </p:nvSpPr>
        <p:spPr>
          <a:xfrm>
            <a:off x="5093208" y="5221224"/>
            <a:ext cx="6592824" cy="996696"/>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415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445312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445312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Text Placeholder 4">
            <a:extLst>
              <a:ext uri="{FF2B5EF4-FFF2-40B4-BE49-F238E27FC236}">
                <a16:creationId xmlns:a16="http://schemas.microsoft.com/office/drawing/2014/main" id="{ACF5677B-E56F-4452-ADDC-DA0E20A955EC}"/>
              </a:ext>
            </a:extLst>
          </p:cNvPr>
          <p:cNvSpPr>
            <a:spLocks noGrp="1"/>
          </p:cNvSpPr>
          <p:nvPr>
            <p:ph type="body" sz="quarter" idx="13"/>
          </p:nvPr>
        </p:nvSpPr>
        <p:spPr>
          <a:xfrm>
            <a:off x="8065008" y="1681163"/>
            <a:ext cx="32918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a:extLst>
              <a:ext uri="{FF2B5EF4-FFF2-40B4-BE49-F238E27FC236}">
                <a16:creationId xmlns:a16="http://schemas.microsoft.com/office/drawing/2014/main" id="{865D9C09-AB3B-40EB-B1DA-9C6D72343451}"/>
              </a:ext>
            </a:extLst>
          </p:cNvPr>
          <p:cNvSpPr>
            <a:spLocks noGrp="1"/>
          </p:cNvSpPr>
          <p:nvPr>
            <p:ph sz="quarter" idx="14"/>
          </p:nvPr>
        </p:nvSpPr>
        <p:spPr>
          <a:xfrm>
            <a:off x="8065008" y="2505075"/>
            <a:ext cx="3291840"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7273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medium pictures">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10" name="Oval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841248" y="365760"/>
            <a:ext cx="5120640" cy="1325880"/>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41248" y="1828800"/>
            <a:ext cx="5093208" cy="4352544"/>
          </a:xfrm>
        </p:spPr>
        <p:txBody>
          <a:bodyPr/>
          <a:lstStyle>
            <a:lvl1pPr marL="0" indent="0">
              <a:buNone/>
              <a:defRPr sz="24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1317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a:xfrm>
            <a:off x="1389888" y="1234440"/>
            <a:ext cx="3236976" cy="4069080"/>
          </a:xfrm>
        </p:spPr>
        <p:txBody>
          <a:bodyPr/>
          <a:lstStyle>
            <a:lvl1pPr algn="ctr">
              <a:defRPr>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a:xfrm>
            <a:off x="1682496" y="6356350"/>
            <a:ext cx="1545336" cy="365125"/>
          </a:xfrm>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a:xfrm>
            <a:off x="6099048" y="6356350"/>
            <a:ext cx="4114800" cy="365125"/>
          </a:xfrm>
        </p:spPr>
        <p:txBody>
          <a:bodyPr/>
          <a:lstStyle>
            <a:lvl1pPr algn="l">
              <a:defRPr>
                <a:latin typeface="+mn-lt"/>
              </a:defRPr>
            </a:lvl1pPr>
          </a:lstStyle>
          <a:p>
            <a:pPr algn="l">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a:xfrm>
            <a:off x="10506456" y="6356350"/>
            <a:ext cx="850392" cy="365125"/>
          </a:xfrm>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6665976" y="2551176"/>
            <a:ext cx="4709160" cy="1755648"/>
          </a:xfrm>
        </p:spPr>
        <p:txBody>
          <a:bodyPr/>
          <a:lstStyle>
            <a:lvl1pPr marL="0" indent="0">
              <a:buNone/>
              <a:defRPr sz="2400"/>
            </a:lvl1pPr>
            <a:lvl2pPr marL="228600">
              <a:defRPr sz="1800"/>
            </a:lvl2pPr>
            <a:lvl3pPr marL="457200">
              <a:defRPr sz="18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2677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4648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024287-C9B9-48AC-8E4D-A282DE2F44F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3" name="Footer Placeholder 2">
            <a:extLst>
              <a:ext uri="{FF2B5EF4-FFF2-40B4-BE49-F238E27FC236}">
                <a16:creationId xmlns:a16="http://schemas.microsoft.com/office/drawing/2014/main" id="{2D34C9A2-75A7-4164-B3B8-E6A9D60BA0B6}"/>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4" name="Slide Number Placeholder 3">
            <a:extLst>
              <a:ext uri="{FF2B5EF4-FFF2-40B4-BE49-F238E27FC236}">
                <a16:creationId xmlns:a16="http://schemas.microsoft.com/office/drawing/2014/main" id="{ECBE73CE-2859-4D49-A9EC-26AF3FBDF6A3}"/>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5" name="Freeform: Shape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C9A1C714-6A0E-456D-A2E2-6288C0EA077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35405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70783-FF31-4C4E-9196-EB169B209747}"/>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7D92E260-747D-40FD-A062-9DD5E6835ABB}"/>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887E50A0-1E05-49C5-88C9-46267751201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86281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A07CB7-0520-4D64-B76C-C31AC557832D}"/>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92EEB226-AD45-45DF-AAB5-5513AE732AA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95E96AEB-9481-4CCE-B110-FEDD334835B8}"/>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401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1170432" y="1399032"/>
            <a:ext cx="3236976" cy="4069080"/>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788152" y="1527048"/>
            <a:ext cx="5111496" cy="3931920"/>
          </a:xfrm>
        </p:spPr>
        <p:txBody>
          <a:bodyPr anchor="ctr"/>
          <a:lstStyle>
            <a:lvl1pPr marL="0" indent="0">
              <a:buNone/>
              <a:defRPr/>
            </a:lvl1pPr>
            <a:lvl2pPr marL="228600">
              <a:defRPr/>
            </a:lvl2pPr>
            <a:lvl3pPr marL="457200">
              <a:defRPr/>
            </a:lvl3pPr>
            <a:lvl4pPr>
              <a:buNone/>
              <a:defRPr/>
            </a:lvl4pPr>
          </a:lstStyle>
          <a:p>
            <a:pPr lvl="0"/>
            <a:r>
              <a:rPr lang="en-US"/>
              <a:t>Click to edit Master text styles</a:t>
            </a:r>
          </a:p>
          <a:p>
            <a:pPr lvl="1"/>
            <a:r>
              <a:rPr lang="en-US"/>
              <a:t>Second level</a:t>
            </a:r>
          </a:p>
          <a:p>
            <a:pPr lvl="2"/>
            <a:r>
              <a:rPr lang="en-US"/>
              <a:t>Third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13944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small picture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1" name="Picture Placehold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anchor="ctr">
            <a:noAutofit/>
          </a:bodyPr>
          <a:lstStyle>
            <a:lvl1pPr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4"/>
            <a:ext cx="5806440" cy="132588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539496" y="1825625"/>
            <a:ext cx="5806440" cy="4352544"/>
          </a:xfrm>
        </p:spPr>
        <p:txBody>
          <a:bodyPr>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Oval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839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4C0001-5D76-45A0-A9F4-7172BDDD5D28}"/>
              </a:ext>
            </a:extLst>
          </p:cNvPr>
          <p:cNvSpPr>
            <a:spLocks noGrp="1"/>
          </p:cNvSpPr>
          <p:nvPr>
            <p:ph type="title"/>
          </p:nvPr>
        </p:nvSpPr>
        <p:spPr>
          <a:xfrm>
            <a:off x="3319272" y="1380744"/>
            <a:ext cx="5559552" cy="2514600"/>
          </a:xfrm>
        </p:spPr>
        <p:txBody>
          <a:bodyPr anchor="b"/>
          <a:lstStyle>
            <a:lvl1pPr algn="ct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319272" y="4078224"/>
            <a:ext cx="5559552" cy="1536192"/>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8557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FF209-11EE-4A3F-9685-A155FECD0DC8}"/>
              </a:ext>
            </a:extLst>
          </p:cNvPr>
          <p:cNvSpPr>
            <a:spLocks noGrp="1"/>
          </p:cNvSpPr>
          <p:nvPr>
            <p:ph type="title"/>
          </p:nvPr>
        </p:nvSpPr>
        <p:spPr>
          <a:xfrm>
            <a:off x="539496" y="365125"/>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A47AF11-F208-4FDA-9E19-D6CA3472134E}"/>
              </a:ext>
            </a:extLst>
          </p:cNvPr>
          <p:cNvSpPr>
            <a:spLocks noGrp="1"/>
          </p:cNvSpPr>
          <p:nvPr>
            <p:ph idx="1"/>
          </p:nvPr>
        </p:nvSpPr>
        <p:spPr>
          <a:xfrm>
            <a:off x="1179576" y="1911096"/>
            <a:ext cx="98298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82FA1-02B7-467E-9F16-D178149407C5}"/>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6D389247-FB8A-4494-859B-B3754B02A5EE}"/>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52CA5B62-3338-46A5-B381-A63B88CB0DDA}"/>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7" name="Freeform: Shape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508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4D3190-B78C-42F1-9D62-F523886BBE5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4" name="Footer Placeholder 3">
            <a:extLst>
              <a:ext uri="{FF2B5EF4-FFF2-40B4-BE49-F238E27FC236}">
                <a16:creationId xmlns:a16="http://schemas.microsoft.com/office/drawing/2014/main" id="{EA381C40-F9FC-4D58-8508-F0632DF5A01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5" name="Slide Number Placeholder 4">
            <a:extLst>
              <a:ext uri="{FF2B5EF4-FFF2-40B4-BE49-F238E27FC236}">
                <a16:creationId xmlns:a16="http://schemas.microsoft.com/office/drawing/2014/main" id="{2101CBCC-4CC2-49BD-B155-01E0F4D798B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Freeform: Shape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2">
            <a:extLst>
              <a:ext uri="{FF2B5EF4-FFF2-40B4-BE49-F238E27FC236}">
                <a16:creationId xmlns:a16="http://schemas.microsoft.com/office/drawing/2014/main" id="{4753B078-30BA-4AB9-A020-EE8D9404B69E}"/>
              </a:ext>
            </a:extLst>
          </p:cNvPr>
          <p:cNvSpPr>
            <a:spLocks noGrp="1"/>
          </p:cNvSpPr>
          <p:nvPr>
            <p:ph idx="1"/>
          </p:nvPr>
        </p:nvSpPr>
        <p:spPr>
          <a:xfrm>
            <a:off x="838200" y="1911096"/>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8923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with picture">
    <p:bg>
      <p:bgPr>
        <a:solidFill>
          <a:schemeClr val="tx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63E3FD7E-C80A-4707-A8E9-4134DF91F3FF}"/>
              </a:ext>
            </a:extLst>
          </p:cNvPr>
          <p:cNvSpPr>
            <a:spLocks noGrp="1"/>
          </p:cNvSpPr>
          <p:nvPr>
            <p:ph type="pic" sz="quarter" idx="10"/>
          </p:nvPr>
        </p:nvSpPr>
        <p:spPr>
          <a:xfrm>
            <a:off x="0" y="1"/>
            <a:ext cx="12192000" cy="6858000"/>
          </a:xfrm>
        </p:spPr>
        <p:txBody>
          <a:bodyPr/>
          <a:lstStyle>
            <a:lvl1pPr>
              <a:buNone/>
              <a:defRPr>
                <a:solidFill>
                  <a:schemeClr val="bg1"/>
                </a:solidFill>
              </a:defRPr>
            </a:lvl1pPr>
          </a:lstStyle>
          <a:p>
            <a:r>
              <a:rPr lang="en-US"/>
              <a:t>Click icon to add picture</a:t>
            </a:r>
            <a:endParaRPr lang="en-US" dirty="0"/>
          </a:p>
        </p:txBody>
      </p:sp>
      <p:sp>
        <p:nvSpPr>
          <p:cNvPr id="10" name="Title 9">
            <a:extLst>
              <a:ext uri="{FF2B5EF4-FFF2-40B4-BE49-F238E27FC236}">
                <a16:creationId xmlns:a16="http://schemas.microsoft.com/office/drawing/2014/main" id="{10EC23F5-CD2E-4207-A4E6-73BDFF74D868}"/>
              </a:ext>
            </a:extLst>
          </p:cNvPr>
          <p:cNvSpPr>
            <a:spLocks noGrp="1"/>
          </p:cNvSpPr>
          <p:nvPr>
            <p:ph type="title"/>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anchor="b" anchorCtr="0">
            <a:noAutofit/>
          </a:bodyPr>
          <a:lstStyle>
            <a:lvl1pPr algn="ctr">
              <a:defRPr sz="40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1462C4-0E4B-4DB7-A8BF-FE55142760AF}"/>
              </a:ext>
            </a:extLst>
          </p:cNvPr>
          <p:cNvSpPr>
            <a:spLocks noGrp="1"/>
          </p:cNvSpPr>
          <p:nvPr>
            <p:ph type="body" idx="1"/>
          </p:nvPr>
        </p:nvSpPr>
        <p:spPr>
          <a:xfrm>
            <a:off x="3575304" y="4379976"/>
            <a:ext cx="5038344" cy="713232"/>
          </a:xfr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Date Placeholder 10">
            <a:extLst>
              <a:ext uri="{FF2B5EF4-FFF2-40B4-BE49-F238E27FC236}">
                <a16:creationId xmlns:a16="http://schemas.microsoft.com/office/drawing/2014/main" id="{6B76FE53-FB67-4871-8485-71BAAFD7D1BF}"/>
              </a:ext>
            </a:extLst>
          </p:cNvPr>
          <p:cNvSpPr>
            <a:spLocks noGrp="1"/>
          </p:cNvSpPr>
          <p:nvPr>
            <p:ph type="dt" sz="half" idx="11"/>
          </p:nvPr>
        </p:nvSpPr>
        <p:spPr/>
        <p:txBody>
          <a:bodyPr/>
          <a:lstStyle>
            <a:lvl1pPr>
              <a:defRPr>
                <a:solidFill>
                  <a:schemeClr val="bg1"/>
                </a:solidFill>
                <a:latin typeface="+mn-lt"/>
              </a:defRPr>
            </a:lvl1pPr>
          </a:lstStyle>
          <a:p>
            <a:pPr>
              <a:defRPr/>
            </a:pPr>
            <a:r>
              <a:rPr lang="en-US" dirty="0"/>
              <a:t>9/3/20XX</a:t>
            </a:r>
          </a:p>
        </p:txBody>
      </p:sp>
      <p:sp>
        <p:nvSpPr>
          <p:cNvPr id="12" name="Footer Placeholder 11">
            <a:extLst>
              <a:ext uri="{FF2B5EF4-FFF2-40B4-BE49-F238E27FC236}">
                <a16:creationId xmlns:a16="http://schemas.microsoft.com/office/drawing/2014/main" id="{AD26FED4-1CE2-444B-A77E-EB3CB505AF19}"/>
              </a:ext>
            </a:extLst>
          </p:cNvPr>
          <p:cNvSpPr>
            <a:spLocks noGrp="1"/>
          </p:cNvSpPr>
          <p:nvPr>
            <p:ph type="ftr" sz="quarter" idx="12"/>
          </p:nvPr>
        </p:nvSpPr>
        <p:spPr/>
        <p:txBody>
          <a:bodyPr/>
          <a:lstStyle>
            <a:lvl1pPr>
              <a:defRPr>
                <a:solidFill>
                  <a:schemeClr val="bg1"/>
                </a:solidFill>
                <a:latin typeface="+mn-lt"/>
              </a:defRPr>
            </a:lvl1pPr>
          </a:lstStyle>
          <a:p>
            <a:pPr>
              <a:defRPr/>
            </a:pPr>
            <a:r>
              <a:rPr lang="en-US" dirty="0"/>
              <a:t>Presentation Title</a:t>
            </a:r>
          </a:p>
        </p:txBody>
      </p:sp>
      <p:sp>
        <p:nvSpPr>
          <p:cNvPr id="13" name="Slide Number Placeholder 12">
            <a:extLst>
              <a:ext uri="{FF2B5EF4-FFF2-40B4-BE49-F238E27FC236}">
                <a16:creationId xmlns:a16="http://schemas.microsoft.com/office/drawing/2014/main" id="{28FD25AA-10CC-48D8-9577-257871107B9A}"/>
              </a:ext>
            </a:extLst>
          </p:cNvPr>
          <p:cNvSpPr>
            <a:spLocks noGrp="1"/>
          </p:cNvSpPr>
          <p:nvPr>
            <p:ph type="sldNum" sz="quarter" idx="13"/>
          </p:nvPr>
        </p:nvSpPr>
        <p:spPr/>
        <p:txBody>
          <a:bodyPr/>
          <a:lstStyle>
            <a:lvl1pPr>
              <a:defRPr>
                <a:solidFill>
                  <a:schemeClr val="bg1"/>
                </a:solidFill>
                <a:latin typeface="+mn-lt"/>
              </a:defRPr>
            </a:lvl1pPr>
          </a:lstStyle>
          <a:p>
            <a:pPr>
              <a:defRPr/>
            </a:pPr>
            <a:fld id="{D76B855D-E9CC-4FF8-AD85-6CDC7B89A0DE}" type="slidenum">
              <a:rPr lang="en-US" smtClean="0"/>
              <a:pPr>
                <a:defRPr/>
              </a:pPr>
              <a:t>‹#›</a:t>
            </a:fld>
            <a:endParaRPr lang="en-US" dirty="0"/>
          </a:p>
        </p:txBody>
      </p:sp>
    </p:spTree>
    <p:extLst>
      <p:ext uri="{BB962C8B-B14F-4D97-AF65-F5344CB8AC3E}">
        <p14:creationId xmlns:p14="http://schemas.microsoft.com/office/powerpoint/2010/main" val="220328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D8B65F-F709-469F-9961-4D01896CAA12}"/>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6" name="Footer Placeholder 5">
            <a:extLst>
              <a:ext uri="{FF2B5EF4-FFF2-40B4-BE49-F238E27FC236}">
                <a16:creationId xmlns:a16="http://schemas.microsoft.com/office/drawing/2014/main" id="{B781C6BC-B23D-48BC-AD44-654DDB8D0122}"/>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7" name="Slide Number Placeholder 6">
            <a:extLst>
              <a:ext uri="{FF2B5EF4-FFF2-40B4-BE49-F238E27FC236}">
                <a16:creationId xmlns:a16="http://schemas.microsoft.com/office/drawing/2014/main" id="{6100D60B-86A1-479D-BCE8-06D2C3DBC94E}"/>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reeform: Shape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6906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1A3FD-B90A-4C31-BD6B-581F9E2E0E5E}"/>
              </a:ext>
            </a:extLst>
          </p:cNvPr>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1085A8-02C2-4E7F-935E-5AEECBAD19BE}"/>
              </a:ext>
            </a:extLst>
          </p:cNvPr>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A8A5018-8A77-40E8-B159-4894ECF228B1}"/>
              </a:ext>
            </a:extLst>
          </p:cNvPr>
          <p:cNvSpPr>
            <a:spLocks noGrp="1"/>
          </p:cNvSpPr>
          <p:nvPr>
            <p:ph type="dt" sz="half" idx="10"/>
          </p:nvPr>
        </p:nvSpPr>
        <p:spPr/>
        <p:txBody>
          <a:bodyPr/>
          <a:lstStyle>
            <a:lvl1pPr>
              <a:defRPr>
                <a:latin typeface="+mn-lt"/>
              </a:defRPr>
            </a:lvl1pPr>
          </a:lstStyle>
          <a:p>
            <a:pPr>
              <a:defRPr/>
            </a:pPr>
            <a:r>
              <a:rPr lang="en-US" dirty="0">
                <a:solidFill>
                  <a:prstClr val="black">
                    <a:tint val="75000"/>
                  </a:prstClr>
                </a:solidFill>
              </a:rPr>
              <a:t>9/3/20XX</a:t>
            </a:r>
          </a:p>
        </p:txBody>
      </p:sp>
      <p:sp>
        <p:nvSpPr>
          <p:cNvPr id="8" name="Footer Placeholder 7">
            <a:extLst>
              <a:ext uri="{FF2B5EF4-FFF2-40B4-BE49-F238E27FC236}">
                <a16:creationId xmlns:a16="http://schemas.microsoft.com/office/drawing/2014/main" id="{8AD79441-8908-4461-9FDD-BCE638837098}"/>
              </a:ext>
            </a:extLst>
          </p:cNvPr>
          <p:cNvSpPr>
            <a:spLocks noGrp="1"/>
          </p:cNvSpPr>
          <p:nvPr>
            <p:ph type="ftr" sz="quarter" idx="11"/>
          </p:nvPr>
        </p:nvSpPr>
        <p:spPr/>
        <p:txBody>
          <a:bodyPr/>
          <a:lstStyle>
            <a:lvl1pPr>
              <a:defRPr>
                <a:latin typeface="+mn-lt"/>
              </a:defRPr>
            </a:lvl1pPr>
          </a:lstStyle>
          <a:p>
            <a:pPr>
              <a:defRPr/>
            </a:pPr>
            <a:r>
              <a:rPr lang="en-US" dirty="0">
                <a:solidFill>
                  <a:prstClr val="black">
                    <a:tint val="75000"/>
                  </a:prstClr>
                </a:solidFill>
              </a:rPr>
              <a:t>Presentation Title</a:t>
            </a:r>
          </a:p>
        </p:txBody>
      </p:sp>
      <p:sp>
        <p:nvSpPr>
          <p:cNvPr id="9" name="Slide Number Placeholder 8">
            <a:extLst>
              <a:ext uri="{FF2B5EF4-FFF2-40B4-BE49-F238E27FC236}">
                <a16:creationId xmlns:a16="http://schemas.microsoft.com/office/drawing/2014/main" id="{C8D29F7D-B101-4950-A2C0-F350FB26D45F}"/>
              </a:ext>
            </a:extLst>
          </p:cNvPr>
          <p:cNvSpPr>
            <a:spLocks noGrp="1"/>
          </p:cNvSpPr>
          <p:nvPr>
            <p:ph type="sldNum" sz="quarter" idx="12"/>
          </p:nvPr>
        </p:nvSpPr>
        <p:spPr/>
        <p:txBody>
          <a:bodyPr/>
          <a:lstStyle>
            <a:lvl1pPr>
              <a:defRPr>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reeform: Shape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594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pPr>
              <a:defRPr/>
            </a:pPr>
            <a:r>
              <a:rPr lang="en-US" dirty="0">
                <a:solidFill>
                  <a:prstClr val="black">
                    <a:tint val="75000"/>
                  </a:prstClr>
                </a:solidFill>
              </a:rPr>
              <a:t>9/3/20XX</a:t>
            </a:r>
          </a:p>
        </p:txBody>
      </p:sp>
      <p:sp>
        <p:nvSpPr>
          <p:cNvPr id="5" name="Footer Placeholder 4">
            <a:extLst>
              <a:ext uri="{FF2B5EF4-FFF2-40B4-BE49-F238E27FC236}">
                <a16:creationId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pPr>
              <a:defRPr/>
            </a:pPr>
            <a:r>
              <a:rPr lang="en-US" dirty="0">
                <a:solidFill>
                  <a:prstClr val="black">
                    <a:tint val="75000"/>
                  </a:prstClr>
                </a:solidFill>
              </a:rPr>
              <a:t>Presentation Title</a:t>
            </a:r>
          </a:p>
        </p:txBody>
      </p:sp>
      <p:sp>
        <p:nvSpPr>
          <p:cNvPr id="6" name="Slide Number Placeholder 5">
            <a:extLst>
              <a:ext uri="{FF2B5EF4-FFF2-40B4-BE49-F238E27FC236}">
                <a16:creationId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pPr>
              <a:defRPr/>
            </a:pPr>
            <a:fld id="{D76B855D-E9CC-4FF8-AD85-6CDC7B89A0DE}"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676686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71" r:id="rId4"/>
    <p:sldLayoutId id="2147483770" r:id="rId5"/>
    <p:sldLayoutId id="2147483774" r:id="rId6"/>
    <p:sldLayoutId id="2147483783" r:id="rId7"/>
    <p:sldLayoutId id="2147483772" r:id="rId8"/>
    <p:sldLayoutId id="2147483773" r:id="rId9"/>
    <p:sldLayoutId id="2147483785" r:id="rId10"/>
    <p:sldLayoutId id="2147483786" r:id="rId11"/>
    <p:sldLayoutId id="2147483787" r:id="rId12"/>
    <p:sldLayoutId id="2147483775" r:id="rId13"/>
    <p:sldLayoutId id="2147483788" r:id="rId14"/>
    <p:sldLayoutId id="2147483776" r:id="rId15"/>
    <p:sldLayoutId id="2147483777"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QlwkerwaV2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08836-40C5-46C2-81BA-21AA27176925}"/>
              </a:ext>
            </a:extLst>
          </p:cNvPr>
          <p:cNvSpPr>
            <a:spLocks noGrp="1"/>
          </p:cNvSpPr>
          <p:nvPr>
            <p:ph type="ctrTitle"/>
          </p:nvPr>
        </p:nvSpPr>
        <p:spPr/>
        <p:txBody>
          <a:bodyPr/>
          <a:lstStyle/>
          <a:p>
            <a:r>
              <a:rPr lang="en-US" dirty="0">
                <a:solidFill>
                  <a:srgbClr val="FFFFFF"/>
                </a:solidFill>
              </a:rPr>
              <a:t>Inquiry-based Learning</a:t>
            </a:r>
            <a:endParaRPr lang="en-US" dirty="0"/>
          </a:p>
        </p:txBody>
      </p:sp>
      <p:sp>
        <p:nvSpPr>
          <p:cNvPr id="3" name="Subtitle 2">
            <a:extLst>
              <a:ext uri="{FF2B5EF4-FFF2-40B4-BE49-F238E27FC236}">
                <a16:creationId xmlns:a16="http://schemas.microsoft.com/office/drawing/2014/main" id="{72CC4EC4-809C-4FD2-AA20-009F08590DA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66F58BF-BC46-F438-CA12-6140090C138B}"/>
              </a:ext>
            </a:extLst>
          </p:cNvPr>
          <p:cNvSpPr>
            <a:spLocks noGrp="1"/>
          </p:cNvSpPr>
          <p:nvPr>
            <p:ph type="title"/>
          </p:nvPr>
        </p:nvSpPr>
        <p:spPr/>
        <p:txBody>
          <a:bodyPr/>
          <a:lstStyle/>
          <a:p>
            <a:r>
              <a:rPr lang="en-US" dirty="0"/>
              <a:t>Health and Nutrition</a:t>
            </a:r>
          </a:p>
        </p:txBody>
      </p:sp>
      <p:sp>
        <p:nvSpPr>
          <p:cNvPr id="8" name="Content Placeholder 7">
            <a:extLst>
              <a:ext uri="{FF2B5EF4-FFF2-40B4-BE49-F238E27FC236}">
                <a16:creationId xmlns:a16="http://schemas.microsoft.com/office/drawing/2014/main" id="{A16A11EC-8EE6-97CB-54B9-52112ACD85AD}"/>
              </a:ext>
            </a:extLst>
          </p:cNvPr>
          <p:cNvSpPr>
            <a:spLocks noGrp="1"/>
          </p:cNvSpPr>
          <p:nvPr>
            <p:ph idx="1"/>
          </p:nvPr>
        </p:nvSpPr>
        <p:spPr/>
        <p:txBody>
          <a:bodyPr>
            <a:normAutofit fontScale="85000" lnSpcReduction="10000"/>
          </a:bodyPr>
          <a:lstStyle/>
          <a:p>
            <a:pPr algn="l">
              <a:buFont typeface="+mj-lt"/>
              <a:buAutoNum type="arabicPeriod"/>
            </a:pPr>
            <a:r>
              <a:rPr lang="en-US" b="0" i="0" dirty="0">
                <a:effectLst/>
                <a:latin typeface="-apple-system"/>
              </a:rPr>
              <a:t>What is the importance of a balanced diet in maintaining good health?</a:t>
            </a:r>
          </a:p>
          <a:p>
            <a:pPr algn="l">
              <a:buFont typeface="+mj-lt"/>
              <a:buAutoNum type="arabicPeriod"/>
            </a:pPr>
            <a:r>
              <a:rPr lang="en-US" b="0" i="0" dirty="0">
                <a:effectLst/>
                <a:latin typeface="-apple-system"/>
              </a:rPr>
              <a:t>How do different nutrients (proteins, carbohydrates, fats, vitamins, and minerals) contribute to our health?</a:t>
            </a:r>
          </a:p>
          <a:p>
            <a:pPr algn="l">
              <a:buFont typeface="+mj-lt"/>
              <a:buAutoNum type="arabicPeriod"/>
            </a:pPr>
            <a:r>
              <a:rPr lang="en-US" b="0" i="0" dirty="0">
                <a:effectLst/>
                <a:latin typeface="-apple-system"/>
              </a:rPr>
              <a:t>Why is fiber important in our diet and what foods are high in fiber?</a:t>
            </a:r>
          </a:p>
          <a:p>
            <a:pPr algn="l">
              <a:buFont typeface="+mj-lt"/>
              <a:buAutoNum type="arabicPeriod"/>
            </a:pPr>
            <a:r>
              <a:rPr lang="en-US" b="0" i="0" dirty="0">
                <a:effectLst/>
                <a:latin typeface="-apple-system"/>
              </a:rPr>
              <a:t>What are the potential health risks associated with a diet high in sugar?</a:t>
            </a:r>
          </a:p>
          <a:p>
            <a:pPr algn="l">
              <a:buFont typeface="+mj-lt"/>
              <a:buAutoNum type="arabicPeriod"/>
            </a:pPr>
            <a:r>
              <a:rPr lang="en-US" b="0" i="0" dirty="0">
                <a:effectLst/>
                <a:latin typeface="-apple-system"/>
              </a:rPr>
              <a:t>How can we ensure we are getting enough vitamins and minerals in our diet?</a:t>
            </a:r>
          </a:p>
          <a:p>
            <a:pPr algn="l">
              <a:buFont typeface="+mj-lt"/>
              <a:buAutoNum type="arabicPeriod"/>
            </a:pPr>
            <a:r>
              <a:rPr lang="en-US" b="0" i="0" dirty="0">
                <a:effectLst/>
                <a:latin typeface="-apple-system"/>
              </a:rPr>
              <a:t>What is the impact of fast food on our health?</a:t>
            </a:r>
          </a:p>
          <a:p>
            <a:pPr algn="l">
              <a:buFont typeface="+mj-lt"/>
              <a:buAutoNum type="arabicPeriod"/>
            </a:pPr>
            <a:r>
              <a:rPr lang="en-US" b="0" i="0" dirty="0">
                <a:effectLst/>
                <a:latin typeface="-apple-system"/>
              </a:rPr>
              <a:t>How does portion size affect our health and weight?</a:t>
            </a:r>
          </a:p>
          <a:p>
            <a:pPr marL="0" indent="0">
              <a:buNone/>
            </a:pPr>
            <a:endParaRPr lang="en-US" dirty="0"/>
          </a:p>
        </p:txBody>
      </p:sp>
      <p:sp>
        <p:nvSpPr>
          <p:cNvPr id="4" name="Date Placeholder 3">
            <a:extLst>
              <a:ext uri="{FF2B5EF4-FFF2-40B4-BE49-F238E27FC236}">
                <a16:creationId xmlns:a16="http://schemas.microsoft.com/office/drawing/2014/main" id="{48A4CD50-56A0-6DB8-C4B0-A4ECC6CA6B01}"/>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6F433EC6-A845-7D16-346D-63AE0CD467A3}"/>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EAFF0BED-0040-2817-75D0-355A0CCAB391}"/>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10</a:t>
            </a:fld>
            <a:endParaRPr lang="en-US" dirty="0">
              <a:solidFill>
                <a:prstClr val="black">
                  <a:tint val="75000"/>
                </a:prstClr>
              </a:solidFill>
            </a:endParaRPr>
          </a:p>
        </p:txBody>
      </p:sp>
    </p:spTree>
    <p:extLst>
      <p:ext uri="{BB962C8B-B14F-4D97-AF65-F5344CB8AC3E}">
        <p14:creationId xmlns:p14="http://schemas.microsoft.com/office/powerpoint/2010/main" val="688818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DD2CEF-6082-EF64-E62B-8714336A74E3}"/>
              </a:ext>
            </a:extLst>
          </p:cNvPr>
          <p:cNvSpPr>
            <a:spLocks noGrp="1"/>
          </p:cNvSpPr>
          <p:nvPr>
            <p:ph type="ctrTitle"/>
          </p:nvPr>
        </p:nvSpPr>
        <p:spPr/>
        <p:txBody>
          <a:bodyPr/>
          <a:lstStyle/>
          <a:p>
            <a:r>
              <a:rPr lang="en-US" dirty="0"/>
              <a:t>Appendices</a:t>
            </a:r>
            <a:br>
              <a:rPr lang="en-US" dirty="0"/>
            </a:br>
            <a:endParaRPr lang="en-US" dirty="0"/>
          </a:p>
        </p:txBody>
      </p:sp>
      <p:sp>
        <p:nvSpPr>
          <p:cNvPr id="8" name="Subtitle 7">
            <a:extLst>
              <a:ext uri="{FF2B5EF4-FFF2-40B4-BE49-F238E27FC236}">
                <a16:creationId xmlns:a16="http://schemas.microsoft.com/office/drawing/2014/main" id="{036607EE-7991-D116-0FEC-4EE1002442A2}"/>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20523391-46ED-B65E-C2D1-7119E64C421C}"/>
              </a:ext>
            </a:extLst>
          </p:cNvPr>
          <p:cNvSpPr>
            <a:spLocks noGrp="1"/>
          </p:cNvSpPr>
          <p:nvPr>
            <p:ph type="dt" sz="half" idx="4294967295"/>
          </p:nvPr>
        </p:nvSpPr>
        <p:spPr>
          <a:xfrm>
            <a:off x="0" y="6356350"/>
            <a:ext cx="2743200" cy="365125"/>
          </a:xfrm>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F65DBC78-D359-297B-08AF-BF563E7EF865}"/>
              </a:ext>
            </a:extLst>
          </p:cNvPr>
          <p:cNvSpPr>
            <a:spLocks noGrp="1"/>
          </p:cNvSpPr>
          <p:nvPr>
            <p:ph type="ftr" sz="quarter" idx="4294967295"/>
          </p:nvPr>
        </p:nvSpPr>
        <p:spPr>
          <a:xfrm>
            <a:off x="0" y="6356350"/>
            <a:ext cx="4114800" cy="365125"/>
          </a:xfrm>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56876942-12E1-6B80-D5DF-40AB92B1C63A}"/>
              </a:ext>
            </a:extLst>
          </p:cNvPr>
          <p:cNvSpPr>
            <a:spLocks noGrp="1"/>
          </p:cNvSpPr>
          <p:nvPr>
            <p:ph type="sldNum" sz="quarter" idx="4294967295"/>
          </p:nvPr>
        </p:nvSpPr>
        <p:spPr>
          <a:xfrm>
            <a:off x="9448800" y="6356350"/>
            <a:ext cx="2743200" cy="365125"/>
          </a:xfrm>
        </p:spPr>
        <p:txBody>
          <a:bodyPr/>
          <a:lstStyle/>
          <a:p>
            <a:pPr>
              <a:defRPr/>
            </a:pPr>
            <a:fld id="{D76B855D-E9CC-4FF8-AD85-6CDC7B89A0DE}" type="slidenum">
              <a:rPr lang="en-US" smtClean="0">
                <a:solidFill>
                  <a:prstClr val="black">
                    <a:tint val="75000"/>
                  </a:prstClr>
                </a:solidFill>
              </a:rPr>
              <a:pPr>
                <a:defRPr/>
              </a:pPr>
              <a:t>11</a:t>
            </a:fld>
            <a:endParaRPr lang="en-US" dirty="0">
              <a:solidFill>
                <a:prstClr val="black">
                  <a:tint val="75000"/>
                </a:prstClr>
              </a:solidFill>
            </a:endParaRPr>
          </a:p>
        </p:txBody>
      </p:sp>
    </p:spTree>
    <p:extLst>
      <p:ext uri="{BB962C8B-B14F-4D97-AF65-F5344CB8AC3E}">
        <p14:creationId xmlns:p14="http://schemas.microsoft.com/office/powerpoint/2010/main" val="178846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4172-A78C-5BE3-37FD-46079F222F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B373E90-40D5-B63A-9FF3-CBAF0F6277EE}"/>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CF2717FF-EA4C-A41A-7A3A-9CA234FC45DD}"/>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2A597737-BA77-AAE3-8295-74411FB10B15}"/>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1E662C71-1C33-C2EF-E39F-81FE771A2E6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12</a:t>
            </a:fld>
            <a:endParaRPr lang="en-US" dirty="0">
              <a:solidFill>
                <a:prstClr val="black">
                  <a:tint val="75000"/>
                </a:prstClr>
              </a:solidFill>
            </a:endParaRPr>
          </a:p>
        </p:txBody>
      </p:sp>
      <p:pic>
        <p:nvPicPr>
          <p:cNvPr id="2050" name="Picture 2" descr="What the Heck is the Difference Between IBL and PBL? - Learning by Inquiry">
            <a:extLst>
              <a:ext uri="{FF2B5EF4-FFF2-40B4-BE49-F238E27FC236}">
                <a16:creationId xmlns:a16="http://schemas.microsoft.com/office/drawing/2014/main" id="{B8C124F1-C89C-54BC-234B-37E1E0E98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063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66D3DD-9F88-9088-C843-E7F4A76BE80C}"/>
              </a:ext>
            </a:extLst>
          </p:cNvPr>
          <p:cNvSpPr>
            <a:spLocks noGrp="1"/>
          </p:cNvSpPr>
          <p:nvPr>
            <p:ph type="title"/>
          </p:nvPr>
        </p:nvSpPr>
        <p:spPr/>
        <p:txBody>
          <a:bodyPr/>
          <a:lstStyle/>
          <a:p>
            <a:r>
              <a:rPr lang="en-US" dirty="0"/>
              <a:t>Definition</a:t>
            </a:r>
          </a:p>
        </p:txBody>
      </p:sp>
      <p:sp>
        <p:nvSpPr>
          <p:cNvPr id="8" name="Content Placeholder 7">
            <a:extLst>
              <a:ext uri="{FF2B5EF4-FFF2-40B4-BE49-F238E27FC236}">
                <a16:creationId xmlns:a16="http://schemas.microsoft.com/office/drawing/2014/main" id="{716707AD-6280-C32A-3A6E-4BA2C8AB639A}"/>
              </a:ext>
            </a:extLst>
          </p:cNvPr>
          <p:cNvSpPr>
            <a:spLocks noGrp="1"/>
          </p:cNvSpPr>
          <p:nvPr>
            <p:ph idx="1"/>
          </p:nvPr>
        </p:nvSpPr>
        <p:spPr/>
        <p:txBody>
          <a:bodyPr/>
          <a:lstStyle/>
          <a:p>
            <a:r>
              <a:rPr lang="en-US" b="0" i="0" dirty="0">
                <a:solidFill>
                  <a:srgbClr val="444444"/>
                </a:solidFill>
                <a:effectLst/>
                <a:latin typeface="Arial" panose="020B0604020202020204" pitchFamily="34" charset="0"/>
              </a:rPr>
              <a:t>Inquiry-based learning is a learning process that </a:t>
            </a:r>
            <a:r>
              <a:rPr lang="en-US" b="1" i="0" dirty="0">
                <a:solidFill>
                  <a:srgbClr val="444444"/>
                </a:solidFill>
                <a:effectLst/>
                <a:latin typeface="Arial" panose="020B0604020202020204" pitchFamily="34" charset="0"/>
              </a:rPr>
              <a:t>engages students</a:t>
            </a:r>
            <a:r>
              <a:rPr lang="en-US" b="0" i="0" dirty="0">
                <a:solidFill>
                  <a:srgbClr val="444444"/>
                </a:solidFill>
                <a:effectLst/>
                <a:latin typeface="Arial" panose="020B0604020202020204" pitchFamily="34" charset="0"/>
              </a:rPr>
              <a:t> by </a:t>
            </a:r>
            <a:r>
              <a:rPr lang="en-US" b="1" i="0" u="sng" dirty="0">
                <a:solidFill>
                  <a:srgbClr val="444444"/>
                </a:solidFill>
                <a:effectLst/>
                <a:latin typeface="Arial" panose="020B0604020202020204" pitchFamily="34" charset="0"/>
              </a:rPr>
              <a:t>making real-world connections through exploration and high-level questioning</a:t>
            </a:r>
            <a:r>
              <a:rPr lang="en-US" b="0" i="0" dirty="0">
                <a:solidFill>
                  <a:srgbClr val="444444"/>
                </a:solidFill>
                <a:effectLst/>
                <a:latin typeface="Arial" panose="020B0604020202020204" pitchFamily="34" charset="0"/>
              </a:rPr>
              <a:t>. It is an approach to learning that encourages students to </a:t>
            </a:r>
            <a:r>
              <a:rPr lang="en-US" b="1" i="0" u="sng" dirty="0">
                <a:solidFill>
                  <a:srgbClr val="444444"/>
                </a:solidFill>
                <a:effectLst/>
                <a:latin typeface="Arial" panose="020B0604020202020204" pitchFamily="34" charset="0"/>
              </a:rPr>
              <a:t>engage in problem-solving and experiential learning.</a:t>
            </a:r>
            <a:endParaRPr lang="en-US" b="1" u="sng" dirty="0"/>
          </a:p>
        </p:txBody>
      </p:sp>
      <p:sp>
        <p:nvSpPr>
          <p:cNvPr id="4" name="Date Placeholder 3">
            <a:extLst>
              <a:ext uri="{FF2B5EF4-FFF2-40B4-BE49-F238E27FC236}">
                <a16:creationId xmlns:a16="http://schemas.microsoft.com/office/drawing/2014/main" id="{10FD2579-1E4E-A0F6-33E9-809D4459E85C}"/>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B1995721-F549-299A-C96A-FA6BC7FB8735}"/>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4797A192-A63F-58D8-B30E-0DDA419E7664}"/>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2</a:t>
            </a:fld>
            <a:endParaRPr lang="en-US" dirty="0">
              <a:solidFill>
                <a:prstClr val="black">
                  <a:tint val="75000"/>
                </a:prstClr>
              </a:solidFill>
            </a:endParaRPr>
          </a:p>
        </p:txBody>
      </p:sp>
    </p:spTree>
    <p:extLst>
      <p:ext uri="{BB962C8B-B14F-4D97-AF65-F5344CB8AC3E}">
        <p14:creationId xmlns:p14="http://schemas.microsoft.com/office/powerpoint/2010/main" val="198374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F9D83-CAF1-44C6-2DC4-F541AF6CF0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38208B3-6834-4BB5-87F0-837DD33DE7F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43E2E06E-7019-3179-CF92-61DE59CF63B3}"/>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C3D75A42-67E3-CDB3-D368-2517E20F4EF5}"/>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CCE0921-483E-AF78-79E0-46F0CBD30A0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3</a:t>
            </a:fld>
            <a:endParaRPr lang="en-US" dirty="0">
              <a:solidFill>
                <a:prstClr val="black">
                  <a:tint val="75000"/>
                </a:prstClr>
              </a:solidFill>
            </a:endParaRPr>
          </a:p>
        </p:txBody>
      </p:sp>
      <p:pic>
        <p:nvPicPr>
          <p:cNvPr id="3074" name="Picture 2" descr="What is Inquiry-Based Learning? - by David Weller">
            <a:extLst>
              <a:ext uri="{FF2B5EF4-FFF2-40B4-BE49-F238E27FC236}">
                <a16:creationId xmlns:a16="http://schemas.microsoft.com/office/drawing/2014/main" id="{9B89B444-CA7A-0765-32A4-EA8FBD016D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22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280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78A04-79CE-6356-0AD6-F4BE6C291FA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A92D28-44E9-DABB-DEF6-B9581027029D}"/>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7AF845A5-3097-E705-F038-FCBA07C6708D}"/>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DAC0C844-674B-90C5-F78F-AB4CAC6B4D0D}"/>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ACE89C2-051E-4202-7B4F-15B8111ED022}"/>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4</a:t>
            </a:fld>
            <a:endParaRPr lang="en-US" dirty="0">
              <a:solidFill>
                <a:prstClr val="black">
                  <a:tint val="75000"/>
                </a:prstClr>
              </a:solidFill>
            </a:endParaRPr>
          </a:p>
        </p:txBody>
      </p:sp>
      <p:pic>
        <p:nvPicPr>
          <p:cNvPr id="8" name="Picture 7">
            <a:hlinkClick r:id="rId2"/>
            <a:extLst>
              <a:ext uri="{FF2B5EF4-FFF2-40B4-BE49-F238E27FC236}">
                <a16:creationId xmlns:a16="http://schemas.microsoft.com/office/drawing/2014/main" id="{EE789F09-B806-B650-0E2B-20B58574A03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47264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A97A-5D50-F514-4051-8486B60934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85DB72C-BC2D-ADFE-8DBD-7E3D060F242C}"/>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E415BB82-F774-A938-6545-ED09EC356887}"/>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17377AF1-311C-6F9B-6923-2A4050C0E872}"/>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B81EB174-B494-A6B5-FE5C-A333FC721DAA}"/>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5</a:t>
            </a:fld>
            <a:endParaRPr lang="en-US" dirty="0">
              <a:solidFill>
                <a:prstClr val="black">
                  <a:tint val="75000"/>
                </a:prstClr>
              </a:solidFill>
            </a:endParaRPr>
          </a:p>
        </p:txBody>
      </p:sp>
      <p:pic>
        <p:nvPicPr>
          <p:cNvPr id="4098" name="Picture 2" descr="The Mister Librarian: It's a Bird... It's a Plane... It's Phenomenon-Based  Learning!">
            <a:extLst>
              <a:ext uri="{FF2B5EF4-FFF2-40B4-BE49-F238E27FC236}">
                <a16:creationId xmlns:a16="http://schemas.microsoft.com/office/drawing/2014/main" id="{4920D9D9-5CE0-F6C0-CFBA-777F72DD8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7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2672-A84E-3A0A-8B05-DD2D9FB0F0C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3C1AE0-C27E-C894-B83D-923D1376E5A9}"/>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4B860268-8922-1E75-7D11-E2FF9019E998}"/>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38F9F6FA-53B1-515B-99F7-F7CC03F464B9}"/>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32A8F870-62B1-9153-3ADF-C068C337339B}"/>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6</a:t>
            </a:fld>
            <a:endParaRPr lang="en-US" dirty="0">
              <a:solidFill>
                <a:prstClr val="black">
                  <a:tint val="75000"/>
                </a:prstClr>
              </a:solidFill>
            </a:endParaRPr>
          </a:p>
        </p:txBody>
      </p:sp>
      <p:pic>
        <p:nvPicPr>
          <p:cNvPr id="1026" name="Picture 2" descr="The Inquiry Process, Step By Step | KQED">
            <a:extLst>
              <a:ext uri="{FF2B5EF4-FFF2-40B4-BE49-F238E27FC236}">
                <a16:creationId xmlns:a16="http://schemas.microsoft.com/office/drawing/2014/main" id="{71AF4AEB-54A4-C045-B3EE-9BDDDE1412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29463"/>
            <a:ext cx="6975031" cy="6126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5620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B4FA9DD-2197-AB4A-B9AE-369F043D7142}"/>
              </a:ext>
            </a:extLst>
          </p:cNvPr>
          <p:cNvSpPr>
            <a:spLocks noGrp="1"/>
          </p:cNvSpPr>
          <p:nvPr>
            <p:ph type="title"/>
          </p:nvPr>
        </p:nvSpPr>
        <p:spPr/>
        <p:txBody>
          <a:bodyPr/>
          <a:lstStyle/>
          <a:p>
            <a:r>
              <a:rPr lang="en-US" dirty="0"/>
              <a:t>Different types of IBL</a:t>
            </a:r>
          </a:p>
        </p:txBody>
      </p:sp>
      <p:sp>
        <p:nvSpPr>
          <p:cNvPr id="8" name="Content Placeholder 7">
            <a:extLst>
              <a:ext uri="{FF2B5EF4-FFF2-40B4-BE49-F238E27FC236}">
                <a16:creationId xmlns:a16="http://schemas.microsoft.com/office/drawing/2014/main" id="{02A0F3AC-913C-557C-A124-BDE8627A8B83}"/>
              </a:ext>
            </a:extLst>
          </p:cNvPr>
          <p:cNvSpPr>
            <a:spLocks noGrp="1"/>
          </p:cNvSpPr>
          <p:nvPr>
            <p:ph idx="1"/>
          </p:nvPr>
        </p:nvSpPr>
        <p:spPr/>
        <p:txBody>
          <a:bodyPr>
            <a:normAutofit fontScale="77500" lnSpcReduction="20000"/>
          </a:bodyPr>
          <a:lstStyle/>
          <a:p>
            <a:pPr algn="l">
              <a:buFont typeface="+mj-lt"/>
              <a:buAutoNum type="arabicPeriod"/>
            </a:pPr>
            <a:r>
              <a:rPr lang="en-US" b="1" i="0" dirty="0">
                <a:solidFill>
                  <a:srgbClr val="1D2125"/>
                </a:solidFill>
                <a:effectLst/>
                <a:latin typeface="-apple-system"/>
              </a:rPr>
              <a:t>Structured inquiry:</a:t>
            </a:r>
            <a:br>
              <a:rPr lang="en-US" b="0" i="0" dirty="0">
                <a:solidFill>
                  <a:srgbClr val="1D2125"/>
                </a:solidFill>
                <a:effectLst/>
                <a:latin typeface="-apple-system"/>
              </a:rPr>
            </a:br>
            <a:r>
              <a:rPr lang="en-US" b="0" i="0" dirty="0">
                <a:solidFill>
                  <a:srgbClr val="1D2125"/>
                </a:solidFill>
                <a:effectLst/>
                <a:latin typeface="-apple-system"/>
              </a:rPr>
              <a:t>The question and method of achieving the result is given to learners, but the aim is to provide an explanation which is already based on the evidence collected during the research process.</a:t>
            </a:r>
            <a:br>
              <a:rPr lang="en-US" b="0" i="0" dirty="0">
                <a:solidFill>
                  <a:srgbClr val="1D2125"/>
                </a:solidFill>
                <a:effectLst/>
                <a:latin typeface="-apple-system"/>
              </a:rPr>
            </a:br>
            <a:endParaRPr lang="en-US" b="0" i="0" dirty="0">
              <a:solidFill>
                <a:srgbClr val="1D2125"/>
              </a:solidFill>
              <a:effectLst/>
              <a:latin typeface="-apple-system"/>
            </a:endParaRPr>
          </a:p>
          <a:p>
            <a:pPr algn="l">
              <a:buFont typeface="+mj-lt"/>
              <a:buAutoNum type="arabicPeriod"/>
            </a:pPr>
            <a:r>
              <a:rPr lang="en-US" b="1" i="0" dirty="0">
                <a:solidFill>
                  <a:srgbClr val="1D2125"/>
                </a:solidFill>
                <a:effectLst/>
                <a:latin typeface="-apple-system"/>
              </a:rPr>
              <a:t>Guided inquiry:</a:t>
            </a:r>
            <a:br>
              <a:rPr lang="en-US" b="0" i="0" dirty="0">
                <a:solidFill>
                  <a:srgbClr val="1D2125"/>
                </a:solidFill>
                <a:effectLst/>
                <a:latin typeface="-apple-system"/>
              </a:rPr>
            </a:br>
            <a:r>
              <a:rPr lang="en-US" b="0" i="0" dirty="0">
                <a:solidFill>
                  <a:srgbClr val="1D2125"/>
                </a:solidFill>
                <a:effectLst/>
                <a:latin typeface="-apple-system"/>
              </a:rPr>
              <a:t>Only questions are given to learners. The main objective is to plan the research method and test the issue itself. This type of investigation is usually not structured as in the previously mentioned form.</a:t>
            </a:r>
            <a:br>
              <a:rPr lang="en-US" b="0" i="0" dirty="0">
                <a:solidFill>
                  <a:srgbClr val="1D2125"/>
                </a:solidFill>
                <a:effectLst/>
                <a:latin typeface="-apple-system"/>
              </a:rPr>
            </a:br>
            <a:endParaRPr lang="en-US" b="0" i="0" dirty="0">
              <a:solidFill>
                <a:srgbClr val="1D2125"/>
              </a:solidFill>
              <a:effectLst/>
              <a:latin typeface="-apple-system"/>
            </a:endParaRPr>
          </a:p>
          <a:p>
            <a:pPr algn="l">
              <a:buFont typeface="+mj-lt"/>
              <a:buAutoNum type="arabicPeriod"/>
            </a:pPr>
            <a:r>
              <a:rPr lang="en-US" b="1" i="0" dirty="0">
                <a:solidFill>
                  <a:srgbClr val="1D2125"/>
                </a:solidFill>
                <a:effectLst/>
                <a:latin typeface="-apple-system"/>
              </a:rPr>
              <a:t>Open inquiry:</a:t>
            </a:r>
            <a:br>
              <a:rPr lang="en-US" b="0" i="0" dirty="0">
                <a:solidFill>
                  <a:srgbClr val="1D2125"/>
                </a:solidFill>
                <a:effectLst/>
                <a:latin typeface="-apple-system"/>
              </a:rPr>
            </a:br>
            <a:r>
              <a:rPr lang="en-US" b="0" i="0" dirty="0">
                <a:solidFill>
                  <a:srgbClr val="1D2125"/>
                </a:solidFill>
                <a:effectLst/>
                <a:latin typeface="-apple-system"/>
              </a:rPr>
              <a:t>Learners need to develop their own questions, develop investigative methods, then make the same research. At the end of the process, they have to submit their results.</a:t>
            </a:r>
          </a:p>
          <a:p>
            <a:endParaRPr lang="en-US" dirty="0"/>
          </a:p>
        </p:txBody>
      </p:sp>
      <p:sp>
        <p:nvSpPr>
          <p:cNvPr id="4" name="Date Placeholder 3">
            <a:extLst>
              <a:ext uri="{FF2B5EF4-FFF2-40B4-BE49-F238E27FC236}">
                <a16:creationId xmlns:a16="http://schemas.microsoft.com/office/drawing/2014/main" id="{0FA9DC32-A931-F7E5-3494-89BEBA9B3376}"/>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384E587-A1B7-1C32-47A0-0CBEF7026F0A}"/>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743EAD43-6691-EA81-945F-4C5E8CEC37F8}"/>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7</a:t>
            </a:fld>
            <a:endParaRPr lang="en-US" dirty="0">
              <a:solidFill>
                <a:prstClr val="black">
                  <a:tint val="75000"/>
                </a:prstClr>
              </a:solidFill>
            </a:endParaRPr>
          </a:p>
        </p:txBody>
      </p:sp>
    </p:spTree>
    <p:extLst>
      <p:ext uri="{BB962C8B-B14F-4D97-AF65-F5344CB8AC3E}">
        <p14:creationId xmlns:p14="http://schemas.microsoft.com/office/powerpoint/2010/main" val="667522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6350E00-D1F6-5D25-8783-18A2DC985CE6}"/>
              </a:ext>
            </a:extLst>
          </p:cNvPr>
          <p:cNvSpPr>
            <a:spLocks noGrp="1"/>
          </p:cNvSpPr>
          <p:nvPr>
            <p:ph type="ctrTitle"/>
          </p:nvPr>
        </p:nvSpPr>
        <p:spPr/>
        <p:txBody>
          <a:bodyPr/>
          <a:lstStyle/>
          <a:p>
            <a:r>
              <a:rPr lang="en-US" dirty="0"/>
              <a:t>Inquiry-based Questions</a:t>
            </a:r>
          </a:p>
        </p:txBody>
      </p:sp>
      <p:sp>
        <p:nvSpPr>
          <p:cNvPr id="8" name="Subtitle 7">
            <a:extLst>
              <a:ext uri="{FF2B5EF4-FFF2-40B4-BE49-F238E27FC236}">
                <a16:creationId xmlns:a16="http://schemas.microsoft.com/office/drawing/2014/main" id="{0690944B-A01B-008E-3AED-C2CABB8099F4}"/>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E20A2460-D498-3D32-EBC8-7B16D3BE1E1E}"/>
              </a:ext>
            </a:extLst>
          </p:cNvPr>
          <p:cNvSpPr>
            <a:spLocks noGrp="1"/>
          </p:cNvSpPr>
          <p:nvPr>
            <p:ph type="dt" sz="half" idx="4294967295"/>
          </p:nvPr>
        </p:nvSpPr>
        <p:spPr>
          <a:xfrm>
            <a:off x="0" y="6356350"/>
            <a:ext cx="2743200" cy="365125"/>
          </a:xfrm>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458EA4B8-26F1-4C16-D42C-B4BC7B58B7F3}"/>
              </a:ext>
            </a:extLst>
          </p:cNvPr>
          <p:cNvSpPr>
            <a:spLocks noGrp="1"/>
          </p:cNvSpPr>
          <p:nvPr>
            <p:ph type="ftr" sz="quarter" idx="4294967295"/>
          </p:nvPr>
        </p:nvSpPr>
        <p:spPr>
          <a:xfrm>
            <a:off x="0" y="6356350"/>
            <a:ext cx="4114800" cy="365125"/>
          </a:xfrm>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C7B8EEF8-B0A7-5720-54B5-0B91EFE17C47}"/>
              </a:ext>
            </a:extLst>
          </p:cNvPr>
          <p:cNvSpPr>
            <a:spLocks noGrp="1"/>
          </p:cNvSpPr>
          <p:nvPr>
            <p:ph type="sldNum" sz="quarter" idx="4294967295"/>
          </p:nvPr>
        </p:nvSpPr>
        <p:spPr>
          <a:xfrm>
            <a:off x="9448800" y="6356350"/>
            <a:ext cx="2743200" cy="365125"/>
          </a:xfrm>
        </p:spPr>
        <p:txBody>
          <a:bodyPr/>
          <a:lstStyle/>
          <a:p>
            <a:pPr>
              <a:defRPr/>
            </a:pPr>
            <a:fld id="{D76B855D-E9CC-4FF8-AD85-6CDC7B89A0DE}" type="slidenum">
              <a:rPr lang="en-US" smtClean="0">
                <a:solidFill>
                  <a:prstClr val="black">
                    <a:tint val="75000"/>
                  </a:prstClr>
                </a:solidFill>
              </a:rPr>
              <a:pPr>
                <a:defRPr/>
              </a:pPr>
              <a:t>8</a:t>
            </a:fld>
            <a:endParaRPr lang="en-US" dirty="0">
              <a:solidFill>
                <a:prstClr val="black">
                  <a:tint val="75000"/>
                </a:prstClr>
              </a:solidFill>
            </a:endParaRPr>
          </a:p>
        </p:txBody>
      </p:sp>
    </p:spTree>
    <p:extLst>
      <p:ext uri="{BB962C8B-B14F-4D97-AF65-F5344CB8AC3E}">
        <p14:creationId xmlns:p14="http://schemas.microsoft.com/office/powerpoint/2010/main" val="272881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50D3E09-517D-9A78-1411-063D0E4C822A}"/>
              </a:ext>
            </a:extLst>
          </p:cNvPr>
          <p:cNvSpPr>
            <a:spLocks noGrp="1"/>
          </p:cNvSpPr>
          <p:nvPr>
            <p:ph type="title"/>
          </p:nvPr>
        </p:nvSpPr>
        <p:spPr/>
        <p:txBody>
          <a:bodyPr/>
          <a:lstStyle/>
          <a:p>
            <a:r>
              <a:rPr lang="en-US" dirty="0"/>
              <a:t>Key Points to Good Inquiry Questions</a:t>
            </a:r>
          </a:p>
        </p:txBody>
      </p:sp>
      <p:sp>
        <p:nvSpPr>
          <p:cNvPr id="8" name="Content Placeholder 7">
            <a:extLst>
              <a:ext uri="{FF2B5EF4-FFF2-40B4-BE49-F238E27FC236}">
                <a16:creationId xmlns:a16="http://schemas.microsoft.com/office/drawing/2014/main" id="{C443882C-76A0-0D23-CEE2-4D1F280EAB6F}"/>
              </a:ext>
            </a:extLst>
          </p:cNvPr>
          <p:cNvSpPr>
            <a:spLocks noGrp="1"/>
          </p:cNvSpPr>
          <p:nvPr>
            <p:ph idx="1"/>
          </p:nvPr>
        </p:nvSpPr>
        <p:spPr/>
        <p:txBody>
          <a:bodyPr>
            <a:normAutofit fontScale="92500" lnSpcReduction="20000"/>
          </a:bodyPr>
          <a:lstStyle/>
          <a:p>
            <a:pPr marL="514350" indent="-514350" algn="l" fontAlgn="base">
              <a:buFont typeface="+mj-lt"/>
              <a:buAutoNum type="arabicPeriod"/>
            </a:pPr>
            <a:r>
              <a:rPr lang="en-US" i="0" dirty="0">
                <a:solidFill>
                  <a:srgbClr val="414141"/>
                </a:solidFill>
                <a:effectLst/>
                <a:latin typeface="GalanoGrotesqueAltMedium"/>
              </a:rPr>
              <a:t>It generates discussion and encourages varied positions.</a:t>
            </a:r>
          </a:p>
          <a:p>
            <a:pPr marL="514350" indent="-514350" algn="l" fontAlgn="base">
              <a:buFont typeface="+mj-lt"/>
              <a:buAutoNum type="arabicPeriod"/>
            </a:pPr>
            <a:endParaRPr lang="en-US" i="0" dirty="0">
              <a:solidFill>
                <a:srgbClr val="414141"/>
              </a:solidFill>
              <a:effectLst/>
              <a:latin typeface="GalanoGrotesqueAltMedium"/>
            </a:endParaRPr>
          </a:p>
          <a:p>
            <a:pPr marL="514350" indent="-514350" algn="l" fontAlgn="base">
              <a:buFont typeface="+mj-lt"/>
              <a:buAutoNum type="arabicPeriod"/>
            </a:pPr>
            <a:r>
              <a:rPr lang="en-US" i="0" dirty="0">
                <a:solidFill>
                  <a:srgbClr val="414141"/>
                </a:solidFill>
                <a:effectLst/>
                <a:latin typeface="GalanoGrotesqueAltMedium"/>
              </a:rPr>
              <a:t>It demands a critical or careful reading of a variety of text(s).</a:t>
            </a:r>
          </a:p>
          <a:p>
            <a:pPr marL="514350" indent="-514350" algn="l" fontAlgn="base">
              <a:buFont typeface="+mj-lt"/>
              <a:buAutoNum type="arabicPeriod"/>
            </a:pPr>
            <a:endParaRPr lang="en-US" i="0" dirty="0">
              <a:solidFill>
                <a:srgbClr val="414141"/>
              </a:solidFill>
              <a:effectLst/>
              <a:latin typeface="GalanoGrotesqueAltMedium"/>
            </a:endParaRPr>
          </a:p>
          <a:p>
            <a:pPr marL="514350" indent="-514350" algn="l" fontAlgn="base">
              <a:buFont typeface="+mj-lt"/>
              <a:buAutoNum type="arabicPeriod"/>
            </a:pPr>
            <a:r>
              <a:rPr lang="en-US" i="0" dirty="0">
                <a:solidFill>
                  <a:srgbClr val="414141"/>
                </a:solidFill>
                <a:effectLst/>
                <a:latin typeface="GalanoGrotesqueAltMedium"/>
              </a:rPr>
              <a:t>It moves beyond opinion, into connecting claim, evidence, and </a:t>
            </a:r>
            <a:r>
              <a:rPr lang="en-US" i="0">
                <a:solidFill>
                  <a:srgbClr val="414141"/>
                </a:solidFill>
                <a:effectLst/>
                <a:latin typeface="GalanoGrotesqueAltMedium"/>
              </a:rPr>
              <a:t>reasoning.</a:t>
            </a:r>
          </a:p>
          <a:p>
            <a:pPr marL="514350" indent="-514350" algn="l" fontAlgn="base">
              <a:buFont typeface="+mj-lt"/>
              <a:buAutoNum type="arabicPeriod"/>
            </a:pPr>
            <a:endParaRPr lang="en-US" i="0" dirty="0">
              <a:solidFill>
                <a:srgbClr val="414141"/>
              </a:solidFill>
              <a:effectLst/>
              <a:latin typeface="GalanoGrotesqueAltMedium"/>
            </a:endParaRPr>
          </a:p>
          <a:p>
            <a:pPr marL="514350" indent="-514350" algn="l" fontAlgn="base">
              <a:buFont typeface="+mj-lt"/>
              <a:buAutoNum type="arabicPeriod"/>
            </a:pPr>
            <a:r>
              <a:rPr lang="en-US" i="0" dirty="0">
                <a:solidFill>
                  <a:srgbClr val="414141"/>
                </a:solidFill>
                <a:effectLst/>
                <a:latin typeface="GalanoGrotesqueAltMedium"/>
              </a:rPr>
              <a:t>It is phrased in such a way that the question doesn’t predetermine the answer. </a:t>
            </a:r>
          </a:p>
          <a:p>
            <a:pPr lvl="1" fontAlgn="base">
              <a:buFont typeface="Courier New" panose="02070309020205020404" pitchFamily="49" charset="0"/>
              <a:buChar char="o"/>
            </a:pPr>
            <a:r>
              <a:rPr lang="en-US" dirty="0">
                <a:solidFill>
                  <a:srgbClr val="414141"/>
                </a:solidFill>
                <a:latin typeface="GalanoGrotesqueAltMedium"/>
              </a:rPr>
              <a:t>(e.g., Why is sugar bad for you? Why is fruit good for us?)</a:t>
            </a:r>
            <a:endParaRPr lang="en-US" i="0" dirty="0">
              <a:solidFill>
                <a:srgbClr val="414141"/>
              </a:solidFill>
              <a:effectLst/>
              <a:latin typeface="GalanoGrotesqueAltMedium"/>
            </a:endParaRPr>
          </a:p>
          <a:p>
            <a:endParaRPr lang="en-US" dirty="0"/>
          </a:p>
        </p:txBody>
      </p:sp>
      <p:sp>
        <p:nvSpPr>
          <p:cNvPr id="4" name="Date Placeholder 3">
            <a:extLst>
              <a:ext uri="{FF2B5EF4-FFF2-40B4-BE49-F238E27FC236}">
                <a16:creationId xmlns:a16="http://schemas.microsoft.com/office/drawing/2014/main" id="{0071EF8A-4B2F-6FF4-26AD-6E5CDA22B268}"/>
              </a:ext>
            </a:extLst>
          </p:cNvPr>
          <p:cNvSpPr>
            <a:spLocks noGrp="1"/>
          </p:cNvSpPr>
          <p:nvPr>
            <p:ph type="dt" sz="half" idx="10"/>
          </p:nvPr>
        </p:nvSpPr>
        <p:spPr/>
        <p:txBody>
          <a:bodyPr/>
          <a:lstStyle/>
          <a:p>
            <a:pPr>
              <a:defRPr/>
            </a:pPr>
            <a:r>
              <a:rPr lang="en-US">
                <a:solidFill>
                  <a:prstClr val="black">
                    <a:tint val="75000"/>
                  </a:prstClr>
                </a:solidFill>
              </a:rPr>
              <a:t>9/3/20XX</a:t>
            </a:r>
            <a:endParaRPr lang="en-US" dirty="0">
              <a:solidFill>
                <a:prstClr val="black">
                  <a:tint val="75000"/>
                </a:prstClr>
              </a:solidFill>
            </a:endParaRPr>
          </a:p>
        </p:txBody>
      </p:sp>
      <p:sp>
        <p:nvSpPr>
          <p:cNvPr id="5" name="Footer Placeholder 4">
            <a:extLst>
              <a:ext uri="{FF2B5EF4-FFF2-40B4-BE49-F238E27FC236}">
                <a16:creationId xmlns:a16="http://schemas.microsoft.com/office/drawing/2014/main" id="{E236F191-08C5-8E20-44AC-C90F61D468FE}"/>
              </a:ext>
            </a:extLst>
          </p:cNvPr>
          <p:cNvSpPr>
            <a:spLocks noGrp="1"/>
          </p:cNvSpPr>
          <p:nvPr>
            <p:ph type="ftr" sz="quarter" idx="11"/>
          </p:nvPr>
        </p:nvSpPr>
        <p:spPr/>
        <p:txBody>
          <a:bodyPr/>
          <a:lstStyle/>
          <a:p>
            <a:pPr>
              <a:defRPr/>
            </a:pPr>
            <a:r>
              <a:rPr lang="en-US">
                <a:solidFill>
                  <a:prstClr val="black">
                    <a:tint val="75000"/>
                  </a:prstClr>
                </a:solidFill>
              </a:rPr>
              <a:t>Presentation Title</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02D19C56-349C-DD77-52CC-81C6F7D8DFAE}"/>
              </a:ext>
            </a:extLst>
          </p:cNvPr>
          <p:cNvSpPr>
            <a:spLocks noGrp="1"/>
          </p:cNvSpPr>
          <p:nvPr>
            <p:ph type="sldNum" sz="quarter" idx="12"/>
          </p:nvPr>
        </p:nvSpPr>
        <p:spPr/>
        <p:txBody>
          <a:bodyPr/>
          <a:lstStyle/>
          <a:p>
            <a:pPr>
              <a:defRPr/>
            </a:pPr>
            <a:fld id="{D76B855D-E9CC-4FF8-AD85-6CDC7B89A0DE}" type="slidenum">
              <a:rPr lang="en-US" smtClean="0">
                <a:solidFill>
                  <a:prstClr val="black">
                    <a:tint val="75000"/>
                  </a:prstClr>
                </a:solidFill>
              </a:rPr>
              <a:pPr>
                <a:defRPr/>
              </a:pPr>
              <a:t>9</a:t>
            </a:fld>
            <a:endParaRPr lang="en-US" dirty="0">
              <a:solidFill>
                <a:prstClr val="black">
                  <a:tint val="75000"/>
                </a:prstClr>
              </a:solidFill>
            </a:endParaRPr>
          </a:p>
        </p:txBody>
      </p:sp>
    </p:spTree>
    <p:extLst>
      <p:ext uri="{BB962C8B-B14F-4D97-AF65-F5344CB8AC3E}">
        <p14:creationId xmlns:p14="http://schemas.microsoft.com/office/powerpoint/2010/main" val="3414741439"/>
      </p:ext>
    </p:extLst>
  </p:cSld>
  <p:clrMapOvr>
    <a:masterClrMapping/>
  </p:clrMapOvr>
</p:sld>
</file>

<file path=ppt/theme/theme1.xml><?xml version="1.0" encoding="utf-8"?>
<a:theme xmlns:a="http://schemas.openxmlformats.org/drawingml/2006/main" name="ShapesVTI">
  <a:themeElements>
    <a:clrScheme name="Shapes">
      <a:dk1>
        <a:sysClr val="windowText" lastClr="000000"/>
      </a:dk1>
      <a:lt1>
        <a:sysClr val="window" lastClr="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apesVTI" id="{C78D20FD-A872-4243-8597-B534C62538FF}" vid="{7CAFCCF9-7834-41D6-B6AB-7D225A18A4E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EF148-1770-458F-8F5B-C3D0A278AA97}">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A449C04-64B3-4403-94B7-8D2284C38D1B}">
  <ds:schemaRefs>
    <ds:schemaRef ds:uri="http://schemas.microsoft.com/sharepoint/v3/contenttype/forms"/>
  </ds:schemaRefs>
</ds:datastoreItem>
</file>

<file path=customXml/itemProps3.xml><?xml version="1.0" encoding="utf-8"?>
<ds:datastoreItem xmlns:ds="http://schemas.openxmlformats.org/officeDocument/2006/customXml" ds:itemID="{8413533D-8C39-401E-8B75-B1AEEEC56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{7D9F078F-90B7-4220-A397-628B6CCB52E8}tf78504181_win32</Template>
  <TotalTime>24</TotalTime>
  <Words>387</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-apple-system</vt:lpstr>
      <vt:lpstr>GalanoGrotesqueAltMedium</vt:lpstr>
      <vt:lpstr>Arial</vt:lpstr>
      <vt:lpstr>Avenir Next LT Pro</vt:lpstr>
      <vt:lpstr>Calibri</vt:lpstr>
      <vt:lpstr>Courier New</vt:lpstr>
      <vt:lpstr>Tw Cen MT</vt:lpstr>
      <vt:lpstr>ShapesVTI</vt:lpstr>
      <vt:lpstr>Inquiry-based Learning</vt:lpstr>
      <vt:lpstr>Definition</vt:lpstr>
      <vt:lpstr>PowerPoint Presentation</vt:lpstr>
      <vt:lpstr>PowerPoint Presentation</vt:lpstr>
      <vt:lpstr>PowerPoint Presentation</vt:lpstr>
      <vt:lpstr>PowerPoint Presentation</vt:lpstr>
      <vt:lpstr>Different types of IBL</vt:lpstr>
      <vt:lpstr>Inquiry-based Questions</vt:lpstr>
      <vt:lpstr>Key Points to Good Inquiry Questions</vt:lpstr>
      <vt:lpstr>Health and Nutrition</vt:lpstr>
      <vt:lpstr>Appendices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Inquiry-based Learning</dc:title>
  <dc:creator>George E. K. Whitehead</dc:creator>
  <cp:lastModifiedBy>George E. K. Whitehead</cp:lastModifiedBy>
  <cp:revision>6</cp:revision>
  <dcterms:created xsi:type="dcterms:W3CDTF">2024-01-18T17:30:33Z</dcterms:created>
  <dcterms:modified xsi:type="dcterms:W3CDTF">2024-01-18T17:55:12Z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