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4" r:id="rId5"/>
    <p:sldId id="261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6600"/>
    <a:srgbClr val="422C16"/>
    <a:srgbClr val="0C788E"/>
    <a:srgbClr val="025198"/>
    <a:srgbClr val="000099"/>
    <a:srgbClr val="1C1C1C"/>
    <a:srgbClr val="660066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52" autoAdjust="0"/>
  </p:normalViewPr>
  <p:slideViewPr>
    <p:cSldViewPr>
      <p:cViewPr varScale="1">
        <p:scale>
          <a:sx n="95" d="100"/>
          <a:sy n="95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1A5C8-7A63-4762-94BE-1CF0E082DE9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5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BF88C-3D5E-44F1-8B2E-714C02796E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095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E28A8-87F3-4763-A336-FE8B73D383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033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A40DA-34BC-4160-8BE3-CC55210123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78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DBEF5-86C3-4792-842F-277348AB8CA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0797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5B183-1C52-439A-B7A6-BA7C9043E8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3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306D2-83FB-40FA-B074-6FEEF2275D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21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4C899-A381-414A-AB1A-8062AD61BFE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471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86F66-93F9-4697-8ADA-14E987353D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64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B086A-160D-4CC5-B65B-677694FF8D6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29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33E0D-164E-49A8-9CC2-A7B798E7B5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980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9E30F0-30BD-4935-9DF3-50B20125952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3145362" cy="3528392"/>
          </a:xfrm>
        </p:spPr>
        <p:txBody>
          <a:bodyPr/>
          <a:lstStyle/>
          <a:p>
            <a:r>
              <a:rPr lang="en-US" sz="4800" b="1" dirty="0" smtClean="0"/>
              <a:t>Identify Yourself!</a:t>
            </a:r>
            <a:endParaRPr lang="en-US" sz="4800" b="1" dirty="0"/>
          </a:p>
        </p:txBody>
      </p:sp>
      <p:pic>
        <p:nvPicPr>
          <p:cNvPr id="1026" name="Picture 2" descr="http://livingarts.org/sites/default/files/Identify%20Yourself%20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312368" cy="50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69238"/>
              </p:ext>
            </p:extLst>
          </p:nvPr>
        </p:nvGraphicFramePr>
        <p:xfrm>
          <a:off x="323528" y="1397000"/>
          <a:ext cx="8568952" cy="33281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Drill Sergeant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Mentor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Free Bird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Performer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Lost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Realistic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Professor</a:t>
                      </a:r>
                      <a:endParaRPr lang="en-US" sz="1200" dirty="0"/>
                    </a:p>
                  </a:txBody>
                  <a:tcPr anchor="b"/>
                </a:tc>
              </a:tr>
              <a:tr h="1369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846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Set goals to fulfil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Demanding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Push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students to learn and do better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Encourage and inspire</a:t>
                      </a:r>
                      <a:r>
                        <a:rPr lang="en-US" sz="1100" baseline="0" dirty="0" smtClean="0"/>
                        <a:t> students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Listen to students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Show empathy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Easy going</a:t>
                      </a:r>
                      <a:r>
                        <a:rPr lang="en-US" sz="1100" baseline="0" dirty="0" smtClean="0"/>
                        <a:t> and relaxed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Feels no pressure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Low passion for students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Having</a:t>
                      </a:r>
                      <a:r>
                        <a:rPr lang="en-US" sz="1100" baseline="0" dirty="0" smtClean="0"/>
                        <a:t> fun in class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Lively class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Entertain more than teach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Always</a:t>
                      </a:r>
                      <a:r>
                        <a:rPr lang="en-US" sz="1100" baseline="0" dirty="0" smtClean="0"/>
                        <a:t> trying new ideas/activities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Low cohesion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Distracted easily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Aware and accept</a:t>
                      </a:r>
                      <a:r>
                        <a:rPr lang="en-US" sz="1100" baseline="0" dirty="0" smtClean="0"/>
                        <a:t> the current state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Realistic goals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Keep to only the necessity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Being receptive,</a:t>
                      </a:r>
                      <a:r>
                        <a:rPr lang="en-US" sz="1100" baseline="0" dirty="0" smtClean="0"/>
                        <a:t> well informed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Professional divide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Lack proactive skills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L:\GIFLE\Gracie\Teacher characteristics\Teacher charcterustics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4060" b="20"/>
          <a:stretch/>
        </p:blipFill>
        <p:spPr bwMode="auto">
          <a:xfrm>
            <a:off x="2915816" y="1832962"/>
            <a:ext cx="952500" cy="102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GIFLE\Gracie\Teacher characteristics\Teacher charcterustics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21305" b="15140"/>
          <a:stretch/>
        </p:blipFill>
        <p:spPr bwMode="auto">
          <a:xfrm>
            <a:off x="5496821" y="1714322"/>
            <a:ext cx="731363" cy="128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:\GIFLE\Gracie\Teacher characteristics\Teacher charcterustics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9165" r="1" b="8450"/>
          <a:stretch/>
        </p:blipFill>
        <p:spPr bwMode="auto">
          <a:xfrm>
            <a:off x="6588224" y="1835844"/>
            <a:ext cx="936104" cy="108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:\GIFLE\Gracie\Teacher characteristics\Teacher charcterustics_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1763688" y="1782363"/>
            <a:ext cx="864096" cy="1143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:\GIFLE\Gracie\Teacher characteristics\Teacher charcterustics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702" r="8862" b="9938"/>
          <a:stretch/>
        </p:blipFill>
        <p:spPr bwMode="auto">
          <a:xfrm>
            <a:off x="4188907" y="1780389"/>
            <a:ext cx="864096" cy="1126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:\GIFLE\Gracie\Teacher characteristics\Teacher charcterustics_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663" b="14429"/>
          <a:stretch/>
        </p:blipFill>
        <p:spPr bwMode="auto">
          <a:xfrm>
            <a:off x="7812360" y="1785985"/>
            <a:ext cx="937124" cy="1120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GIFLE\Gracie\Teacher characteristics\Teacher charcterustics_09(4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4374" r="6944" b="9221"/>
          <a:stretch/>
        </p:blipFill>
        <p:spPr bwMode="auto">
          <a:xfrm>
            <a:off x="539552" y="1785985"/>
            <a:ext cx="846338" cy="111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/>
          <p:cNvSpPr/>
          <p:nvPr/>
        </p:nvSpPr>
        <p:spPr>
          <a:xfrm>
            <a:off x="2557254" y="5105721"/>
            <a:ext cx="1993172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39552" y="5085184"/>
            <a:ext cx="2105990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Reflect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504286" y="5126347"/>
            <a:ext cx="2101696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20510" y="5105721"/>
            <a:ext cx="2101696" cy="11521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How?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Examining Current Views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Your current views and attitude determines what happens in your classroom.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This reflection is a starting point to help you consider ways in which you may become a more effective teacher.</a:t>
            </a:r>
          </a:p>
        </p:txBody>
      </p:sp>
      <p:pic>
        <p:nvPicPr>
          <p:cNvPr id="5" name="Picture 3" descr="L:\GIFLE\2M. 2014\Images\Teacher Ap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611">
            <a:off x="7092280" y="4414538"/>
            <a:ext cx="1735831" cy="18718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frendzvilla.com/ss/1336493014-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35">
            <a:off x="5867400" y="281940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rkingsmartercafe.files.wordpress.com/2013/05/who-are-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0" y="1371600"/>
            <a:ext cx="435821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briberyact.com/wp-content/uploads/2011/01/qui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2" b="17529"/>
          <a:stretch/>
        </p:blipFill>
        <p:spPr bwMode="auto">
          <a:xfrm rot="646439">
            <a:off x="5511801" y="1229525"/>
            <a:ext cx="2663825" cy="1141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humbs.dreamstime.com/z/quiz-question-marks-evaluate-test-knowledge-word-ball-sphere-to-illustrate-testing-evaluation-your-skills-3555709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1"/>
          <a:stretch/>
        </p:blipFill>
        <p:spPr bwMode="auto">
          <a:xfrm>
            <a:off x="1763688" y="764704"/>
            <a:ext cx="57282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23364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[Part A] Your current outlook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 bwMode="auto">
          <a:xfrm>
            <a:off x="0" y="1012097"/>
            <a:ext cx="9144000" cy="52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3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23364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66"/>
                </a:solidFill>
              </a:rPr>
              <a:t>[Part B] Your current attitude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/>
        </p:blipFill>
        <p:spPr bwMode="auto">
          <a:xfrm>
            <a:off x="0" y="764704"/>
            <a:ext cx="9144000" cy="57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5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896966"/>
          </a:xfrm>
        </p:spPr>
        <p:txBody>
          <a:bodyPr numCol="2"/>
          <a:lstStyle/>
          <a:p>
            <a:r>
              <a:rPr lang="en-US" sz="2200" kern="0" dirty="0" smtClean="0"/>
              <a:t>Part A:  </a:t>
            </a:r>
          </a:p>
          <a:p>
            <a:pPr lvl="1"/>
            <a:r>
              <a:rPr lang="en-US" sz="2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2200" b="1" kern="0" dirty="0" smtClean="0">
                <a:solidFill>
                  <a:schemeClr val="accent3"/>
                </a:solidFill>
              </a:rPr>
              <a:t> </a:t>
            </a:r>
            <a:r>
              <a:rPr lang="en-US" sz="2200" kern="0" dirty="0" smtClean="0"/>
              <a:t>= Future</a:t>
            </a:r>
          </a:p>
          <a:p>
            <a:pPr lvl="1"/>
            <a:r>
              <a:rPr lang="en-US" sz="2200" b="1" kern="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</a:t>
            </a:r>
            <a:r>
              <a:rPr lang="en-US" sz="2200" kern="0" dirty="0" smtClean="0"/>
              <a:t> = Now</a:t>
            </a:r>
          </a:p>
          <a:p>
            <a:pPr lvl="1"/>
            <a:r>
              <a:rPr lang="en-US" sz="22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200" kern="0" dirty="0" smtClean="0">
                <a:solidFill>
                  <a:srgbClr val="00B050"/>
                </a:solidFill>
              </a:rPr>
              <a:t> </a:t>
            </a:r>
            <a:r>
              <a:rPr lang="en-US" sz="2200" kern="0" dirty="0" smtClean="0"/>
              <a:t>= Past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kern="0" dirty="0" smtClean="0"/>
              <a:t>Part B: </a:t>
            </a:r>
          </a:p>
          <a:p>
            <a:pPr lvl="1"/>
            <a:r>
              <a:rPr lang="en-US" sz="22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r>
              <a:rPr lang="en-US" sz="2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kern="0" dirty="0" smtClean="0"/>
              <a:t>= Motivated</a:t>
            </a:r>
            <a:endParaRPr lang="en-US" sz="2200" b="1" kern="0" dirty="0" smtClean="0">
              <a:solidFill>
                <a:srgbClr val="00B050"/>
              </a:solidFill>
            </a:endParaRPr>
          </a:p>
          <a:p>
            <a:pPr lvl="1"/>
            <a:r>
              <a:rPr lang="en-US" sz="2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2200" kern="0" dirty="0" smtClean="0"/>
              <a:t> = Complacent</a:t>
            </a:r>
          </a:p>
          <a:p>
            <a:pPr lvl="1"/>
            <a:r>
              <a:rPr lang="en-US" sz="2200" b="1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sz="2200" kern="0" dirty="0" smtClean="0"/>
              <a:t> = Defeated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kern="0" dirty="0" smtClean="0"/>
              <a:t>Part C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Drill Sergeant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Mentor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Free Bird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Performer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Lost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Realistic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200" kern="0" dirty="0" smtClean="0"/>
              <a:t>Professor</a:t>
            </a:r>
          </a:p>
          <a:p>
            <a:pPr marL="457200" lvl="1" indent="0">
              <a:buNone/>
            </a:pPr>
            <a:endParaRPr lang="en-US" sz="2200" kern="0" dirty="0" smtClean="0"/>
          </a:p>
          <a:p>
            <a:pPr marL="457200" lvl="1" indent="0">
              <a:buNone/>
            </a:pPr>
            <a:endParaRPr lang="en-US" kern="0" dirty="0" smtClean="0"/>
          </a:p>
        </p:txBody>
      </p:sp>
      <p:pic>
        <p:nvPicPr>
          <p:cNvPr id="6" name="Picture 4" descr="L:\GIFLE\Gracie\Teacher characteristics\Teacher charcterustics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4060" b="20"/>
          <a:stretch/>
        </p:blipFill>
        <p:spPr bwMode="auto">
          <a:xfrm>
            <a:off x="7020272" y="2607626"/>
            <a:ext cx="952500" cy="1020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GIFLE\Gracie\Teacher characteristics\Teacher charcterustics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21305" b="15140"/>
          <a:stretch/>
        </p:blipFill>
        <p:spPr bwMode="auto">
          <a:xfrm>
            <a:off x="6805924" y="4149080"/>
            <a:ext cx="690598" cy="1211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:\GIFLE\Gracie\Teacher characteristics\Teacher charcterustics_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9165" r="1" b="8450"/>
          <a:stretch/>
        </p:blipFill>
        <p:spPr bwMode="auto">
          <a:xfrm>
            <a:off x="5580112" y="5261450"/>
            <a:ext cx="864096" cy="100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:\GIFLE\Gracie\Teacher characteristics\Teacher charcterustics_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5"/>
          <a:stretch/>
        </p:blipFill>
        <p:spPr bwMode="auto">
          <a:xfrm>
            <a:off x="8100392" y="1474788"/>
            <a:ext cx="765492" cy="1012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:\GIFLE\Gracie\Teacher characteristics\Teacher charcterustics_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702" r="8862" b="9938"/>
          <a:stretch/>
        </p:blipFill>
        <p:spPr bwMode="auto">
          <a:xfrm>
            <a:off x="8182681" y="3883124"/>
            <a:ext cx="732408" cy="954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L:\GIFLE\Gracie\Teacher characteristics\Teacher charcterustics_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663" b="14429"/>
          <a:stretch/>
        </p:blipFill>
        <p:spPr bwMode="auto">
          <a:xfrm>
            <a:off x="7654865" y="5261450"/>
            <a:ext cx="878880" cy="1050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GIFLE\Gracie\Teacher characteristics\Teacher charcterustics_09(4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4374" r="6944" b="9221"/>
          <a:stretch/>
        </p:blipFill>
        <p:spPr bwMode="auto">
          <a:xfrm>
            <a:off x="6808527" y="548680"/>
            <a:ext cx="846338" cy="111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Orientation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8784976" cy="3312368"/>
          </a:xfrm>
        </p:spPr>
        <p:txBody>
          <a:bodyPr/>
          <a:lstStyle/>
          <a:p>
            <a:r>
              <a:rPr lang="en-US" sz="2000" dirty="0"/>
              <a:t>Studies have shown that </a:t>
            </a:r>
            <a:r>
              <a:rPr lang="en-US" sz="2000" b="1" dirty="0"/>
              <a:t>Now/Future orientated </a:t>
            </a:r>
            <a:r>
              <a:rPr lang="en-US" sz="2000" dirty="0"/>
              <a:t>individuals are more </a:t>
            </a:r>
            <a:r>
              <a:rPr lang="en-US" sz="2000" dirty="0" smtClean="0"/>
              <a:t>successful. (</a:t>
            </a:r>
            <a:r>
              <a:rPr lang="en-CA" sz="2000" dirty="0" smtClean="0"/>
              <a:t>Zimbardo </a:t>
            </a:r>
            <a:r>
              <a:rPr lang="en-CA" sz="2000" dirty="0"/>
              <a:t>and Boyd, </a:t>
            </a:r>
            <a:r>
              <a:rPr lang="en-CA" sz="2000" dirty="0" smtClean="0"/>
              <a:t>2008; </a:t>
            </a:r>
            <a:r>
              <a:rPr lang="en-CA" sz="2000" dirty="0"/>
              <a:t>de Posada, </a:t>
            </a:r>
            <a:r>
              <a:rPr lang="en-CA" sz="2000" dirty="0" smtClean="0"/>
              <a:t>2009)</a:t>
            </a:r>
          </a:p>
          <a:p>
            <a:endParaRPr lang="en-CA" sz="2000" dirty="0" smtClean="0"/>
          </a:p>
          <a:p>
            <a:r>
              <a:rPr lang="en-CA" sz="2000" dirty="0" smtClean="0"/>
              <a:t>For a teacher to remain focused and motivated towards professional development, it is important that they have an extended time bubble(</a:t>
            </a:r>
            <a:r>
              <a:rPr lang="en-CA" sz="2000" dirty="0" err="1" smtClean="0"/>
              <a:t>Husman</a:t>
            </a:r>
            <a:r>
              <a:rPr lang="en-CA" sz="2000" dirty="0" smtClean="0"/>
              <a:t>, Duggan &amp; Fishman, 2014)</a:t>
            </a:r>
          </a:p>
          <a:p>
            <a:endParaRPr lang="en-CA" sz="2000" dirty="0" smtClean="0"/>
          </a:p>
          <a:p>
            <a:r>
              <a:rPr lang="en-CA" sz="2000" dirty="0" smtClean="0"/>
              <a:t>Past oriented teachers have difficulty dealing with change.</a:t>
            </a:r>
          </a:p>
          <a:p>
            <a:endParaRPr lang="en-CA" sz="2000" dirty="0" smtClean="0"/>
          </a:p>
          <a:p>
            <a:r>
              <a:rPr lang="en-CA" sz="2000" dirty="0" smtClean="0"/>
              <a:t>Now oriented also have trouble dealing with change.</a:t>
            </a:r>
          </a:p>
          <a:p>
            <a:endParaRPr lang="en-CA" sz="2000" dirty="0" smtClean="0"/>
          </a:p>
          <a:p>
            <a:r>
              <a:rPr lang="en-CA" sz="2000" dirty="0" smtClean="0"/>
              <a:t>Future oriented have trouble dealing with now.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4" descr="http://softwarepreservation.jiscinvolve.org/wp/files/2010/06/FutureOfSoftw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b="13444"/>
          <a:stretch/>
        </p:blipFill>
        <p:spPr bwMode="auto">
          <a:xfrm>
            <a:off x="3563888" y="5589240"/>
            <a:ext cx="2880320" cy="93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and Motivation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52536" y="1231861"/>
            <a:ext cx="8856984" cy="764476"/>
          </a:xfrm>
        </p:spPr>
        <p:txBody>
          <a:bodyPr numCol="3"/>
          <a:lstStyle/>
          <a:p>
            <a:pPr indent="0" algn="ctr">
              <a:buNone/>
            </a:pPr>
            <a:r>
              <a:rPr lang="en-US" sz="2000" dirty="0" smtClean="0"/>
              <a:t>Motivated</a:t>
            </a:r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r>
              <a:rPr lang="en-US" sz="2000" dirty="0" smtClean="0"/>
              <a:t>Complacent</a:t>
            </a:r>
          </a:p>
          <a:p>
            <a:pPr indent="0" algn="ctr">
              <a:buNone/>
            </a:pPr>
            <a:endParaRPr lang="en-US" sz="2000" dirty="0" smtClean="0"/>
          </a:p>
          <a:p>
            <a:pPr indent="0" algn="ctr">
              <a:buNone/>
            </a:pPr>
            <a:r>
              <a:rPr lang="en-US" sz="2000" dirty="0" smtClean="0"/>
              <a:t>Defeated</a:t>
            </a:r>
            <a:endParaRPr lang="en-US" sz="2000" dirty="0"/>
          </a:p>
        </p:txBody>
      </p:sp>
      <p:pic>
        <p:nvPicPr>
          <p:cNvPr id="6" name="Picture 2" descr="http://outwardboundindo.files.wordpress.com/2012/02/7-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1018828" cy="90006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minimalists.com/files/2011/08/Complac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1422400" cy="90006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nsightsandobservations.files.wordpress.com/2013/05/defeated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4618"/>
          <a:stretch/>
        </p:blipFill>
        <p:spPr bwMode="auto">
          <a:xfrm>
            <a:off x="6732240" y="1628800"/>
            <a:ext cx="1155700" cy="90006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2123728" y="1368149"/>
            <a:ext cx="1440160" cy="655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8147248" cy="3384376"/>
          </a:xfrm>
        </p:spPr>
        <p:txBody>
          <a:bodyPr/>
          <a:lstStyle/>
          <a:p>
            <a:r>
              <a:rPr lang="en-US" sz="2000" b="1" dirty="0" smtClean="0"/>
              <a:t>A low </a:t>
            </a:r>
            <a:r>
              <a:rPr lang="en-US" sz="2000" b="1" dirty="0"/>
              <a:t>level </a:t>
            </a:r>
            <a:r>
              <a:rPr lang="en-US" sz="2000" dirty="0"/>
              <a:t>of motivation and satisfaction leads to poor quality work produced (</a:t>
            </a:r>
            <a:r>
              <a:rPr lang="en-US" sz="2000" dirty="0" err="1"/>
              <a:t>Dörnyei</a:t>
            </a:r>
            <a:r>
              <a:rPr lang="en-US" sz="2000" dirty="0"/>
              <a:t>, </a:t>
            </a:r>
            <a:r>
              <a:rPr lang="en-CA" sz="2000" dirty="0"/>
              <a:t>Evans, 1998, quoted in </a:t>
            </a:r>
            <a:r>
              <a:rPr lang="en-CA" sz="2000" dirty="0" err="1"/>
              <a:t>Foskett</a:t>
            </a:r>
            <a:r>
              <a:rPr lang="en-CA" sz="2000" dirty="0"/>
              <a:t> &amp; </a:t>
            </a:r>
            <a:r>
              <a:rPr lang="en-CA" sz="2000" dirty="0" err="1"/>
              <a:t>Lumby</a:t>
            </a:r>
            <a:r>
              <a:rPr lang="en-CA" sz="2000" dirty="0"/>
              <a:t>, 2003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If you have low </a:t>
            </a:r>
            <a:r>
              <a:rPr lang="en-US" sz="2000" dirty="0" smtClean="0"/>
              <a:t>motivation </a:t>
            </a:r>
            <a:r>
              <a:rPr lang="en-US" sz="2000" dirty="0"/>
              <a:t>to teach, try to find out how you can become more motivated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Ask yourself: </a:t>
            </a:r>
          </a:p>
          <a:p>
            <a:pPr lvl="1"/>
            <a:r>
              <a:rPr lang="en-US" sz="2000" dirty="0"/>
              <a:t>Why do you teach?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 smtClean="0"/>
              <a:t>do you like about your job?</a:t>
            </a:r>
          </a:p>
          <a:p>
            <a:pPr lvl="1"/>
            <a:r>
              <a:rPr lang="en-US" sz="2000" dirty="0" smtClean="0"/>
              <a:t>What gives you job satisfaction?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Left-Right Arrow 11"/>
          <p:cNvSpPr/>
          <p:nvPr/>
        </p:nvSpPr>
        <p:spPr>
          <a:xfrm>
            <a:off x="5148064" y="1404173"/>
            <a:ext cx="1440160" cy="655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vel1">
      <a:majorFont>
        <a:latin typeface="Arial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8368</TotalTime>
  <Words>334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Identify Yourself!</vt:lpstr>
      <vt:lpstr>Examining Current Views</vt:lpstr>
      <vt:lpstr>PowerPoint Presentation</vt:lpstr>
      <vt:lpstr>PowerPoint Presentation</vt:lpstr>
      <vt:lpstr>PowerPoint Presentation</vt:lpstr>
      <vt:lpstr>PowerPoint Presentation</vt:lpstr>
      <vt:lpstr>Results</vt:lpstr>
      <vt:lpstr>Time Orientation</vt:lpstr>
      <vt:lpstr>Attitude and Motivation</vt:lpstr>
      <vt:lpstr>Characteristics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P301</cp:lastModifiedBy>
  <cp:revision>762</cp:revision>
  <dcterms:created xsi:type="dcterms:W3CDTF">2010-05-23T14:28:12Z</dcterms:created>
  <dcterms:modified xsi:type="dcterms:W3CDTF">2014-11-17T04:05:14Z</dcterms:modified>
</cp:coreProperties>
</file>