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61" r:id="rId5"/>
    <p:sldId id="280" r:id="rId6"/>
    <p:sldId id="260" r:id="rId7"/>
    <p:sldId id="259" r:id="rId8"/>
    <p:sldId id="263" r:id="rId9"/>
    <p:sldId id="270" r:id="rId10"/>
    <p:sldId id="264" r:id="rId11"/>
    <p:sldId id="268" r:id="rId12"/>
    <p:sldId id="281" r:id="rId13"/>
    <p:sldId id="282" r:id="rId14"/>
    <p:sldId id="266" r:id="rId15"/>
    <p:sldId id="283" r:id="rId16"/>
    <p:sldId id="267" r:id="rId17"/>
    <p:sldId id="265" r:id="rId18"/>
    <p:sldId id="284" r:id="rId19"/>
    <p:sldId id="269" r:id="rId20"/>
    <p:sldId id="288" r:id="rId21"/>
    <p:sldId id="287" r:id="rId22"/>
    <p:sldId id="271" r:id="rId23"/>
    <p:sldId id="272" r:id="rId24"/>
    <p:sldId id="276" r:id="rId25"/>
    <p:sldId id="273" r:id="rId26"/>
    <p:sldId id="274" r:id="rId27"/>
    <p:sldId id="275" r:id="rId28"/>
    <p:sldId id="277" r:id="rId29"/>
    <p:sldId id="278" r:id="rId30"/>
    <p:sldId id="262"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hitehead, George E.K. (Prof.)" initials="WGE(" lastIdx="1" clrIdx="0">
    <p:extLst>
      <p:ext uri="{19B8F6BF-5375-455C-9EA6-DF929625EA0E}">
        <p15:presenceInfo xmlns:p15="http://schemas.microsoft.com/office/powerpoint/2012/main" userId="Whitehead, George E.K. (Prof.)"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3" autoAdjust="0"/>
    <p:restoredTop sz="94660"/>
  </p:normalViewPr>
  <p:slideViewPr>
    <p:cSldViewPr snapToGrid="0">
      <p:cViewPr varScale="1">
        <p:scale>
          <a:sx n="110" d="100"/>
          <a:sy n="110" d="100"/>
        </p:scale>
        <p:origin x="37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48A87A34-81AB-432B-8DAE-1953F412C126}" type="datetimeFigureOut">
              <a:rPr lang="en-US" smtClean="0"/>
              <a:t>5/17/2023</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6D22F896-40B5-4ADD-8801-0D06FADFA095}" type="slidenum">
              <a:rPr lang="en-US" smtClean="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6782169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5/17/2023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53658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5/17/2023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79344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154882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5/17/2023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29683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5/17/2023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8125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5/17/2023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64149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5/17/2023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38604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5/17/2023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69179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5/17/2023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01589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5/17/2023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32048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18842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48A87A34-81AB-432B-8DAE-1953F412C126}" type="datetimeFigureOut">
              <a:rPr lang="en-US" smtClean="0"/>
              <a:pPr/>
              <a:t>5/17/2023</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6808790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uefap.com/writing/feature/hedge.htm" TargetMode="External"/><Relationship Id="rId2" Type="http://schemas.openxmlformats.org/officeDocument/2006/relationships/hyperlink" Target="http://www.phrasebank.manchester.ac.uk/" TargetMode="Externa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7E1AC-5E37-49B1-9683-891BE5A5774C}"/>
              </a:ext>
            </a:extLst>
          </p:cNvPr>
          <p:cNvSpPr>
            <a:spLocks noGrp="1"/>
          </p:cNvSpPr>
          <p:nvPr>
            <p:ph type="ctrTitle"/>
          </p:nvPr>
        </p:nvSpPr>
        <p:spPr/>
        <p:txBody>
          <a:bodyPr/>
          <a:lstStyle/>
          <a:p>
            <a:r>
              <a:rPr lang="en-US" dirty="0"/>
              <a:t>Hedging</a:t>
            </a:r>
            <a:endParaRPr lang="en-CA" dirty="0"/>
          </a:p>
        </p:txBody>
      </p:sp>
      <p:sp>
        <p:nvSpPr>
          <p:cNvPr id="3" name="Subtitle 2">
            <a:extLst>
              <a:ext uri="{FF2B5EF4-FFF2-40B4-BE49-F238E27FC236}">
                <a16:creationId xmlns:a16="http://schemas.microsoft.com/office/drawing/2014/main" id="{F3A7D644-2744-4EFC-B16D-0EE8A4530A20}"/>
              </a:ext>
            </a:extLst>
          </p:cNvPr>
          <p:cNvSpPr>
            <a:spLocks noGrp="1"/>
          </p:cNvSpPr>
          <p:nvPr>
            <p:ph type="subTitle" idx="1"/>
          </p:nvPr>
        </p:nvSpPr>
        <p:spPr/>
        <p:txBody>
          <a:bodyPr/>
          <a:lstStyle/>
          <a:p>
            <a:r>
              <a:rPr lang="en-US" dirty="0"/>
              <a:t>Being conscious and cautious in wording</a:t>
            </a:r>
            <a:endParaRPr lang="en-CA" dirty="0"/>
          </a:p>
        </p:txBody>
      </p:sp>
    </p:spTree>
    <p:extLst>
      <p:ext uri="{BB962C8B-B14F-4D97-AF65-F5344CB8AC3E}">
        <p14:creationId xmlns:p14="http://schemas.microsoft.com/office/powerpoint/2010/main" val="3202467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264E0-DDD9-428E-818B-8E97042A7A14}"/>
              </a:ext>
            </a:extLst>
          </p:cNvPr>
          <p:cNvSpPr>
            <a:spLocks noGrp="1"/>
          </p:cNvSpPr>
          <p:nvPr>
            <p:ph type="title"/>
          </p:nvPr>
        </p:nvSpPr>
        <p:spPr/>
        <p:txBody>
          <a:bodyPr/>
          <a:lstStyle/>
          <a:p>
            <a:r>
              <a:rPr lang="en-US" dirty="0"/>
              <a:t>Using cautious language</a:t>
            </a:r>
            <a:endParaRPr lang="en-CA" dirty="0"/>
          </a:p>
        </p:txBody>
      </p:sp>
      <p:sp>
        <p:nvSpPr>
          <p:cNvPr id="3" name="Content Placeholder 2">
            <a:extLst>
              <a:ext uri="{FF2B5EF4-FFF2-40B4-BE49-F238E27FC236}">
                <a16:creationId xmlns:a16="http://schemas.microsoft.com/office/drawing/2014/main" id="{A4909A51-8E9C-434E-BA9C-2E664E50FA2C}"/>
              </a:ext>
            </a:extLst>
          </p:cNvPr>
          <p:cNvSpPr>
            <a:spLocks noGrp="1"/>
          </p:cNvSpPr>
          <p:nvPr>
            <p:ph sz="quarter" idx="13"/>
          </p:nvPr>
        </p:nvSpPr>
        <p:spPr>
          <a:xfrm>
            <a:off x="913774" y="2367092"/>
            <a:ext cx="10363826" cy="4125148"/>
          </a:xfrm>
        </p:spPr>
        <p:txBody>
          <a:bodyPr/>
          <a:lstStyle/>
          <a:p>
            <a:r>
              <a:rPr lang="en-US" dirty="0"/>
              <a:t>Language that is not cautious </a:t>
            </a:r>
          </a:p>
          <a:p>
            <a:endParaRPr lang="en-US" dirty="0"/>
          </a:p>
          <a:p>
            <a:pPr lvl="1"/>
            <a:r>
              <a:rPr lang="en-US" dirty="0"/>
              <a:t>There is no doubt that Jennings’ (2010) research shows that smoking tobacco causes lung cancer. </a:t>
            </a:r>
          </a:p>
          <a:p>
            <a:pPr lvl="1"/>
            <a:r>
              <a:rPr lang="en-US" dirty="0"/>
              <a:t>Smith’s (2011) evidence proves that greenhouse gases definitely have an effect on the climate.</a:t>
            </a:r>
          </a:p>
          <a:p>
            <a:endParaRPr lang="en-US" dirty="0"/>
          </a:p>
          <a:p>
            <a:r>
              <a:rPr lang="en-US" dirty="0"/>
              <a:t>Cautious language </a:t>
            </a:r>
          </a:p>
          <a:p>
            <a:endParaRPr lang="en-US" dirty="0"/>
          </a:p>
          <a:p>
            <a:pPr lvl="1"/>
            <a:r>
              <a:rPr lang="en-US" dirty="0"/>
              <a:t>Jennings’ (2010) research would appear to show that smoking tobacco may cause lung cancer.</a:t>
            </a:r>
          </a:p>
          <a:p>
            <a:pPr lvl="1"/>
            <a:r>
              <a:rPr lang="en-US" dirty="0"/>
              <a:t>Smith’s (2011) evidence suggests that greenhouse gases may have an effect on the climate.</a:t>
            </a:r>
            <a:endParaRPr lang="en-CA" dirty="0"/>
          </a:p>
        </p:txBody>
      </p:sp>
    </p:spTree>
    <p:extLst>
      <p:ext uri="{BB962C8B-B14F-4D97-AF65-F5344CB8AC3E}">
        <p14:creationId xmlns:p14="http://schemas.microsoft.com/office/powerpoint/2010/main" val="3068697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27AD355-FA5F-4126-AC4B-2AB3CAB5278A}"/>
              </a:ext>
            </a:extLst>
          </p:cNvPr>
          <p:cNvSpPr>
            <a:spLocks noGrp="1"/>
          </p:cNvSpPr>
          <p:nvPr>
            <p:ph type="ctrTitle"/>
          </p:nvPr>
        </p:nvSpPr>
        <p:spPr/>
        <p:txBody>
          <a:bodyPr/>
          <a:lstStyle/>
          <a:p>
            <a:r>
              <a:rPr lang="en-US" dirty="0"/>
              <a:t>Hedging Language</a:t>
            </a:r>
            <a:endParaRPr lang="en-CA" dirty="0"/>
          </a:p>
        </p:txBody>
      </p:sp>
      <p:sp>
        <p:nvSpPr>
          <p:cNvPr id="5" name="Subtitle 4">
            <a:extLst>
              <a:ext uri="{FF2B5EF4-FFF2-40B4-BE49-F238E27FC236}">
                <a16:creationId xmlns:a16="http://schemas.microsoft.com/office/drawing/2014/main" id="{61BAB606-D1CF-49D1-A3C3-E6B2C9AEE47F}"/>
              </a:ext>
            </a:extLst>
          </p:cNvPr>
          <p:cNvSpPr>
            <a:spLocks noGrp="1"/>
          </p:cNvSpPr>
          <p:nvPr>
            <p:ph type="subTitle" idx="1"/>
          </p:nvPr>
        </p:nvSpPr>
        <p:spPr/>
        <p:txBody>
          <a:bodyPr/>
          <a:lstStyle/>
          <a:p>
            <a:endParaRPr lang="en-CA"/>
          </a:p>
        </p:txBody>
      </p:sp>
    </p:spTree>
    <p:extLst>
      <p:ext uri="{BB962C8B-B14F-4D97-AF65-F5344CB8AC3E}">
        <p14:creationId xmlns:p14="http://schemas.microsoft.com/office/powerpoint/2010/main" val="605265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FA219-5DA4-4ED8-B3A8-0E6A4E2C154E}"/>
              </a:ext>
            </a:extLst>
          </p:cNvPr>
          <p:cNvSpPr>
            <a:spLocks noGrp="1"/>
          </p:cNvSpPr>
          <p:nvPr>
            <p:ph type="title"/>
          </p:nvPr>
        </p:nvSpPr>
        <p:spPr/>
        <p:txBody>
          <a:bodyPr/>
          <a:lstStyle/>
          <a:p>
            <a:r>
              <a:rPr lang="en-CA" dirty="0"/>
              <a:t>Identifying hedging</a:t>
            </a:r>
          </a:p>
        </p:txBody>
      </p:sp>
      <p:sp>
        <p:nvSpPr>
          <p:cNvPr id="3" name="Content Placeholder 2">
            <a:extLst>
              <a:ext uri="{FF2B5EF4-FFF2-40B4-BE49-F238E27FC236}">
                <a16:creationId xmlns:a16="http://schemas.microsoft.com/office/drawing/2014/main" id="{08C7F3D4-9000-48E8-B9E4-3773AA65645D}"/>
              </a:ext>
            </a:extLst>
          </p:cNvPr>
          <p:cNvSpPr>
            <a:spLocks noGrp="1"/>
          </p:cNvSpPr>
          <p:nvPr>
            <p:ph idx="1"/>
          </p:nvPr>
        </p:nvSpPr>
        <p:spPr>
          <a:xfrm>
            <a:off x="968257" y="2961315"/>
            <a:ext cx="8595360" cy="2525086"/>
          </a:xfrm>
        </p:spPr>
        <p:txBody>
          <a:bodyPr/>
          <a:lstStyle/>
          <a:p>
            <a:r>
              <a:rPr lang="en-CA" dirty="0"/>
              <a:t>Help </a:t>
            </a:r>
            <a:r>
              <a:rPr lang="en-CA" dirty="0">
                <a:highlight>
                  <a:srgbClr val="FFFF00"/>
                </a:highlight>
              </a:rPr>
              <a:t>may</a:t>
            </a:r>
            <a:r>
              <a:rPr lang="en-CA" dirty="0"/>
              <a:t> be at hand for those of us who want to keep the wrinkles and grey hair at bay and slow down the process of aging. New research</a:t>
            </a:r>
            <a:r>
              <a:rPr lang="en-CA" dirty="0">
                <a:highlight>
                  <a:srgbClr val="FFFF00"/>
                </a:highlight>
              </a:rPr>
              <a:t> suggests </a:t>
            </a:r>
            <a:r>
              <a:rPr lang="en-CA" dirty="0"/>
              <a:t>that eating green vegetables can ward off the signs of aging. Researchers say that broccoli, cabbage and avocado in particular contain a compound that helps slow down the rate at which we age. The key compound, present in green fruit and vegetables, is called NMN. It helps slow down the physical signs of getting old. Scientists say NMN can also rejuvenate the metabolism. </a:t>
            </a:r>
          </a:p>
        </p:txBody>
      </p:sp>
      <p:sp>
        <p:nvSpPr>
          <p:cNvPr id="4" name="Rectangle 3">
            <a:extLst>
              <a:ext uri="{FF2B5EF4-FFF2-40B4-BE49-F238E27FC236}">
                <a16:creationId xmlns:a16="http://schemas.microsoft.com/office/drawing/2014/main" id="{61B76286-E346-4807-A954-CFB19532A963}"/>
              </a:ext>
            </a:extLst>
          </p:cNvPr>
          <p:cNvSpPr/>
          <p:nvPr/>
        </p:nvSpPr>
        <p:spPr>
          <a:xfrm>
            <a:off x="1261872" y="1763715"/>
            <a:ext cx="8427580" cy="738664"/>
          </a:xfrm>
          <a:prstGeom prst="rect">
            <a:avLst/>
          </a:prstGeom>
        </p:spPr>
        <p:txBody>
          <a:bodyPr wrap="square">
            <a:spAutoFit/>
          </a:bodyPr>
          <a:lstStyle/>
          <a:p>
            <a:pPr fontAlgn="base">
              <a:buFont typeface="Arial" panose="020B0604020202020204" pitchFamily="34" charset="0"/>
              <a:buChar char="•"/>
            </a:pPr>
            <a:r>
              <a:rPr lang="en-CA" sz="1400" dirty="0">
                <a:latin typeface="inherit"/>
              </a:rPr>
              <a:t>Which sentences have hedging?</a:t>
            </a:r>
          </a:p>
          <a:p>
            <a:pPr fontAlgn="base">
              <a:buFont typeface="Arial" panose="020B0604020202020204" pitchFamily="34" charset="0"/>
              <a:buChar char="•"/>
            </a:pPr>
            <a:r>
              <a:rPr lang="en-CA" sz="1400" dirty="0">
                <a:latin typeface="inherit"/>
              </a:rPr>
              <a:t>Which words or phrases are used to hedge?</a:t>
            </a:r>
          </a:p>
          <a:p>
            <a:pPr fontAlgn="base">
              <a:buFont typeface="Arial" panose="020B0604020202020204" pitchFamily="34" charset="0"/>
              <a:buChar char="•"/>
            </a:pPr>
            <a:r>
              <a:rPr lang="en-CA" sz="1400" dirty="0">
                <a:latin typeface="inherit"/>
              </a:rPr>
              <a:t>Which sentences DON’T use hedging? Why don’t they use hedging?</a:t>
            </a:r>
            <a:endParaRPr lang="en-CA" sz="1400" b="0" i="0" dirty="0">
              <a:effectLst/>
              <a:latin typeface="inherit"/>
            </a:endParaRPr>
          </a:p>
        </p:txBody>
      </p:sp>
    </p:spTree>
    <p:extLst>
      <p:ext uri="{BB962C8B-B14F-4D97-AF65-F5344CB8AC3E}">
        <p14:creationId xmlns:p14="http://schemas.microsoft.com/office/powerpoint/2010/main" val="94800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F54C3-626B-4DEC-B1D1-F74427C18D31}"/>
              </a:ext>
            </a:extLst>
          </p:cNvPr>
          <p:cNvSpPr>
            <a:spLocks noGrp="1"/>
          </p:cNvSpPr>
          <p:nvPr>
            <p:ph type="title"/>
          </p:nvPr>
        </p:nvSpPr>
        <p:spPr/>
        <p:txBody>
          <a:bodyPr/>
          <a:lstStyle/>
          <a:p>
            <a:r>
              <a:rPr lang="en-CA" dirty="0"/>
              <a:t>Answer key</a:t>
            </a:r>
          </a:p>
        </p:txBody>
      </p:sp>
      <p:sp>
        <p:nvSpPr>
          <p:cNvPr id="3" name="Content Placeholder 2">
            <a:extLst>
              <a:ext uri="{FF2B5EF4-FFF2-40B4-BE49-F238E27FC236}">
                <a16:creationId xmlns:a16="http://schemas.microsoft.com/office/drawing/2014/main" id="{4B19C5B8-3861-40AD-9621-349C5719F1E0}"/>
              </a:ext>
            </a:extLst>
          </p:cNvPr>
          <p:cNvSpPr>
            <a:spLocks noGrp="1"/>
          </p:cNvSpPr>
          <p:nvPr>
            <p:ph idx="1"/>
          </p:nvPr>
        </p:nvSpPr>
        <p:spPr>
          <a:xfrm>
            <a:off x="1261872" y="2692866"/>
            <a:ext cx="8595360" cy="4351337"/>
          </a:xfrm>
        </p:spPr>
        <p:txBody>
          <a:bodyPr/>
          <a:lstStyle/>
          <a:p>
            <a:r>
              <a:rPr lang="en-CA" dirty="0"/>
              <a:t>Help</a:t>
            </a:r>
            <a:r>
              <a:rPr lang="en-CA" dirty="0">
                <a:highlight>
                  <a:srgbClr val="FFFF00"/>
                </a:highlight>
              </a:rPr>
              <a:t> </a:t>
            </a:r>
            <a:r>
              <a:rPr lang="en-CA" b="1" dirty="0">
                <a:highlight>
                  <a:srgbClr val="FFFF00"/>
                </a:highlight>
              </a:rPr>
              <a:t>may</a:t>
            </a:r>
            <a:r>
              <a:rPr lang="en-CA" dirty="0">
                <a:highlight>
                  <a:srgbClr val="FFFF00"/>
                </a:highlight>
              </a:rPr>
              <a:t> </a:t>
            </a:r>
            <a:r>
              <a:rPr lang="en-CA" dirty="0"/>
              <a:t>be at hand for those of us who want to keep the wrinkles and grey hair at bay and slow down the process of aging. </a:t>
            </a:r>
            <a:r>
              <a:rPr lang="en-CA" b="1" dirty="0">
                <a:highlight>
                  <a:srgbClr val="FFFF00"/>
                </a:highlight>
              </a:rPr>
              <a:t>New research suggests that</a:t>
            </a:r>
            <a:r>
              <a:rPr lang="en-CA" dirty="0"/>
              <a:t> eating green vegetables </a:t>
            </a:r>
            <a:r>
              <a:rPr lang="en-CA" b="1" dirty="0">
                <a:highlight>
                  <a:srgbClr val="FFFF00"/>
                </a:highlight>
              </a:rPr>
              <a:t>can</a:t>
            </a:r>
            <a:r>
              <a:rPr lang="en-CA" dirty="0"/>
              <a:t> ward off the signs of aging. </a:t>
            </a:r>
            <a:r>
              <a:rPr lang="en-CA" b="1" dirty="0">
                <a:highlight>
                  <a:srgbClr val="FFFF00"/>
                </a:highlight>
              </a:rPr>
              <a:t>Researchers say that</a:t>
            </a:r>
            <a:r>
              <a:rPr lang="en-CA" dirty="0"/>
              <a:t> broccoli, cabbage and avocado in particular contain a compound that helps slow down the rate at which we age. </a:t>
            </a:r>
            <a:r>
              <a:rPr lang="en-CA" dirty="0">
                <a:highlight>
                  <a:srgbClr val="00FF00"/>
                </a:highlight>
              </a:rPr>
              <a:t>The key compound, present in green fruit and vegetables, is called NMN. It helps slow down the physical signs of getting old.</a:t>
            </a:r>
            <a:r>
              <a:rPr lang="en-CA" dirty="0"/>
              <a:t> Scientists say NMN </a:t>
            </a:r>
            <a:r>
              <a:rPr lang="en-CA" b="1" dirty="0">
                <a:highlight>
                  <a:srgbClr val="FFFF00"/>
                </a:highlight>
              </a:rPr>
              <a:t>can</a:t>
            </a:r>
            <a:r>
              <a:rPr lang="en-CA" dirty="0"/>
              <a:t> also rejuvenate the metabolism. </a:t>
            </a:r>
          </a:p>
        </p:txBody>
      </p:sp>
      <p:sp>
        <p:nvSpPr>
          <p:cNvPr id="4" name="Rectangle 3">
            <a:extLst>
              <a:ext uri="{FF2B5EF4-FFF2-40B4-BE49-F238E27FC236}">
                <a16:creationId xmlns:a16="http://schemas.microsoft.com/office/drawing/2014/main" id="{6064568F-3DCF-4F63-8EE1-CE9DB8AC32F3}"/>
              </a:ext>
            </a:extLst>
          </p:cNvPr>
          <p:cNvSpPr/>
          <p:nvPr/>
        </p:nvSpPr>
        <p:spPr>
          <a:xfrm>
            <a:off x="1106620" y="710515"/>
            <a:ext cx="9823508" cy="63336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763543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C0969-ED10-4838-A144-1AE12671AFF2}"/>
              </a:ext>
            </a:extLst>
          </p:cNvPr>
          <p:cNvSpPr>
            <a:spLocks noGrp="1"/>
          </p:cNvSpPr>
          <p:nvPr>
            <p:ph type="title"/>
          </p:nvPr>
        </p:nvSpPr>
        <p:spPr/>
        <p:txBody>
          <a:bodyPr/>
          <a:lstStyle/>
          <a:p>
            <a:r>
              <a:rPr lang="en-US" dirty="0"/>
              <a:t>Hedging Language</a:t>
            </a:r>
            <a:endParaRPr lang="en-CA" dirty="0"/>
          </a:p>
        </p:txBody>
      </p:sp>
      <p:sp>
        <p:nvSpPr>
          <p:cNvPr id="3" name="Content Placeholder 2">
            <a:extLst>
              <a:ext uri="{FF2B5EF4-FFF2-40B4-BE49-F238E27FC236}">
                <a16:creationId xmlns:a16="http://schemas.microsoft.com/office/drawing/2014/main" id="{BCC0977E-3180-48BF-8C87-F184C8027565}"/>
              </a:ext>
            </a:extLst>
          </p:cNvPr>
          <p:cNvSpPr>
            <a:spLocks noGrp="1"/>
          </p:cNvSpPr>
          <p:nvPr>
            <p:ph sz="quarter" idx="13"/>
          </p:nvPr>
        </p:nvSpPr>
        <p:spPr/>
        <p:txBody>
          <a:bodyPr/>
          <a:lstStyle/>
          <a:p>
            <a:endParaRPr lang="en-CA" dirty="0"/>
          </a:p>
          <a:p>
            <a:r>
              <a:rPr lang="en-CA" dirty="0">
                <a:hlinkClick r:id="rId2"/>
              </a:rPr>
              <a:t>http://www.phrasebank.manchester.ac.uk/</a:t>
            </a:r>
            <a:endParaRPr lang="en-CA" dirty="0"/>
          </a:p>
          <a:p>
            <a:endParaRPr lang="en-CA" dirty="0"/>
          </a:p>
          <a:p>
            <a:r>
              <a:rPr lang="en-CA" dirty="0">
                <a:hlinkClick r:id="rId3"/>
              </a:rPr>
              <a:t>http://www.uefap.com/writing/feature/hedge.htm</a:t>
            </a:r>
            <a:endParaRPr lang="en-CA" dirty="0"/>
          </a:p>
          <a:p>
            <a:endParaRPr lang="en-US" dirty="0"/>
          </a:p>
          <a:p>
            <a:endParaRPr lang="en-CA" dirty="0"/>
          </a:p>
        </p:txBody>
      </p:sp>
    </p:spTree>
    <p:extLst>
      <p:ext uri="{BB962C8B-B14F-4D97-AF65-F5344CB8AC3E}">
        <p14:creationId xmlns:p14="http://schemas.microsoft.com/office/powerpoint/2010/main" val="30562702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500C9-84BE-4422-AE11-1788164809E6}"/>
              </a:ext>
            </a:extLst>
          </p:cNvPr>
          <p:cNvSpPr>
            <a:spLocks noGrp="1"/>
          </p:cNvSpPr>
          <p:nvPr>
            <p:ph type="title"/>
          </p:nvPr>
        </p:nvSpPr>
        <p:spPr/>
        <p:txBody>
          <a:bodyPr/>
          <a:lstStyle/>
          <a:p>
            <a:endParaRPr lang="en-CA"/>
          </a:p>
        </p:txBody>
      </p:sp>
      <p:graphicFrame>
        <p:nvGraphicFramePr>
          <p:cNvPr id="4" name="Content Placeholder 3">
            <a:extLst>
              <a:ext uri="{FF2B5EF4-FFF2-40B4-BE49-F238E27FC236}">
                <a16:creationId xmlns:a16="http://schemas.microsoft.com/office/drawing/2014/main" id="{23B8552F-373C-4A72-A499-7B727B7A5C53}"/>
              </a:ext>
            </a:extLst>
          </p:cNvPr>
          <p:cNvGraphicFramePr>
            <a:graphicFrameLocks noGrp="1"/>
          </p:cNvGraphicFramePr>
          <p:nvPr>
            <p:ph idx="1"/>
            <p:extLst>
              <p:ext uri="{D42A27DB-BD31-4B8C-83A1-F6EECF244321}">
                <p14:modId xmlns:p14="http://schemas.microsoft.com/office/powerpoint/2010/main" val="3365738049"/>
              </p:ext>
            </p:extLst>
          </p:nvPr>
        </p:nvGraphicFramePr>
        <p:xfrm>
          <a:off x="755009" y="838899"/>
          <a:ext cx="8732940" cy="4983058"/>
        </p:xfrm>
        <a:graphic>
          <a:graphicData uri="http://schemas.openxmlformats.org/drawingml/2006/table">
            <a:tbl>
              <a:tblPr firstRow="1" firstCol="1" bandRow="1">
                <a:tableStyleId>{5C22544A-7EE6-4342-B048-85BDC9FD1C3A}</a:tableStyleId>
              </a:tblPr>
              <a:tblGrid>
                <a:gridCol w="3609926">
                  <a:extLst>
                    <a:ext uri="{9D8B030D-6E8A-4147-A177-3AD203B41FA5}">
                      <a16:colId xmlns:a16="http://schemas.microsoft.com/office/drawing/2014/main" val="3702363921"/>
                    </a:ext>
                  </a:extLst>
                </a:gridCol>
                <a:gridCol w="5123014">
                  <a:extLst>
                    <a:ext uri="{9D8B030D-6E8A-4147-A177-3AD203B41FA5}">
                      <a16:colId xmlns:a16="http://schemas.microsoft.com/office/drawing/2014/main" val="1420650346"/>
                    </a:ext>
                  </a:extLst>
                </a:gridCol>
              </a:tblGrid>
              <a:tr h="530113">
                <a:tc>
                  <a:txBody>
                    <a:bodyPr/>
                    <a:lstStyle/>
                    <a:p>
                      <a:pPr algn="ctr">
                        <a:lnSpc>
                          <a:spcPct val="107000"/>
                        </a:lnSpc>
                        <a:spcAft>
                          <a:spcPts val="0"/>
                        </a:spcAft>
                      </a:pPr>
                      <a:r>
                        <a:rPr lang="en-US" sz="1800">
                          <a:effectLst/>
                        </a:rPr>
                        <a:t>Type of hedging</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Examples</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65101314"/>
                  </a:ext>
                </a:extLst>
              </a:tr>
              <a:tr h="636135">
                <a:tc>
                  <a:txBody>
                    <a:bodyPr/>
                    <a:lstStyle/>
                    <a:p>
                      <a:pPr>
                        <a:lnSpc>
                          <a:spcPct val="107000"/>
                        </a:lnSpc>
                        <a:spcAft>
                          <a:spcPts val="0"/>
                        </a:spcAft>
                      </a:pPr>
                      <a:r>
                        <a:rPr lang="en-US" sz="1800">
                          <a:effectLst/>
                        </a:rPr>
                        <a:t>Verbs for observation, opinion, or belief</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800">
                          <a:effectLst/>
                        </a:rPr>
                        <a:t>seem, tend, look like, appear to be, think, believe, indicate, suggest, assume</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41416634"/>
                  </a:ext>
                </a:extLst>
              </a:tr>
              <a:tr h="636135">
                <a:tc>
                  <a:txBody>
                    <a:bodyPr/>
                    <a:lstStyle/>
                    <a:p>
                      <a:pPr>
                        <a:lnSpc>
                          <a:spcPct val="107000"/>
                        </a:lnSpc>
                        <a:spcAft>
                          <a:spcPts val="0"/>
                        </a:spcAft>
                        <a:tabLst>
                          <a:tab pos="990600" algn="l"/>
                        </a:tabLst>
                      </a:pPr>
                      <a:r>
                        <a:rPr lang="en-US" sz="1800">
                          <a:effectLst/>
                        </a:rPr>
                        <a:t>Modal verbs</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800" dirty="0">
                          <a:effectLst/>
                        </a:rPr>
                        <a:t>may, might, can, could, should, would</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36329271"/>
                  </a:ext>
                </a:extLst>
              </a:tr>
              <a:tr h="636135">
                <a:tc>
                  <a:txBody>
                    <a:bodyPr/>
                    <a:lstStyle/>
                    <a:p>
                      <a:pPr>
                        <a:lnSpc>
                          <a:spcPct val="107000"/>
                        </a:lnSpc>
                        <a:spcAft>
                          <a:spcPts val="0"/>
                        </a:spcAft>
                      </a:pPr>
                      <a:r>
                        <a:rPr lang="en-US" sz="1800">
                          <a:effectLst/>
                        </a:rPr>
                        <a:t>Adverbs of frequency</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800">
                          <a:effectLst/>
                        </a:rPr>
                        <a:t>often, usually, sometimes, hardly ever, almost always, almost never</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90578084"/>
                  </a:ext>
                </a:extLst>
              </a:tr>
              <a:tr h="636135">
                <a:tc>
                  <a:txBody>
                    <a:bodyPr/>
                    <a:lstStyle/>
                    <a:p>
                      <a:pPr>
                        <a:lnSpc>
                          <a:spcPct val="107000"/>
                        </a:lnSpc>
                        <a:spcAft>
                          <a:spcPts val="0"/>
                        </a:spcAft>
                      </a:pPr>
                      <a:r>
                        <a:rPr lang="en-US" sz="1800">
                          <a:effectLst/>
                        </a:rPr>
                        <a:t>Adverbs showing possibility</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800">
                          <a:effectLst/>
                        </a:rPr>
                        <a:t>possibly, probably, perhaps, potentially</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00728719"/>
                  </a:ext>
                </a:extLst>
              </a:tr>
              <a:tr h="636135">
                <a:tc>
                  <a:txBody>
                    <a:bodyPr/>
                    <a:lstStyle/>
                    <a:p>
                      <a:pPr>
                        <a:lnSpc>
                          <a:spcPct val="107000"/>
                        </a:lnSpc>
                        <a:spcAft>
                          <a:spcPts val="0"/>
                        </a:spcAft>
                      </a:pPr>
                      <a:r>
                        <a:rPr lang="en-US" sz="1800">
                          <a:effectLst/>
                        </a:rPr>
                        <a:t>Adjectives showing possibility</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800">
                          <a:effectLst/>
                        </a:rPr>
                        <a:t>probable, possible, likely, unlikely</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63699087"/>
                  </a:ext>
                </a:extLst>
              </a:tr>
              <a:tr h="636135">
                <a:tc>
                  <a:txBody>
                    <a:bodyPr/>
                    <a:lstStyle/>
                    <a:p>
                      <a:pPr>
                        <a:lnSpc>
                          <a:spcPct val="107000"/>
                        </a:lnSpc>
                        <a:spcAft>
                          <a:spcPts val="0"/>
                        </a:spcAft>
                      </a:pPr>
                      <a:r>
                        <a:rPr lang="en-US" sz="1800">
                          <a:effectLst/>
                        </a:rPr>
                        <a:t>Nouns showing possibility</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800">
                          <a:effectLst/>
                        </a:rPr>
                        <a:t>possibility, assumption, probability</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23588722"/>
                  </a:ext>
                </a:extLst>
              </a:tr>
              <a:tr h="636135">
                <a:tc>
                  <a:txBody>
                    <a:bodyPr/>
                    <a:lstStyle/>
                    <a:p>
                      <a:pPr>
                        <a:lnSpc>
                          <a:spcPct val="107000"/>
                        </a:lnSpc>
                        <a:spcAft>
                          <a:spcPts val="0"/>
                        </a:spcAft>
                      </a:pPr>
                      <a:r>
                        <a:rPr lang="en-US" sz="1800">
                          <a:effectLst/>
                        </a:rPr>
                        <a:t>Quantifiers</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800" dirty="0">
                          <a:effectLst/>
                        </a:rPr>
                        <a:t>most, many, several, almost all, almost none, the majority of, the minority of, few, some</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51719426"/>
                  </a:ext>
                </a:extLst>
              </a:tr>
            </a:tbl>
          </a:graphicData>
        </a:graphic>
      </p:graphicFrame>
    </p:spTree>
    <p:extLst>
      <p:ext uri="{BB962C8B-B14F-4D97-AF65-F5344CB8AC3E}">
        <p14:creationId xmlns:p14="http://schemas.microsoft.com/office/powerpoint/2010/main" val="4517463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E5869-4082-4F65-9A51-40262C40A520}"/>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0B4C95D6-7026-4A7B-9EF0-7E612DD21A25}"/>
              </a:ext>
            </a:extLst>
          </p:cNvPr>
          <p:cNvSpPr>
            <a:spLocks noGrp="1"/>
          </p:cNvSpPr>
          <p:nvPr>
            <p:ph sz="quarter" idx="13"/>
          </p:nvPr>
        </p:nvSpPr>
        <p:spPr/>
        <p:txBody>
          <a:bodyPr/>
          <a:lstStyle/>
          <a:p>
            <a:endParaRPr lang="en-CA"/>
          </a:p>
        </p:txBody>
      </p:sp>
      <p:sp>
        <p:nvSpPr>
          <p:cNvPr id="5" name="Rectangle 4">
            <a:extLst>
              <a:ext uri="{FF2B5EF4-FFF2-40B4-BE49-F238E27FC236}">
                <a16:creationId xmlns:a16="http://schemas.microsoft.com/office/drawing/2014/main" id="{C26FBAE2-CB7E-4C7F-8861-224D963AB336}"/>
              </a:ext>
            </a:extLst>
          </p:cNvPr>
          <p:cNvSpPr/>
          <p:nvPr/>
        </p:nvSpPr>
        <p:spPr>
          <a:xfrm>
            <a:off x="3760969" y="3244334"/>
            <a:ext cx="4670061" cy="369332"/>
          </a:xfrm>
          <a:prstGeom prst="rect">
            <a:avLst/>
          </a:prstGeom>
        </p:spPr>
        <p:txBody>
          <a:bodyPr wrap="none">
            <a:spAutoFit/>
          </a:bodyPr>
          <a:lstStyle/>
          <a:p>
            <a:r>
              <a:rPr lang="en-CA" dirty="0"/>
              <a:t>http://www.phrasebank.manchester.ac.uk</a:t>
            </a:r>
          </a:p>
        </p:txBody>
      </p:sp>
      <p:pic>
        <p:nvPicPr>
          <p:cNvPr id="6" name="Picture 5">
            <a:extLst>
              <a:ext uri="{FF2B5EF4-FFF2-40B4-BE49-F238E27FC236}">
                <a16:creationId xmlns:a16="http://schemas.microsoft.com/office/drawing/2014/main" id="{7A3132C5-6290-4766-A106-E1664EDFC882}"/>
              </a:ext>
            </a:extLst>
          </p:cNvPr>
          <p:cNvPicPr>
            <a:picLocks noChangeAspect="1"/>
          </p:cNvPicPr>
          <p:nvPr/>
        </p:nvPicPr>
        <p:blipFill rotWithShape="1">
          <a:blip r:embed="rId2"/>
          <a:srcRect l="28310" t="23229" r="20092" b="16563"/>
          <a:stretch/>
        </p:blipFill>
        <p:spPr>
          <a:xfrm>
            <a:off x="1787555" y="365760"/>
            <a:ext cx="7949375" cy="6184037"/>
          </a:xfrm>
          <a:prstGeom prst="rect">
            <a:avLst/>
          </a:prstGeom>
        </p:spPr>
      </p:pic>
    </p:spTree>
    <p:extLst>
      <p:ext uri="{BB962C8B-B14F-4D97-AF65-F5344CB8AC3E}">
        <p14:creationId xmlns:p14="http://schemas.microsoft.com/office/powerpoint/2010/main" val="4393557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6CC90-7A63-4AAC-A056-B4F033F28AA3}"/>
              </a:ext>
            </a:extLst>
          </p:cNvPr>
          <p:cNvSpPr>
            <a:spLocks noGrp="1"/>
          </p:cNvSpPr>
          <p:nvPr>
            <p:ph type="title"/>
          </p:nvPr>
        </p:nvSpPr>
        <p:spPr/>
        <p:txBody>
          <a:bodyPr/>
          <a:lstStyle/>
          <a:p>
            <a:r>
              <a:rPr lang="en-US" dirty="0"/>
              <a:t>Practice</a:t>
            </a:r>
            <a:endParaRPr lang="en-CA" dirty="0"/>
          </a:p>
        </p:txBody>
      </p:sp>
      <p:sp>
        <p:nvSpPr>
          <p:cNvPr id="3" name="Content Placeholder 2">
            <a:extLst>
              <a:ext uri="{FF2B5EF4-FFF2-40B4-BE49-F238E27FC236}">
                <a16:creationId xmlns:a16="http://schemas.microsoft.com/office/drawing/2014/main" id="{D306EE18-2633-4F6F-A8CC-FEA7640E5E3E}"/>
              </a:ext>
            </a:extLst>
          </p:cNvPr>
          <p:cNvSpPr>
            <a:spLocks noGrp="1"/>
          </p:cNvSpPr>
          <p:nvPr>
            <p:ph sz="quarter" idx="13"/>
          </p:nvPr>
        </p:nvSpPr>
        <p:spPr>
          <a:xfrm>
            <a:off x="926279" y="1902142"/>
            <a:ext cx="10363826" cy="4684637"/>
          </a:xfrm>
        </p:spPr>
        <p:txBody>
          <a:bodyPr>
            <a:normAutofit/>
          </a:bodyPr>
          <a:lstStyle/>
          <a:p>
            <a:r>
              <a:rPr lang="en-US" dirty="0"/>
              <a:t>1. There is no doubt that learning English is the most important skill for future success.</a:t>
            </a:r>
          </a:p>
          <a:p>
            <a:endParaRPr lang="en-US" dirty="0"/>
          </a:p>
          <a:p>
            <a:r>
              <a:rPr lang="en-US" dirty="0"/>
              <a:t>2. Research clearly proves that it is much better for your health to drink diet cola than regular cola.</a:t>
            </a:r>
          </a:p>
          <a:p>
            <a:endParaRPr lang="en-US" dirty="0"/>
          </a:p>
          <a:p>
            <a:r>
              <a:rPr lang="en-US" dirty="0"/>
              <a:t>3. Organic food obviously tastes better. </a:t>
            </a:r>
          </a:p>
          <a:p>
            <a:endParaRPr lang="en-US" dirty="0"/>
          </a:p>
          <a:p>
            <a:r>
              <a:rPr lang="en-US" dirty="0"/>
              <a:t>4. Fast food is definitely not a beneficial choice in our lives. </a:t>
            </a:r>
          </a:p>
          <a:p>
            <a:endParaRPr lang="en-US" dirty="0"/>
          </a:p>
          <a:p>
            <a:r>
              <a:rPr lang="en-US" dirty="0"/>
              <a:t>5. As we all know, consuming alcohol always has many negative side effects.</a:t>
            </a:r>
          </a:p>
        </p:txBody>
      </p:sp>
    </p:spTree>
    <p:extLst>
      <p:ext uri="{BB962C8B-B14F-4D97-AF65-F5344CB8AC3E}">
        <p14:creationId xmlns:p14="http://schemas.microsoft.com/office/powerpoint/2010/main" val="14237175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51FC8-29A9-4A2E-A94D-148B95BB270F}"/>
              </a:ext>
            </a:extLst>
          </p:cNvPr>
          <p:cNvSpPr>
            <a:spLocks noGrp="1"/>
          </p:cNvSpPr>
          <p:nvPr>
            <p:ph type="title"/>
          </p:nvPr>
        </p:nvSpPr>
        <p:spPr/>
        <p:txBody>
          <a:bodyPr/>
          <a:lstStyle/>
          <a:p>
            <a:r>
              <a:rPr lang="en-US" dirty="0"/>
              <a:t>More practice</a:t>
            </a:r>
            <a:endParaRPr lang="en-CA" dirty="0"/>
          </a:p>
        </p:txBody>
      </p:sp>
      <p:sp>
        <p:nvSpPr>
          <p:cNvPr id="3" name="Content Placeholder 2">
            <a:extLst>
              <a:ext uri="{FF2B5EF4-FFF2-40B4-BE49-F238E27FC236}">
                <a16:creationId xmlns:a16="http://schemas.microsoft.com/office/drawing/2014/main" id="{4481B5AD-7834-428C-B46E-37F40C539CA0}"/>
              </a:ext>
            </a:extLst>
          </p:cNvPr>
          <p:cNvSpPr>
            <a:spLocks noGrp="1"/>
          </p:cNvSpPr>
          <p:nvPr>
            <p:ph sz="quarter" idx="13"/>
          </p:nvPr>
        </p:nvSpPr>
        <p:spPr>
          <a:xfrm>
            <a:off x="479821" y="1902142"/>
            <a:ext cx="10363826" cy="4607145"/>
          </a:xfrm>
        </p:spPr>
        <p:txBody>
          <a:bodyPr>
            <a:normAutofit/>
          </a:bodyPr>
          <a:lstStyle/>
          <a:p>
            <a:pPr marL="342900" indent="-342900" fontAlgn="base">
              <a:buFont typeface="+mj-lt"/>
              <a:buAutoNum type="arabicPeriod"/>
            </a:pPr>
            <a:r>
              <a:rPr lang="en-US" dirty="0"/>
              <a:t>Everyone agrees that GTM style of teaching is outdated.</a:t>
            </a:r>
          </a:p>
          <a:p>
            <a:pPr marL="342900" indent="-342900" fontAlgn="base">
              <a:buFont typeface="+mj-lt"/>
              <a:buAutoNum type="arabicPeriod"/>
            </a:pPr>
            <a:r>
              <a:rPr lang="en-US" dirty="0"/>
              <a:t>The best way to teach language is through authentic activities which engage the learners. </a:t>
            </a:r>
          </a:p>
          <a:p>
            <a:pPr marL="342900" indent="-342900" fontAlgn="base">
              <a:buFont typeface="+mj-lt"/>
              <a:buAutoNum type="arabicPeriod"/>
            </a:pPr>
            <a:r>
              <a:rPr lang="en-US" dirty="0"/>
              <a:t>It cannot be argued that the higher a language teacher’s English proficiency the better teacher they are. </a:t>
            </a:r>
          </a:p>
          <a:p>
            <a:pPr marL="342900" indent="-342900" fontAlgn="base">
              <a:buFont typeface="+mj-lt"/>
              <a:buAutoNum type="arabicPeriod"/>
            </a:pPr>
            <a:r>
              <a:rPr lang="en-US" dirty="0"/>
              <a:t>From the data we can conclude that younger is always better when it comes to learning a second language.</a:t>
            </a:r>
          </a:p>
          <a:p>
            <a:pPr marL="342900" indent="-342900" fontAlgn="base">
              <a:buFont typeface="+mj-lt"/>
              <a:buAutoNum type="arabicPeriod"/>
            </a:pPr>
            <a:r>
              <a:rPr lang="en-US" dirty="0"/>
              <a:t>The results prove that those who start learning a second language after the age of 18 cannot reach the same level of proficiency as those who start before. </a:t>
            </a:r>
          </a:p>
          <a:p>
            <a:pPr marL="342900" indent="-342900" fontAlgn="base">
              <a:buFont typeface="+mj-lt"/>
              <a:buAutoNum type="arabicPeriod"/>
            </a:pPr>
            <a:r>
              <a:rPr lang="en-CA" dirty="0"/>
              <a:t>It is obvious that children with learning difficulties should be integrated in regular classrooms. </a:t>
            </a:r>
          </a:p>
          <a:p>
            <a:pPr marL="342900" indent="-342900" fontAlgn="base">
              <a:buFont typeface="+mj-lt"/>
              <a:buAutoNum type="arabicPeriod"/>
            </a:pPr>
            <a:endParaRPr lang="en-US" dirty="0"/>
          </a:p>
          <a:p>
            <a:pPr marL="0" indent="0" fontAlgn="base">
              <a:buNone/>
            </a:pPr>
            <a:endParaRPr lang="en-US" dirty="0"/>
          </a:p>
          <a:p>
            <a:pPr marL="0" indent="0" fontAlgn="base">
              <a:buNone/>
            </a:pPr>
            <a:endParaRPr lang="en-US" dirty="0"/>
          </a:p>
          <a:p>
            <a:endParaRPr lang="en-CA" dirty="0"/>
          </a:p>
        </p:txBody>
      </p:sp>
    </p:spTree>
    <p:extLst>
      <p:ext uri="{BB962C8B-B14F-4D97-AF65-F5344CB8AC3E}">
        <p14:creationId xmlns:p14="http://schemas.microsoft.com/office/powerpoint/2010/main" val="42027130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51FC8-29A9-4A2E-A94D-148B95BB270F}"/>
              </a:ext>
            </a:extLst>
          </p:cNvPr>
          <p:cNvSpPr>
            <a:spLocks noGrp="1"/>
          </p:cNvSpPr>
          <p:nvPr>
            <p:ph type="title"/>
          </p:nvPr>
        </p:nvSpPr>
        <p:spPr/>
        <p:txBody>
          <a:bodyPr/>
          <a:lstStyle/>
          <a:p>
            <a:r>
              <a:rPr lang="en-US" dirty="0"/>
              <a:t>More practice</a:t>
            </a:r>
            <a:endParaRPr lang="en-CA" dirty="0"/>
          </a:p>
        </p:txBody>
      </p:sp>
      <p:sp>
        <p:nvSpPr>
          <p:cNvPr id="3" name="Content Placeholder 2">
            <a:extLst>
              <a:ext uri="{FF2B5EF4-FFF2-40B4-BE49-F238E27FC236}">
                <a16:creationId xmlns:a16="http://schemas.microsoft.com/office/drawing/2014/main" id="{4481B5AD-7834-428C-B46E-37F40C539CA0}"/>
              </a:ext>
            </a:extLst>
          </p:cNvPr>
          <p:cNvSpPr>
            <a:spLocks noGrp="1"/>
          </p:cNvSpPr>
          <p:nvPr>
            <p:ph sz="quarter" idx="13"/>
          </p:nvPr>
        </p:nvSpPr>
        <p:spPr>
          <a:xfrm>
            <a:off x="479821" y="1902142"/>
            <a:ext cx="10363826" cy="4607145"/>
          </a:xfrm>
        </p:spPr>
        <p:txBody>
          <a:bodyPr>
            <a:normAutofit fontScale="77500" lnSpcReduction="20000"/>
          </a:bodyPr>
          <a:lstStyle/>
          <a:p>
            <a:pPr marL="342900" indent="-342900" fontAlgn="base">
              <a:buFont typeface="+mj-lt"/>
              <a:buAutoNum type="arabicPeriod"/>
            </a:pPr>
            <a:r>
              <a:rPr lang="en-US" dirty="0"/>
              <a:t>Everyone agrees that GTM style of teaching is outdated.</a:t>
            </a:r>
          </a:p>
          <a:p>
            <a:pPr marL="342900" indent="-342900" fontAlgn="base">
              <a:buFont typeface="+mj-lt"/>
              <a:buAutoNum type="arabicPeriod"/>
            </a:pPr>
            <a:r>
              <a:rPr lang="en-US" dirty="0"/>
              <a:t>Some people feel that GTM may be outdated. </a:t>
            </a:r>
          </a:p>
          <a:p>
            <a:pPr marL="342900" indent="-342900" fontAlgn="base">
              <a:buFont typeface="+mj-lt"/>
              <a:buAutoNum type="arabicPeriod"/>
            </a:pPr>
            <a:r>
              <a:rPr lang="en-US" dirty="0"/>
              <a:t>The best way to teach language is through authentic activities which engage the learners. </a:t>
            </a:r>
          </a:p>
          <a:p>
            <a:pPr marL="342900" indent="-342900" fontAlgn="base">
              <a:buFont typeface="+mj-lt"/>
              <a:buAutoNum type="arabicPeriod"/>
            </a:pPr>
            <a:r>
              <a:rPr lang="en-US" dirty="0"/>
              <a:t>One possible effective way to teach language is through authentic activities which … </a:t>
            </a:r>
          </a:p>
          <a:p>
            <a:pPr marL="342900" indent="-342900" fontAlgn="base">
              <a:buFont typeface="+mj-lt"/>
              <a:buAutoNum type="arabicPeriod"/>
            </a:pPr>
            <a:r>
              <a:rPr lang="en-US" dirty="0"/>
              <a:t>It cannot be argued that the higher a language teacher’s English proficiency the better teacher they are. </a:t>
            </a:r>
          </a:p>
          <a:p>
            <a:pPr marL="342900" indent="-342900" fontAlgn="base">
              <a:buFont typeface="+mj-lt"/>
              <a:buAutoNum type="arabicPeriod"/>
            </a:pPr>
            <a:r>
              <a:rPr lang="en-US" dirty="0"/>
              <a:t>Some argue that the higher… </a:t>
            </a:r>
          </a:p>
          <a:p>
            <a:pPr marL="342900" indent="-342900" fontAlgn="base">
              <a:buFont typeface="+mj-lt"/>
              <a:buAutoNum type="arabicPeriod"/>
            </a:pPr>
            <a:r>
              <a:rPr lang="en-US" dirty="0"/>
              <a:t>From the data we can conclude that younger is always better when it comes to learning a second language.</a:t>
            </a:r>
          </a:p>
          <a:p>
            <a:pPr marL="342900" indent="-342900" fontAlgn="base">
              <a:buFont typeface="+mj-lt"/>
              <a:buAutoNum type="arabicPeriod"/>
            </a:pPr>
            <a:r>
              <a:rPr lang="en-US" dirty="0"/>
              <a:t>Some studies have suggested that younger may be better when it. …</a:t>
            </a:r>
          </a:p>
          <a:p>
            <a:pPr marL="342900" indent="-342900" fontAlgn="base">
              <a:buFont typeface="+mj-lt"/>
              <a:buAutoNum type="arabicPeriod"/>
            </a:pPr>
            <a:r>
              <a:rPr lang="en-US" dirty="0"/>
              <a:t>The results prove that those who start learning a second language after the age of 18 cannot reach the same level of proficiency as those who start before. </a:t>
            </a:r>
          </a:p>
          <a:p>
            <a:pPr marL="342900" indent="-342900" fontAlgn="base">
              <a:buFont typeface="+mj-lt"/>
              <a:buAutoNum type="arabicPeriod"/>
            </a:pPr>
            <a:r>
              <a:rPr lang="en-US" dirty="0"/>
              <a:t>There have been a few studies that have implied that those who start learning a second language after the age of 18 may not reach…. </a:t>
            </a:r>
          </a:p>
          <a:p>
            <a:pPr marL="342900" indent="-342900" fontAlgn="base">
              <a:buFont typeface="+mj-lt"/>
              <a:buAutoNum type="arabicPeriod"/>
            </a:pPr>
            <a:r>
              <a:rPr lang="en-CA" dirty="0"/>
              <a:t>It is obvious that children with learning difficulties should be integrated in regular classrooms. </a:t>
            </a:r>
          </a:p>
          <a:p>
            <a:pPr marL="342900" indent="-342900" fontAlgn="base">
              <a:buFont typeface="+mj-lt"/>
              <a:buAutoNum type="arabicPeriod"/>
            </a:pPr>
            <a:r>
              <a:rPr lang="en-US" dirty="0"/>
              <a:t>It may be beneficial for children with learning difficulties to be integrated into regular classrooms. </a:t>
            </a:r>
          </a:p>
          <a:p>
            <a:pPr marL="342900" indent="-342900" fontAlgn="base">
              <a:buFont typeface="+mj-lt"/>
              <a:buAutoNum type="arabicPeriod"/>
            </a:pPr>
            <a:endParaRPr lang="en-US" dirty="0"/>
          </a:p>
          <a:p>
            <a:pPr marL="0" indent="0" fontAlgn="base">
              <a:buNone/>
            </a:pPr>
            <a:endParaRPr lang="en-US" dirty="0"/>
          </a:p>
          <a:p>
            <a:pPr marL="0" indent="0" fontAlgn="base">
              <a:buNone/>
            </a:pPr>
            <a:endParaRPr lang="en-US" dirty="0"/>
          </a:p>
          <a:p>
            <a:endParaRPr lang="en-CA" dirty="0"/>
          </a:p>
        </p:txBody>
      </p:sp>
      <p:sp>
        <p:nvSpPr>
          <p:cNvPr id="4" name="Rectangle 3">
            <a:extLst>
              <a:ext uri="{FF2B5EF4-FFF2-40B4-BE49-F238E27FC236}">
                <a16:creationId xmlns:a16="http://schemas.microsoft.com/office/drawing/2014/main" id="{BBCEDB1C-73F0-C6AA-796D-4020B3392C50}"/>
              </a:ext>
            </a:extLst>
          </p:cNvPr>
          <p:cNvSpPr/>
          <p:nvPr/>
        </p:nvSpPr>
        <p:spPr>
          <a:xfrm>
            <a:off x="0" y="60960"/>
            <a:ext cx="11173097" cy="6797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20813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BB0F5-2C7A-4218-A5AB-2EC084A1F134}"/>
              </a:ext>
            </a:extLst>
          </p:cNvPr>
          <p:cNvSpPr>
            <a:spLocks noGrp="1"/>
          </p:cNvSpPr>
          <p:nvPr>
            <p:ph type="title"/>
          </p:nvPr>
        </p:nvSpPr>
        <p:spPr/>
        <p:txBody>
          <a:bodyPr/>
          <a:lstStyle/>
          <a:p>
            <a:r>
              <a:rPr lang="en-US" dirty="0"/>
              <a:t>What does it mean to hedge in writing?</a:t>
            </a:r>
            <a:endParaRPr lang="en-CA" dirty="0"/>
          </a:p>
        </p:txBody>
      </p:sp>
      <p:pic>
        <p:nvPicPr>
          <p:cNvPr id="1026" name="Picture 2" descr="Hedging">
            <a:extLst>
              <a:ext uri="{FF2B5EF4-FFF2-40B4-BE49-F238E27FC236}">
                <a16:creationId xmlns:a16="http://schemas.microsoft.com/office/drawing/2014/main" id="{6E5F36B2-F321-423A-A640-81B99B87F356}"/>
              </a:ext>
            </a:extLst>
          </p:cNvPr>
          <p:cNvPicPr>
            <a:picLocks noGrp="1" noChangeAspect="1" noChangeArrowheads="1"/>
          </p:cNvPicPr>
          <p:nvPr>
            <p:ph sz="quarter" idx="13"/>
          </p:nvPr>
        </p:nvPicPr>
        <p:blipFill rotWithShape="1">
          <a:blip r:embed="rId2">
            <a:extLst>
              <a:ext uri="{28A0092B-C50C-407E-A947-70E740481C1C}">
                <a14:useLocalDpi xmlns:a14="http://schemas.microsoft.com/office/drawing/2010/main" val="0"/>
              </a:ext>
            </a:extLst>
          </a:blip>
          <a:stretch/>
        </p:blipFill>
        <p:spPr bwMode="auto">
          <a:xfrm>
            <a:off x="3109747" y="2366963"/>
            <a:ext cx="5972506" cy="3424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34137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3F3F129-EBB0-47E4-B8BC-4F7366388893}"/>
              </a:ext>
            </a:extLst>
          </p:cNvPr>
          <p:cNvSpPr>
            <a:spLocks noGrp="1"/>
          </p:cNvSpPr>
          <p:nvPr>
            <p:ph type="ctrTitle"/>
          </p:nvPr>
        </p:nvSpPr>
        <p:spPr/>
        <p:txBody>
          <a:bodyPr/>
          <a:lstStyle/>
          <a:p>
            <a:r>
              <a:rPr lang="en-US" dirty="0"/>
              <a:t>Hedging </a:t>
            </a:r>
          </a:p>
        </p:txBody>
      </p:sp>
      <p:sp>
        <p:nvSpPr>
          <p:cNvPr id="5" name="Subtitle 4">
            <a:extLst>
              <a:ext uri="{FF2B5EF4-FFF2-40B4-BE49-F238E27FC236}">
                <a16:creationId xmlns:a16="http://schemas.microsoft.com/office/drawing/2014/main" id="{DC887516-B95F-413E-A842-83CBBAABC057}"/>
              </a:ext>
            </a:extLst>
          </p:cNvPr>
          <p:cNvSpPr>
            <a:spLocks noGrp="1"/>
          </p:cNvSpPr>
          <p:nvPr>
            <p:ph type="subTitle" idx="1"/>
          </p:nvPr>
        </p:nvSpPr>
        <p:spPr/>
        <p:txBody>
          <a:bodyPr/>
          <a:lstStyle/>
          <a:p>
            <a:r>
              <a:rPr lang="en-US" dirty="0"/>
              <a:t>Review and Warm-up</a:t>
            </a:r>
          </a:p>
        </p:txBody>
      </p:sp>
    </p:spTree>
    <p:extLst>
      <p:ext uri="{BB962C8B-B14F-4D97-AF65-F5344CB8AC3E}">
        <p14:creationId xmlns:p14="http://schemas.microsoft.com/office/powerpoint/2010/main" val="30685653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66AD0-0B0F-422A-B4A2-98E2C059EB67}"/>
              </a:ext>
            </a:extLst>
          </p:cNvPr>
          <p:cNvSpPr>
            <a:spLocks noGrp="1"/>
          </p:cNvSpPr>
          <p:nvPr>
            <p:ph type="title"/>
          </p:nvPr>
        </p:nvSpPr>
        <p:spPr/>
        <p:txBody>
          <a:bodyPr/>
          <a:lstStyle/>
          <a:p>
            <a:r>
              <a:rPr lang="en-US" dirty="0"/>
              <a:t>Hedging Warm-up</a:t>
            </a:r>
          </a:p>
        </p:txBody>
      </p:sp>
      <p:sp>
        <p:nvSpPr>
          <p:cNvPr id="3" name="Content Placeholder 2">
            <a:extLst>
              <a:ext uri="{FF2B5EF4-FFF2-40B4-BE49-F238E27FC236}">
                <a16:creationId xmlns:a16="http://schemas.microsoft.com/office/drawing/2014/main" id="{C63FBAFC-0D1E-4BDF-AC69-AB2470297040}"/>
              </a:ext>
            </a:extLst>
          </p:cNvPr>
          <p:cNvSpPr>
            <a:spLocks noGrp="1"/>
          </p:cNvSpPr>
          <p:nvPr>
            <p:ph sz="quarter" idx="13"/>
          </p:nvPr>
        </p:nvSpPr>
        <p:spPr>
          <a:xfrm>
            <a:off x="913774" y="2367092"/>
            <a:ext cx="10363826" cy="3926552"/>
          </a:xfrm>
        </p:spPr>
        <p:txBody>
          <a:bodyPr>
            <a:normAutofit lnSpcReduction="10000"/>
          </a:bodyPr>
          <a:lstStyle/>
          <a:p>
            <a:endParaRPr lang="en-US" dirty="0"/>
          </a:p>
          <a:p>
            <a:pPr marL="342900" indent="-342900">
              <a:buFont typeface="+mj-lt"/>
              <a:buAutoNum type="arabicPeriod"/>
            </a:pPr>
            <a:r>
              <a:rPr lang="en-US" dirty="0"/>
              <a:t>The results of this study prove that assigning too much homework to students is bad for their mental health. </a:t>
            </a:r>
          </a:p>
          <a:p>
            <a:pPr marL="342900" indent="-342900">
              <a:buFont typeface="+mj-lt"/>
              <a:buAutoNum type="arabicPeriod"/>
            </a:pPr>
            <a:endParaRPr lang="en-US" dirty="0"/>
          </a:p>
          <a:p>
            <a:pPr marL="342900" indent="-342900">
              <a:buFont typeface="+mj-lt"/>
              <a:buAutoNum type="arabicPeriod"/>
            </a:pPr>
            <a:r>
              <a:rPr lang="en-US" dirty="0"/>
              <a:t>Everybody agrees that grammar should be taught inductively to young learners. </a:t>
            </a:r>
          </a:p>
          <a:p>
            <a:pPr marL="342900" indent="-342900">
              <a:buFont typeface="+mj-lt"/>
              <a:buAutoNum type="arabicPeriod"/>
            </a:pPr>
            <a:endParaRPr lang="en-US" dirty="0"/>
          </a:p>
          <a:p>
            <a:pPr marL="342900" indent="-342900">
              <a:buFont typeface="+mj-lt"/>
              <a:buAutoNum type="arabicPeriod"/>
            </a:pPr>
            <a:r>
              <a:rPr lang="en-US" dirty="0"/>
              <a:t>There is no doubt that the more you study, the better your test score will be. </a:t>
            </a:r>
          </a:p>
          <a:p>
            <a:pPr marL="342900" indent="-342900">
              <a:buFont typeface="+mj-lt"/>
              <a:buAutoNum type="arabicPeriod"/>
            </a:pPr>
            <a:endParaRPr lang="en-US" dirty="0"/>
          </a:p>
          <a:p>
            <a:pPr marL="342900" indent="-342900">
              <a:buFont typeface="+mj-lt"/>
              <a:buAutoNum type="arabicPeriod"/>
            </a:pPr>
            <a:r>
              <a:rPr lang="en-US" dirty="0"/>
              <a:t>It can be said without a doubt that teachers’ greatest difficulty in the classroom is managing students. </a:t>
            </a:r>
          </a:p>
          <a:p>
            <a:endParaRPr lang="en-US" dirty="0"/>
          </a:p>
          <a:p>
            <a:endParaRPr lang="en-US" dirty="0"/>
          </a:p>
          <a:p>
            <a:endParaRPr lang="en-US" dirty="0"/>
          </a:p>
        </p:txBody>
      </p:sp>
    </p:spTree>
    <p:extLst>
      <p:ext uri="{BB962C8B-B14F-4D97-AF65-F5344CB8AC3E}">
        <p14:creationId xmlns:p14="http://schemas.microsoft.com/office/powerpoint/2010/main" val="38144808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9685B8-2C11-4578-9DF7-95424A9C8F96}"/>
              </a:ext>
            </a:extLst>
          </p:cNvPr>
          <p:cNvSpPr>
            <a:spLocks noGrp="1"/>
          </p:cNvSpPr>
          <p:nvPr>
            <p:ph type="ctrTitle"/>
          </p:nvPr>
        </p:nvSpPr>
        <p:spPr/>
        <p:txBody>
          <a:bodyPr/>
          <a:lstStyle/>
          <a:p>
            <a:r>
              <a:rPr lang="en-CA" dirty="0"/>
              <a:t>Hedging Written Feedback</a:t>
            </a:r>
          </a:p>
        </p:txBody>
      </p:sp>
      <p:sp>
        <p:nvSpPr>
          <p:cNvPr id="5" name="Subtitle 4">
            <a:extLst>
              <a:ext uri="{FF2B5EF4-FFF2-40B4-BE49-F238E27FC236}">
                <a16:creationId xmlns:a16="http://schemas.microsoft.com/office/drawing/2014/main" id="{13312AAA-0C67-4FFB-9150-C794B75CE76C}"/>
              </a:ext>
            </a:extLst>
          </p:cNvPr>
          <p:cNvSpPr>
            <a:spLocks noGrp="1"/>
          </p:cNvSpPr>
          <p:nvPr>
            <p:ph type="subTitle" idx="1"/>
          </p:nvPr>
        </p:nvSpPr>
        <p:spPr/>
        <p:txBody>
          <a:bodyPr/>
          <a:lstStyle/>
          <a:p>
            <a:endParaRPr lang="en-CA"/>
          </a:p>
        </p:txBody>
      </p:sp>
    </p:spTree>
    <p:extLst>
      <p:ext uri="{BB962C8B-B14F-4D97-AF65-F5344CB8AC3E}">
        <p14:creationId xmlns:p14="http://schemas.microsoft.com/office/powerpoint/2010/main" val="19212122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A9CE4-8408-4D94-83FE-DF3D9FE56069}"/>
              </a:ext>
            </a:extLst>
          </p:cNvPr>
          <p:cNvSpPr>
            <a:spLocks noGrp="1"/>
          </p:cNvSpPr>
          <p:nvPr>
            <p:ph type="title"/>
          </p:nvPr>
        </p:nvSpPr>
        <p:spPr/>
        <p:txBody>
          <a:bodyPr/>
          <a:lstStyle/>
          <a:p>
            <a:r>
              <a:rPr lang="en-CA" dirty="0"/>
              <a:t>It is important to hedge written feedback …</a:t>
            </a:r>
          </a:p>
        </p:txBody>
      </p:sp>
      <p:sp>
        <p:nvSpPr>
          <p:cNvPr id="3" name="Content Placeholder 2">
            <a:extLst>
              <a:ext uri="{FF2B5EF4-FFF2-40B4-BE49-F238E27FC236}">
                <a16:creationId xmlns:a16="http://schemas.microsoft.com/office/drawing/2014/main" id="{10FB1B13-F556-42B8-B6F7-79FDC4D4D6B7}"/>
              </a:ext>
            </a:extLst>
          </p:cNvPr>
          <p:cNvSpPr>
            <a:spLocks noGrp="1"/>
          </p:cNvSpPr>
          <p:nvPr>
            <p:ph idx="1"/>
          </p:nvPr>
        </p:nvSpPr>
        <p:spPr/>
        <p:txBody>
          <a:bodyPr/>
          <a:lstStyle/>
          <a:p>
            <a:endParaRPr lang="en-CA" dirty="0"/>
          </a:p>
          <a:p>
            <a:r>
              <a:rPr lang="en-CA" dirty="0"/>
              <a:t>So you do not offend</a:t>
            </a:r>
          </a:p>
          <a:p>
            <a:r>
              <a:rPr lang="en-CA" dirty="0"/>
              <a:t>So you do not destroy confidence</a:t>
            </a:r>
          </a:p>
          <a:p>
            <a:r>
              <a:rPr lang="en-CA" dirty="0"/>
              <a:t>So that your students still like you after receiving your feedback </a:t>
            </a:r>
            <a:r>
              <a:rPr lang="en-CA" dirty="0">
                <a:sym typeface="Wingdings" panose="05000000000000000000" pitchFamily="2" charset="2"/>
              </a:rPr>
              <a:t></a:t>
            </a:r>
            <a:endParaRPr lang="en-CA" dirty="0"/>
          </a:p>
        </p:txBody>
      </p:sp>
    </p:spTree>
    <p:extLst>
      <p:ext uri="{BB962C8B-B14F-4D97-AF65-F5344CB8AC3E}">
        <p14:creationId xmlns:p14="http://schemas.microsoft.com/office/powerpoint/2010/main" val="24757199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4237B-515D-4224-B14F-20BFE31BB9C1}"/>
              </a:ext>
            </a:extLst>
          </p:cNvPr>
          <p:cNvSpPr>
            <a:spLocks noGrp="1"/>
          </p:cNvSpPr>
          <p:nvPr>
            <p:ph type="title"/>
          </p:nvPr>
        </p:nvSpPr>
        <p:spPr/>
        <p:txBody>
          <a:bodyPr/>
          <a:lstStyle/>
          <a:p>
            <a:r>
              <a:rPr lang="en-CA" dirty="0"/>
              <a:t>Common mistakes when giving feedback</a:t>
            </a:r>
          </a:p>
        </p:txBody>
      </p:sp>
      <p:sp>
        <p:nvSpPr>
          <p:cNvPr id="3" name="Content Placeholder 2">
            <a:extLst>
              <a:ext uri="{FF2B5EF4-FFF2-40B4-BE49-F238E27FC236}">
                <a16:creationId xmlns:a16="http://schemas.microsoft.com/office/drawing/2014/main" id="{302EE4A0-83E8-41B0-BD05-A1E9072EF307}"/>
              </a:ext>
            </a:extLst>
          </p:cNvPr>
          <p:cNvSpPr>
            <a:spLocks noGrp="1"/>
          </p:cNvSpPr>
          <p:nvPr>
            <p:ph idx="1"/>
          </p:nvPr>
        </p:nvSpPr>
        <p:spPr/>
        <p:txBody>
          <a:bodyPr/>
          <a:lstStyle/>
          <a:p>
            <a:endParaRPr lang="en-CA" dirty="0"/>
          </a:p>
          <a:p>
            <a:endParaRPr lang="en-CA" dirty="0"/>
          </a:p>
          <a:p>
            <a:r>
              <a:rPr lang="en-CA" dirty="0"/>
              <a:t>Reading the piece only once and giving feedback while reading</a:t>
            </a:r>
          </a:p>
          <a:p>
            <a:r>
              <a:rPr lang="en-CA" dirty="0"/>
              <a:t>Criticizing the student, not the writing</a:t>
            </a:r>
          </a:p>
          <a:p>
            <a:r>
              <a:rPr lang="en-CA" dirty="0"/>
              <a:t>Pointing out everything that is wrong, and nothing that is positive</a:t>
            </a:r>
          </a:p>
          <a:p>
            <a:r>
              <a:rPr lang="en-CA" dirty="0"/>
              <a:t>Being overly direct, or overly vague in your comments</a:t>
            </a:r>
          </a:p>
        </p:txBody>
      </p:sp>
    </p:spTree>
    <p:extLst>
      <p:ext uri="{BB962C8B-B14F-4D97-AF65-F5344CB8AC3E}">
        <p14:creationId xmlns:p14="http://schemas.microsoft.com/office/powerpoint/2010/main" val="35834929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F18CE-0F90-4612-9FC1-DACE9F722377}"/>
              </a:ext>
            </a:extLst>
          </p:cNvPr>
          <p:cNvSpPr>
            <a:spLocks noGrp="1"/>
          </p:cNvSpPr>
          <p:nvPr>
            <p:ph type="title"/>
          </p:nvPr>
        </p:nvSpPr>
        <p:spPr/>
        <p:txBody>
          <a:bodyPr/>
          <a:lstStyle/>
          <a:p>
            <a:r>
              <a:rPr lang="en-CA" dirty="0"/>
              <a:t>Examples of harsh feedback</a:t>
            </a:r>
          </a:p>
        </p:txBody>
      </p:sp>
      <p:sp>
        <p:nvSpPr>
          <p:cNvPr id="3" name="Content Placeholder 2">
            <a:extLst>
              <a:ext uri="{FF2B5EF4-FFF2-40B4-BE49-F238E27FC236}">
                <a16:creationId xmlns:a16="http://schemas.microsoft.com/office/drawing/2014/main" id="{DF854346-A1AE-4F57-BB0A-57E1B92B2863}"/>
              </a:ext>
            </a:extLst>
          </p:cNvPr>
          <p:cNvSpPr>
            <a:spLocks noGrp="1"/>
          </p:cNvSpPr>
          <p:nvPr>
            <p:ph idx="1"/>
          </p:nvPr>
        </p:nvSpPr>
        <p:spPr/>
        <p:txBody>
          <a:bodyPr>
            <a:normAutofit fontScale="92500" lnSpcReduction="10000"/>
          </a:bodyPr>
          <a:lstStyle/>
          <a:p>
            <a:pPr marL="0" indent="0">
              <a:buNone/>
            </a:pPr>
            <a:endParaRPr lang="en-CA" dirty="0"/>
          </a:p>
          <a:p>
            <a:r>
              <a:rPr lang="en-CA" dirty="0"/>
              <a:t>I don’t understand this.</a:t>
            </a:r>
          </a:p>
          <a:p>
            <a:r>
              <a:rPr lang="en-CA" dirty="0"/>
              <a:t>This sentence doesn’t make any sense.</a:t>
            </a:r>
          </a:p>
          <a:p>
            <a:r>
              <a:rPr lang="en-CA" dirty="0"/>
              <a:t>You have so many grammar and spelling mistakes I cannot even count them.</a:t>
            </a:r>
          </a:p>
          <a:p>
            <a:r>
              <a:rPr lang="en-CA" dirty="0"/>
              <a:t>This is poorly written.</a:t>
            </a:r>
          </a:p>
          <a:p>
            <a:r>
              <a:rPr lang="en-CA" dirty="0"/>
              <a:t>Rewrite.</a:t>
            </a:r>
          </a:p>
          <a:p>
            <a:r>
              <a:rPr lang="en-CA" dirty="0"/>
              <a:t>You suck!</a:t>
            </a:r>
          </a:p>
          <a:p>
            <a:r>
              <a:rPr lang="en-CA" dirty="0"/>
              <a:t>This is a weak effort. You need to try harder.</a:t>
            </a:r>
          </a:p>
          <a:p>
            <a:r>
              <a:rPr lang="en-CA" dirty="0"/>
              <a:t>The only place that will accept this essay is the trash bin.</a:t>
            </a:r>
          </a:p>
          <a:p>
            <a:r>
              <a:rPr lang="en-CA" dirty="0"/>
              <a:t>My 5 year old daughter is  better writer than you. </a:t>
            </a:r>
          </a:p>
        </p:txBody>
      </p:sp>
    </p:spTree>
    <p:extLst>
      <p:ext uri="{BB962C8B-B14F-4D97-AF65-F5344CB8AC3E}">
        <p14:creationId xmlns:p14="http://schemas.microsoft.com/office/powerpoint/2010/main" val="22383993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7D1EE-C57E-4812-BD73-5BEAC7D37D2A}"/>
              </a:ext>
            </a:extLst>
          </p:cNvPr>
          <p:cNvSpPr>
            <a:spLocks noGrp="1"/>
          </p:cNvSpPr>
          <p:nvPr>
            <p:ph type="title"/>
          </p:nvPr>
        </p:nvSpPr>
        <p:spPr/>
        <p:txBody>
          <a:bodyPr/>
          <a:lstStyle/>
          <a:p>
            <a:r>
              <a:rPr lang="en-CA" dirty="0"/>
              <a:t>When giving feedback</a:t>
            </a:r>
          </a:p>
        </p:txBody>
      </p:sp>
      <p:sp>
        <p:nvSpPr>
          <p:cNvPr id="3" name="Content Placeholder 2">
            <a:extLst>
              <a:ext uri="{FF2B5EF4-FFF2-40B4-BE49-F238E27FC236}">
                <a16:creationId xmlns:a16="http://schemas.microsoft.com/office/drawing/2014/main" id="{01B98A18-AECA-4C2A-898A-5355E6957BC9}"/>
              </a:ext>
            </a:extLst>
          </p:cNvPr>
          <p:cNvSpPr>
            <a:spLocks noGrp="1"/>
          </p:cNvSpPr>
          <p:nvPr>
            <p:ph idx="1"/>
          </p:nvPr>
        </p:nvSpPr>
        <p:spPr/>
        <p:txBody>
          <a:bodyPr/>
          <a:lstStyle/>
          <a:p>
            <a:endParaRPr lang="en-CA" dirty="0"/>
          </a:p>
          <a:p>
            <a:r>
              <a:rPr lang="en-CA" dirty="0"/>
              <a:t>Focus on constructive criticism</a:t>
            </a:r>
          </a:p>
          <a:p>
            <a:r>
              <a:rPr lang="en-CA" dirty="0"/>
              <a:t>Write the feedback in a way that you would like to receive it if you were the student</a:t>
            </a:r>
          </a:p>
          <a:p>
            <a:r>
              <a:rPr lang="en-CA" dirty="0"/>
              <a:t>Be specific about your suggestions and give examples</a:t>
            </a:r>
          </a:p>
          <a:p>
            <a:r>
              <a:rPr lang="en-CA" dirty="0"/>
              <a:t>You may focus on both things that are positive as well as negative</a:t>
            </a:r>
          </a:p>
          <a:p>
            <a:pPr lvl="1"/>
            <a:r>
              <a:rPr lang="en-CA" dirty="0"/>
              <a:t>If you have something negative to say try to explain why you are saying it. Also, it is always nice if you can provide a suggestion on how to improve that negative point. </a:t>
            </a:r>
          </a:p>
        </p:txBody>
      </p:sp>
    </p:spTree>
    <p:extLst>
      <p:ext uri="{BB962C8B-B14F-4D97-AF65-F5344CB8AC3E}">
        <p14:creationId xmlns:p14="http://schemas.microsoft.com/office/powerpoint/2010/main" val="16712770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2D15E-E9DC-4BD8-B059-C9BAF0FDEB09}"/>
              </a:ext>
            </a:extLst>
          </p:cNvPr>
          <p:cNvSpPr>
            <a:spLocks noGrp="1"/>
          </p:cNvSpPr>
          <p:nvPr>
            <p:ph type="title"/>
          </p:nvPr>
        </p:nvSpPr>
        <p:spPr/>
        <p:txBody>
          <a:bodyPr/>
          <a:lstStyle/>
          <a:p>
            <a:r>
              <a:rPr lang="en-CA" dirty="0"/>
              <a:t>Useful phrases</a:t>
            </a:r>
          </a:p>
        </p:txBody>
      </p:sp>
      <p:sp>
        <p:nvSpPr>
          <p:cNvPr id="4" name="Content Placeholder 2">
            <a:extLst>
              <a:ext uri="{FF2B5EF4-FFF2-40B4-BE49-F238E27FC236}">
                <a16:creationId xmlns:a16="http://schemas.microsoft.com/office/drawing/2014/main" id="{10B4494C-DB23-48BA-B14B-91A5FAE84657}"/>
              </a:ext>
            </a:extLst>
          </p:cNvPr>
          <p:cNvSpPr txBox="1">
            <a:spLocks/>
          </p:cNvSpPr>
          <p:nvPr/>
        </p:nvSpPr>
        <p:spPr>
          <a:xfrm>
            <a:off x="653784" y="1928268"/>
            <a:ext cx="9692639" cy="4351337"/>
          </a:xfrm>
          <a:prstGeom prst="rect">
            <a:avLst/>
          </a:prstGeom>
        </p:spPr>
        <p:txBody>
          <a:bodyPr vert="horz" lIns="91440" tIns="45720" rIns="91440" bIns="45720" rtlCol="0">
            <a:normAutofit fontScale="92500" lnSpcReduction="10000"/>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r>
              <a:rPr lang="en-CA" dirty="0"/>
              <a:t>X </a:t>
            </a:r>
          </a:p>
          <a:p>
            <a:pPr lvl="1"/>
            <a:r>
              <a:rPr lang="en-CA" dirty="0"/>
              <a:t>is well written</a:t>
            </a:r>
          </a:p>
          <a:p>
            <a:pPr lvl="1"/>
            <a:r>
              <a:rPr lang="en-CA" dirty="0"/>
              <a:t>contains many useful examples</a:t>
            </a:r>
          </a:p>
          <a:p>
            <a:pPr lvl="1"/>
            <a:r>
              <a:rPr lang="en-CA" dirty="0"/>
              <a:t>is well organized</a:t>
            </a:r>
          </a:p>
          <a:p>
            <a:pPr lvl="1"/>
            <a:endParaRPr lang="en-CA" dirty="0"/>
          </a:p>
          <a:p>
            <a:r>
              <a:rPr lang="en-CA" dirty="0"/>
              <a:t>May I suggest… </a:t>
            </a:r>
          </a:p>
          <a:p>
            <a:r>
              <a:rPr lang="en-CA" dirty="0"/>
              <a:t>You may want to consider.. </a:t>
            </a:r>
          </a:p>
          <a:p>
            <a:r>
              <a:rPr lang="en-CA" dirty="0"/>
              <a:t>I am sorry but.. </a:t>
            </a:r>
          </a:p>
          <a:p>
            <a:r>
              <a:rPr lang="en-CA" dirty="0"/>
              <a:t>I think it would be better if you… </a:t>
            </a:r>
          </a:p>
          <a:p>
            <a:r>
              <a:rPr lang="en-CA" dirty="0"/>
              <a:t>It would be better to..  </a:t>
            </a:r>
          </a:p>
          <a:p>
            <a:r>
              <a:rPr lang="en-CA" dirty="0"/>
              <a:t>One way that you could make this stronger is…</a:t>
            </a:r>
          </a:p>
          <a:p>
            <a:r>
              <a:rPr lang="en-CA" dirty="0"/>
              <a:t>Could you please add …</a:t>
            </a:r>
          </a:p>
          <a:p>
            <a:endParaRPr lang="en-CA" dirty="0"/>
          </a:p>
        </p:txBody>
      </p:sp>
    </p:spTree>
    <p:extLst>
      <p:ext uri="{BB962C8B-B14F-4D97-AF65-F5344CB8AC3E}">
        <p14:creationId xmlns:p14="http://schemas.microsoft.com/office/powerpoint/2010/main" val="36076149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4B302-FBC5-44E5-9248-6DA907D4263E}"/>
              </a:ext>
            </a:extLst>
          </p:cNvPr>
          <p:cNvSpPr>
            <a:spLocks noGrp="1"/>
          </p:cNvSpPr>
          <p:nvPr>
            <p:ph type="title"/>
          </p:nvPr>
        </p:nvSpPr>
        <p:spPr/>
        <p:txBody>
          <a:bodyPr/>
          <a:lstStyle/>
          <a:p>
            <a:r>
              <a:rPr lang="en-CA" dirty="0"/>
              <a:t>Please provide written feedback for the following</a:t>
            </a:r>
          </a:p>
        </p:txBody>
      </p:sp>
      <p:sp>
        <p:nvSpPr>
          <p:cNvPr id="4" name="Content Placeholder 2">
            <a:extLst>
              <a:ext uri="{FF2B5EF4-FFF2-40B4-BE49-F238E27FC236}">
                <a16:creationId xmlns:a16="http://schemas.microsoft.com/office/drawing/2014/main" id="{A48FC96D-0B44-4175-8367-FA29FFBC4624}"/>
              </a:ext>
            </a:extLst>
          </p:cNvPr>
          <p:cNvSpPr txBox="1">
            <a:spLocks/>
          </p:cNvSpPr>
          <p:nvPr/>
        </p:nvSpPr>
        <p:spPr>
          <a:xfrm>
            <a:off x="868988" y="2811710"/>
            <a:ext cx="6798550" cy="3060583"/>
          </a:xfrm>
          <a:prstGeom prst="rect">
            <a:avLst/>
          </a:prstGeom>
        </p:spPr>
        <p:txBody>
          <a:bodyPr vert="horz" lIns="91440" tIns="45720" rIns="91440" bIns="45720" rtlCol="0">
            <a:norm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buFont typeface="Arial" pitchFamily="34" charset="0"/>
              <a:buNone/>
            </a:pPr>
            <a:r>
              <a:rPr lang="en-CA" sz="2400" dirty="0"/>
              <a:t>Everyone knows that English is being learned by an increasing number of students each </a:t>
            </a:r>
            <a:r>
              <a:rPr lang="en-CA" sz="2400" dirty="0" err="1"/>
              <a:t>yeer</a:t>
            </a:r>
            <a:r>
              <a:rPr lang="en-CA" sz="2400" dirty="0"/>
              <a:t>. Also the number of non-native speaking </a:t>
            </a:r>
            <a:r>
              <a:rPr lang="en-CA" sz="2400" dirty="0" err="1"/>
              <a:t>teechers</a:t>
            </a:r>
            <a:r>
              <a:rPr lang="en-CA" sz="2400" dirty="0"/>
              <a:t> is going up a lot. So like I think it is important to reflect these difference in teaching methods.  Like teaching methods need to be updated to kind of you know .. .fit the changing world of </a:t>
            </a:r>
            <a:r>
              <a:rPr lang="en-CA" sz="2400" dirty="0" err="1"/>
              <a:t>Englishs</a:t>
            </a:r>
            <a:r>
              <a:rPr lang="en-CA" sz="2400" dirty="0"/>
              <a:t> </a:t>
            </a:r>
            <a:r>
              <a:rPr lang="en-CA" sz="2400" dirty="0" err="1"/>
              <a:t>educatin</a:t>
            </a:r>
            <a:r>
              <a:rPr lang="en-CA" sz="2400" dirty="0"/>
              <a:t>. </a:t>
            </a:r>
          </a:p>
        </p:txBody>
      </p:sp>
      <p:sp>
        <p:nvSpPr>
          <p:cNvPr id="5" name="TextBox 4">
            <a:extLst>
              <a:ext uri="{FF2B5EF4-FFF2-40B4-BE49-F238E27FC236}">
                <a16:creationId xmlns:a16="http://schemas.microsoft.com/office/drawing/2014/main" id="{7101DB9B-2B29-4180-A497-C8F187E49B1A}"/>
              </a:ext>
            </a:extLst>
          </p:cNvPr>
          <p:cNvSpPr txBox="1"/>
          <p:nvPr/>
        </p:nvSpPr>
        <p:spPr>
          <a:xfrm>
            <a:off x="8137321" y="2501855"/>
            <a:ext cx="2877423" cy="2862322"/>
          </a:xfrm>
          <a:prstGeom prst="rect">
            <a:avLst/>
          </a:prstGeom>
          <a:noFill/>
          <a:ln>
            <a:solidFill>
              <a:schemeClr val="tx1"/>
            </a:solidFill>
          </a:ln>
        </p:spPr>
        <p:txBody>
          <a:bodyPr wrap="square" rtlCol="0">
            <a:spAutoFit/>
          </a:bodyPr>
          <a:lstStyle/>
          <a:p>
            <a:r>
              <a:rPr lang="en-CA" dirty="0"/>
              <a:t>Consider the following</a:t>
            </a:r>
          </a:p>
          <a:p>
            <a:endParaRPr lang="en-CA" dirty="0"/>
          </a:p>
          <a:p>
            <a:pPr marL="285750" indent="-285750">
              <a:buFont typeface="Arial" panose="020B0604020202020204" pitchFamily="34" charset="0"/>
              <a:buChar char="•"/>
            </a:pPr>
            <a:r>
              <a:rPr lang="en-CA" dirty="0"/>
              <a:t>Organization</a:t>
            </a:r>
          </a:p>
          <a:p>
            <a:pPr marL="285750" indent="-285750">
              <a:buFont typeface="Arial" panose="020B0604020202020204" pitchFamily="34" charset="0"/>
              <a:buChar char="•"/>
            </a:pPr>
            <a:r>
              <a:rPr lang="en-CA" dirty="0"/>
              <a:t>Clarity</a:t>
            </a:r>
          </a:p>
          <a:p>
            <a:pPr marL="285750" indent="-285750">
              <a:buFont typeface="Arial" panose="020B0604020202020204" pitchFamily="34" charset="0"/>
              <a:buChar char="•"/>
            </a:pPr>
            <a:r>
              <a:rPr lang="en-CA" dirty="0"/>
              <a:t>Content </a:t>
            </a:r>
          </a:p>
          <a:p>
            <a:pPr marL="285750" indent="-285750">
              <a:buFont typeface="Arial" panose="020B0604020202020204" pitchFamily="34" charset="0"/>
              <a:buChar char="•"/>
            </a:pPr>
            <a:r>
              <a:rPr lang="en-CA" dirty="0"/>
              <a:t>Punctuation/ spelling</a:t>
            </a:r>
          </a:p>
          <a:p>
            <a:pPr marL="285750" indent="-285750">
              <a:buFont typeface="Arial" panose="020B0604020202020204" pitchFamily="34" charset="0"/>
              <a:buChar char="•"/>
            </a:pPr>
            <a:r>
              <a:rPr lang="en-CA" dirty="0"/>
              <a:t>Wording</a:t>
            </a:r>
          </a:p>
          <a:p>
            <a:pPr marL="285750" indent="-285750">
              <a:buFont typeface="Arial" panose="020B0604020202020204" pitchFamily="34" charset="0"/>
              <a:buChar char="•"/>
            </a:pPr>
            <a:r>
              <a:rPr lang="en-CA" dirty="0"/>
              <a:t>Word choice</a:t>
            </a:r>
          </a:p>
          <a:p>
            <a:pPr marL="285750" indent="-285750">
              <a:buFont typeface="Arial" panose="020B0604020202020204" pitchFamily="34" charset="0"/>
              <a:buChar char="•"/>
            </a:pPr>
            <a:r>
              <a:rPr lang="en-CA" dirty="0"/>
              <a:t>Referencing</a:t>
            </a:r>
          </a:p>
          <a:p>
            <a:pPr marL="285750" indent="-285750">
              <a:buFont typeface="Arial" panose="020B0604020202020204" pitchFamily="34" charset="0"/>
              <a:buChar char="•"/>
            </a:pPr>
            <a:r>
              <a:rPr lang="en-CA" dirty="0"/>
              <a:t>Hedging</a:t>
            </a:r>
          </a:p>
        </p:txBody>
      </p:sp>
    </p:spTree>
    <p:extLst>
      <p:ext uri="{BB962C8B-B14F-4D97-AF65-F5344CB8AC3E}">
        <p14:creationId xmlns:p14="http://schemas.microsoft.com/office/powerpoint/2010/main" val="11313149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4B302-FBC5-44E5-9248-6DA907D4263E}"/>
              </a:ext>
            </a:extLst>
          </p:cNvPr>
          <p:cNvSpPr>
            <a:spLocks noGrp="1"/>
          </p:cNvSpPr>
          <p:nvPr>
            <p:ph type="title"/>
          </p:nvPr>
        </p:nvSpPr>
        <p:spPr/>
        <p:txBody>
          <a:bodyPr/>
          <a:lstStyle/>
          <a:p>
            <a:r>
              <a:rPr lang="en-CA" dirty="0"/>
              <a:t>Please provide written feedback for the following</a:t>
            </a:r>
          </a:p>
        </p:txBody>
      </p:sp>
      <p:sp>
        <p:nvSpPr>
          <p:cNvPr id="3" name="Content Placeholder 2">
            <a:extLst>
              <a:ext uri="{FF2B5EF4-FFF2-40B4-BE49-F238E27FC236}">
                <a16:creationId xmlns:a16="http://schemas.microsoft.com/office/drawing/2014/main" id="{61679914-05C0-4164-9DD2-60DB6FFFF7A1}"/>
              </a:ext>
            </a:extLst>
          </p:cNvPr>
          <p:cNvSpPr>
            <a:spLocks noGrp="1"/>
          </p:cNvSpPr>
          <p:nvPr>
            <p:ph idx="1"/>
          </p:nvPr>
        </p:nvSpPr>
        <p:spPr>
          <a:xfrm>
            <a:off x="776707" y="2107065"/>
            <a:ext cx="6983110" cy="4167900"/>
          </a:xfrm>
        </p:spPr>
        <p:txBody>
          <a:bodyPr>
            <a:noAutofit/>
          </a:bodyPr>
          <a:lstStyle/>
          <a:p>
            <a:pPr marL="0" indent="0">
              <a:buNone/>
            </a:pPr>
            <a:r>
              <a:rPr lang="en-CA" sz="2400" dirty="0"/>
              <a:t>Motivating students learners is hard for all the teachers of learners of English in the classrooms.  Always students don’t pay their attention when the teacher does the lesson and they bother other students so the teacher has to stop the lesson. Without good skills to motivate the students the problem can gets worse and the teacher get frustrated and angry. So teachers need too learn how to motivate students and different strategies they can use to motivate their students if they have a difficulty like this. </a:t>
            </a:r>
          </a:p>
        </p:txBody>
      </p:sp>
      <p:sp>
        <p:nvSpPr>
          <p:cNvPr id="5" name="TextBox 4">
            <a:extLst>
              <a:ext uri="{FF2B5EF4-FFF2-40B4-BE49-F238E27FC236}">
                <a16:creationId xmlns:a16="http://schemas.microsoft.com/office/drawing/2014/main" id="{7101DB9B-2B29-4180-A497-C8F187E49B1A}"/>
              </a:ext>
            </a:extLst>
          </p:cNvPr>
          <p:cNvSpPr txBox="1"/>
          <p:nvPr/>
        </p:nvSpPr>
        <p:spPr>
          <a:xfrm>
            <a:off x="8137321" y="2501855"/>
            <a:ext cx="2877423" cy="2862322"/>
          </a:xfrm>
          <a:prstGeom prst="rect">
            <a:avLst/>
          </a:prstGeom>
          <a:noFill/>
          <a:ln>
            <a:solidFill>
              <a:schemeClr val="tx1"/>
            </a:solidFill>
          </a:ln>
        </p:spPr>
        <p:txBody>
          <a:bodyPr wrap="square" rtlCol="0">
            <a:spAutoFit/>
          </a:bodyPr>
          <a:lstStyle/>
          <a:p>
            <a:r>
              <a:rPr lang="en-CA" dirty="0"/>
              <a:t>Consider the following</a:t>
            </a:r>
          </a:p>
          <a:p>
            <a:endParaRPr lang="en-CA" dirty="0"/>
          </a:p>
          <a:p>
            <a:pPr marL="285750" indent="-285750">
              <a:buFont typeface="Arial" panose="020B0604020202020204" pitchFamily="34" charset="0"/>
              <a:buChar char="•"/>
            </a:pPr>
            <a:r>
              <a:rPr lang="en-CA" dirty="0"/>
              <a:t>Organization</a:t>
            </a:r>
          </a:p>
          <a:p>
            <a:pPr marL="285750" indent="-285750">
              <a:buFont typeface="Arial" panose="020B0604020202020204" pitchFamily="34" charset="0"/>
              <a:buChar char="•"/>
            </a:pPr>
            <a:r>
              <a:rPr lang="en-CA" dirty="0"/>
              <a:t>Clarity</a:t>
            </a:r>
          </a:p>
          <a:p>
            <a:pPr marL="285750" indent="-285750">
              <a:buFont typeface="Arial" panose="020B0604020202020204" pitchFamily="34" charset="0"/>
              <a:buChar char="•"/>
            </a:pPr>
            <a:r>
              <a:rPr lang="en-CA" dirty="0"/>
              <a:t>Content </a:t>
            </a:r>
          </a:p>
          <a:p>
            <a:pPr marL="285750" indent="-285750">
              <a:buFont typeface="Arial" panose="020B0604020202020204" pitchFamily="34" charset="0"/>
              <a:buChar char="•"/>
            </a:pPr>
            <a:r>
              <a:rPr lang="en-CA" dirty="0"/>
              <a:t>Punctuation/ spelling</a:t>
            </a:r>
          </a:p>
          <a:p>
            <a:pPr marL="285750" indent="-285750">
              <a:buFont typeface="Arial" panose="020B0604020202020204" pitchFamily="34" charset="0"/>
              <a:buChar char="•"/>
            </a:pPr>
            <a:r>
              <a:rPr lang="en-CA" dirty="0"/>
              <a:t>Wording</a:t>
            </a:r>
          </a:p>
          <a:p>
            <a:pPr marL="285750" indent="-285750">
              <a:buFont typeface="Arial" panose="020B0604020202020204" pitchFamily="34" charset="0"/>
              <a:buChar char="•"/>
            </a:pPr>
            <a:r>
              <a:rPr lang="en-CA" dirty="0"/>
              <a:t>Word choice</a:t>
            </a:r>
          </a:p>
          <a:p>
            <a:pPr marL="285750" indent="-285750">
              <a:buFont typeface="Arial" panose="020B0604020202020204" pitchFamily="34" charset="0"/>
              <a:buChar char="•"/>
            </a:pPr>
            <a:r>
              <a:rPr lang="en-CA" dirty="0"/>
              <a:t>Referencing</a:t>
            </a:r>
          </a:p>
          <a:p>
            <a:pPr marL="285750" indent="-285750">
              <a:buFont typeface="Arial" panose="020B0604020202020204" pitchFamily="34" charset="0"/>
              <a:buChar char="•"/>
            </a:pPr>
            <a:r>
              <a:rPr lang="en-CA" dirty="0"/>
              <a:t>Hedging</a:t>
            </a:r>
          </a:p>
        </p:txBody>
      </p:sp>
    </p:spTree>
    <p:extLst>
      <p:ext uri="{BB962C8B-B14F-4D97-AF65-F5344CB8AC3E}">
        <p14:creationId xmlns:p14="http://schemas.microsoft.com/office/powerpoint/2010/main" val="110695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934A7-CB45-4A5E-A4F3-A6DBB681DBFE}"/>
              </a:ext>
            </a:extLst>
          </p:cNvPr>
          <p:cNvSpPr>
            <a:spLocks noGrp="1"/>
          </p:cNvSpPr>
          <p:nvPr>
            <p:ph type="title"/>
          </p:nvPr>
        </p:nvSpPr>
        <p:spPr/>
        <p:txBody>
          <a:bodyPr/>
          <a:lstStyle/>
          <a:p>
            <a:r>
              <a:rPr lang="en-US" dirty="0"/>
              <a:t>Overview of Hedging</a:t>
            </a:r>
            <a:endParaRPr lang="en-CA" dirty="0"/>
          </a:p>
        </p:txBody>
      </p:sp>
      <p:sp>
        <p:nvSpPr>
          <p:cNvPr id="3" name="Content Placeholder 2">
            <a:extLst>
              <a:ext uri="{FF2B5EF4-FFF2-40B4-BE49-F238E27FC236}">
                <a16:creationId xmlns:a16="http://schemas.microsoft.com/office/drawing/2014/main" id="{E5DC8603-BD29-4FCB-B49C-5A8D5B41D3AA}"/>
              </a:ext>
            </a:extLst>
          </p:cNvPr>
          <p:cNvSpPr>
            <a:spLocks noGrp="1"/>
          </p:cNvSpPr>
          <p:nvPr>
            <p:ph sz="quarter" idx="13"/>
          </p:nvPr>
        </p:nvSpPr>
        <p:spPr/>
        <p:txBody>
          <a:bodyPr/>
          <a:lstStyle/>
          <a:p>
            <a:pPr marL="0" indent="0">
              <a:buNone/>
            </a:pPr>
            <a:r>
              <a:rPr lang="en-US" dirty="0"/>
              <a:t>Since research and theories are constantly being developed and updated, writers tend to use cautious or tentative language referred to as ‘hedging’.</a:t>
            </a:r>
          </a:p>
          <a:p>
            <a:pPr marL="0" indent="0">
              <a:buNone/>
            </a:pPr>
            <a:endParaRPr lang="en-US" dirty="0"/>
          </a:p>
          <a:p>
            <a:pPr marL="0" indent="0">
              <a:buNone/>
            </a:pPr>
            <a:r>
              <a:rPr lang="en-US" dirty="0"/>
              <a:t>The language used in academic writing should reflect the strength of evidence to support a topic or claim. </a:t>
            </a:r>
          </a:p>
          <a:p>
            <a:pPr marL="0" indent="0">
              <a:buNone/>
            </a:pPr>
            <a:endParaRPr lang="en-CA" dirty="0"/>
          </a:p>
        </p:txBody>
      </p:sp>
    </p:spTree>
    <p:extLst>
      <p:ext uri="{BB962C8B-B14F-4D97-AF65-F5344CB8AC3E}">
        <p14:creationId xmlns:p14="http://schemas.microsoft.com/office/powerpoint/2010/main" val="7544280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52A4C-2EB2-4509-A702-752BF640EAEE}"/>
              </a:ext>
            </a:extLst>
          </p:cNvPr>
          <p:cNvSpPr>
            <a:spLocks noGrp="1"/>
          </p:cNvSpPr>
          <p:nvPr>
            <p:ph type="title"/>
          </p:nvPr>
        </p:nvSpPr>
        <p:spPr/>
        <p:txBody>
          <a:bodyPr/>
          <a:lstStyle/>
          <a:p>
            <a:r>
              <a:rPr lang="en-US" dirty="0"/>
              <a:t>References</a:t>
            </a:r>
            <a:endParaRPr lang="en-CA" dirty="0"/>
          </a:p>
        </p:txBody>
      </p:sp>
      <p:sp>
        <p:nvSpPr>
          <p:cNvPr id="3" name="Content Placeholder 2">
            <a:extLst>
              <a:ext uri="{FF2B5EF4-FFF2-40B4-BE49-F238E27FC236}">
                <a16:creationId xmlns:a16="http://schemas.microsoft.com/office/drawing/2014/main" id="{9D781D6C-F359-4197-A631-79B16E2F75FA}"/>
              </a:ext>
            </a:extLst>
          </p:cNvPr>
          <p:cNvSpPr>
            <a:spLocks noGrp="1"/>
          </p:cNvSpPr>
          <p:nvPr>
            <p:ph sz="quarter" idx="13"/>
          </p:nvPr>
        </p:nvSpPr>
        <p:spPr/>
        <p:txBody>
          <a:bodyPr>
            <a:normAutofit fontScale="85000" lnSpcReduction="20000"/>
          </a:bodyPr>
          <a:lstStyle/>
          <a:p>
            <a:endParaRPr lang="en-US" dirty="0"/>
          </a:p>
          <a:p>
            <a:r>
              <a:rPr lang="en-US" dirty="0"/>
              <a:t>Crompton, P. (1997). Hedging in Academic Writing: Some Theoretical Problems, English for Specific Purposes. 16(4), 271-287</a:t>
            </a:r>
          </a:p>
          <a:p>
            <a:endParaRPr lang="en-US" dirty="0"/>
          </a:p>
          <a:p>
            <a:r>
              <a:rPr lang="en-US" dirty="0" err="1"/>
              <a:t>Huebler</a:t>
            </a:r>
            <a:r>
              <a:rPr lang="en-US" dirty="0"/>
              <a:t>, A. (1983). Pragmatics and beyond: Vol IV, 6. Understatements and hedges in English. Amsterdam, John Benjamins.</a:t>
            </a:r>
          </a:p>
          <a:p>
            <a:endParaRPr lang="en-US" dirty="0"/>
          </a:p>
          <a:p>
            <a:r>
              <a:rPr lang="en-US" dirty="0"/>
              <a:t>Hyland, K. (1995). The author in the text: Hedging scientific writing. Hong Kong Papers in Linguistics and Language Teaching 18, 33-42.</a:t>
            </a:r>
          </a:p>
          <a:p>
            <a:endParaRPr lang="en-US" dirty="0"/>
          </a:p>
          <a:p>
            <a:r>
              <a:rPr lang="en-US" dirty="0" err="1"/>
              <a:t>Sketlon</a:t>
            </a:r>
            <a:r>
              <a:rPr lang="en-US" dirty="0"/>
              <a:t>, J. (1988). The care and maintenance of hedges. ELT Journal Volume 42, 1, 37-43</a:t>
            </a:r>
            <a:endParaRPr lang="en-CA" dirty="0"/>
          </a:p>
        </p:txBody>
      </p:sp>
    </p:spTree>
    <p:extLst>
      <p:ext uri="{BB962C8B-B14F-4D97-AF65-F5344CB8AC3E}">
        <p14:creationId xmlns:p14="http://schemas.microsoft.com/office/powerpoint/2010/main" val="1866455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23040-F02B-4C68-9083-5958045B1C1A}"/>
              </a:ext>
            </a:extLst>
          </p:cNvPr>
          <p:cNvSpPr>
            <a:spLocks noGrp="1"/>
          </p:cNvSpPr>
          <p:nvPr>
            <p:ph type="title"/>
          </p:nvPr>
        </p:nvSpPr>
        <p:spPr/>
        <p:txBody>
          <a:bodyPr/>
          <a:lstStyle/>
          <a:p>
            <a:r>
              <a:rPr lang="en-US" dirty="0"/>
              <a:t>When to hedge and when not to..</a:t>
            </a:r>
            <a:endParaRPr lang="en-CA" dirty="0"/>
          </a:p>
        </p:txBody>
      </p:sp>
      <p:sp>
        <p:nvSpPr>
          <p:cNvPr id="3" name="Content Placeholder 2">
            <a:extLst>
              <a:ext uri="{FF2B5EF4-FFF2-40B4-BE49-F238E27FC236}">
                <a16:creationId xmlns:a16="http://schemas.microsoft.com/office/drawing/2014/main" id="{6F80ED7D-0E4C-4659-88EC-B4E58CEF58DB}"/>
              </a:ext>
            </a:extLst>
          </p:cNvPr>
          <p:cNvSpPr>
            <a:spLocks noGrp="1"/>
          </p:cNvSpPr>
          <p:nvPr>
            <p:ph sz="quarter" idx="13"/>
          </p:nvPr>
        </p:nvSpPr>
        <p:spPr/>
        <p:txBody>
          <a:bodyPr/>
          <a:lstStyle/>
          <a:p>
            <a:pPr marL="514350" indent="-514350">
              <a:buFont typeface="+mj-lt"/>
              <a:buAutoNum type="arabicPeriod"/>
            </a:pPr>
            <a:r>
              <a:rPr lang="en-GB" dirty="0"/>
              <a:t>Fact or undeniably true: no hedging needed</a:t>
            </a:r>
          </a:p>
          <a:p>
            <a:pPr marL="514350" indent="-514350">
              <a:buFont typeface="+mj-lt"/>
              <a:buAutoNum type="arabicPeriod"/>
            </a:pPr>
            <a:endParaRPr lang="en-GB" dirty="0"/>
          </a:p>
          <a:p>
            <a:pPr marL="514350" indent="-514350">
              <a:buFont typeface="+mj-lt"/>
              <a:buAutoNum type="arabicPeriod"/>
            </a:pPr>
            <a:endParaRPr lang="en-GB" dirty="0"/>
          </a:p>
          <a:p>
            <a:pPr marL="514350" indent="-514350">
              <a:buFont typeface="+mj-lt"/>
              <a:buAutoNum type="arabicPeriod"/>
            </a:pPr>
            <a:r>
              <a:rPr lang="en-GB" dirty="0"/>
              <a:t>Speculation: </a:t>
            </a:r>
            <a:r>
              <a:rPr lang="en-GB" i="1" dirty="0"/>
              <a:t>hedging</a:t>
            </a:r>
            <a:r>
              <a:rPr lang="en-GB" dirty="0"/>
              <a:t> is needed</a:t>
            </a:r>
          </a:p>
          <a:p>
            <a:pPr marL="0" indent="0">
              <a:buNone/>
            </a:pPr>
            <a:endParaRPr lang="en-CA" dirty="0"/>
          </a:p>
        </p:txBody>
      </p:sp>
    </p:spTree>
    <p:extLst>
      <p:ext uri="{BB962C8B-B14F-4D97-AF65-F5344CB8AC3E}">
        <p14:creationId xmlns:p14="http://schemas.microsoft.com/office/powerpoint/2010/main" val="2200434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8F5BD-94B5-4A3A-98FF-787DEA12C122}"/>
              </a:ext>
            </a:extLst>
          </p:cNvPr>
          <p:cNvSpPr>
            <a:spLocks noGrp="1"/>
          </p:cNvSpPr>
          <p:nvPr>
            <p:ph type="title"/>
          </p:nvPr>
        </p:nvSpPr>
        <p:spPr/>
        <p:txBody>
          <a:bodyPr/>
          <a:lstStyle/>
          <a:p>
            <a:r>
              <a:rPr lang="en-US" dirty="0"/>
              <a:t>The strength of evidence to support a topic or claim</a:t>
            </a:r>
            <a:endParaRPr lang="en-CA" dirty="0"/>
          </a:p>
        </p:txBody>
      </p:sp>
      <p:sp>
        <p:nvSpPr>
          <p:cNvPr id="3" name="Content Placeholder 2">
            <a:extLst>
              <a:ext uri="{FF2B5EF4-FFF2-40B4-BE49-F238E27FC236}">
                <a16:creationId xmlns:a16="http://schemas.microsoft.com/office/drawing/2014/main" id="{A0D481FC-C495-45AD-861E-74321B81610B}"/>
              </a:ext>
            </a:extLst>
          </p:cNvPr>
          <p:cNvSpPr>
            <a:spLocks noGrp="1"/>
          </p:cNvSpPr>
          <p:nvPr>
            <p:ph sz="quarter" idx="13"/>
          </p:nvPr>
        </p:nvSpPr>
        <p:spPr/>
        <p:txBody>
          <a:bodyPr>
            <a:normAutofit fontScale="85000" lnSpcReduction="20000"/>
          </a:bodyPr>
          <a:lstStyle/>
          <a:p>
            <a:endParaRPr lang="en-CA" dirty="0"/>
          </a:p>
          <a:p>
            <a:endParaRPr lang="en-CA" dirty="0"/>
          </a:p>
          <a:p>
            <a:r>
              <a:rPr lang="en-US" dirty="0"/>
              <a:t>Nobody enjoys doing homework.</a:t>
            </a:r>
          </a:p>
          <a:p>
            <a:endParaRPr lang="en-US" dirty="0"/>
          </a:p>
          <a:p>
            <a:r>
              <a:rPr lang="en-US" dirty="0"/>
              <a:t>Everybody in Korea is a fan of BTS.</a:t>
            </a:r>
          </a:p>
          <a:p>
            <a:endParaRPr lang="en-US" dirty="0"/>
          </a:p>
          <a:p>
            <a:r>
              <a:rPr lang="en-US" dirty="0"/>
              <a:t>Foreigners in Korea do not like spicy food. </a:t>
            </a:r>
          </a:p>
          <a:p>
            <a:endParaRPr lang="en-US" dirty="0"/>
          </a:p>
          <a:p>
            <a:r>
              <a:rPr lang="en-US" dirty="0"/>
              <a:t>The sun is hot.</a:t>
            </a:r>
            <a:endParaRPr lang="en-CA" dirty="0"/>
          </a:p>
        </p:txBody>
      </p:sp>
    </p:spTree>
    <p:extLst>
      <p:ext uri="{BB962C8B-B14F-4D97-AF65-F5344CB8AC3E}">
        <p14:creationId xmlns:p14="http://schemas.microsoft.com/office/powerpoint/2010/main" val="2754650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43263-1392-4D76-88AF-7D16EDDBDF45}"/>
              </a:ext>
            </a:extLst>
          </p:cNvPr>
          <p:cNvSpPr>
            <a:spLocks noGrp="1"/>
          </p:cNvSpPr>
          <p:nvPr>
            <p:ph type="title"/>
          </p:nvPr>
        </p:nvSpPr>
        <p:spPr/>
        <p:txBody>
          <a:bodyPr/>
          <a:lstStyle/>
          <a:p>
            <a:r>
              <a:rPr lang="en-US" dirty="0"/>
              <a:t>Why is hedging important?</a:t>
            </a:r>
            <a:endParaRPr lang="en-CA" dirty="0"/>
          </a:p>
        </p:txBody>
      </p:sp>
      <p:sp>
        <p:nvSpPr>
          <p:cNvPr id="3" name="Content Placeholder 2">
            <a:extLst>
              <a:ext uri="{FF2B5EF4-FFF2-40B4-BE49-F238E27FC236}">
                <a16:creationId xmlns:a16="http://schemas.microsoft.com/office/drawing/2014/main" id="{A1506052-43D4-4172-A1D6-CC50F223F188}"/>
              </a:ext>
            </a:extLst>
          </p:cNvPr>
          <p:cNvSpPr>
            <a:spLocks noGrp="1"/>
          </p:cNvSpPr>
          <p:nvPr>
            <p:ph sz="quarter" idx="13"/>
          </p:nvPr>
        </p:nvSpPr>
        <p:spPr>
          <a:xfrm>
            <a:off x="913774" y="2367092"/>
            <a:ext cx="9975136" cy="3424107"/>
          </a:xfrm>
        </p:spPr>
        <p:txBody>
          <a:bodyPr/>
          <a:lstStyle/>
          <a:p>
            <a:pPr marL="514350" indent="-514350">
              <a:buFont typeface="+mj-lt"/>
              <a:buAutoNum type="arabicPeriod"/>
            </a:pPr>
            <a:r>
              <a:rPr lang="en-GB" dirty="0"/>
              <a:t>It sounds more professional</a:t>
            </a:r>
          </a:p>
          <a:p>
            <a:pPr marL="514350" indent="-514350">
              <a:buFont typeface="+mj-lt"/>
              <a:buAutoNum type="arabicPeriod"/>
            </a:pPr>
            <a:r>
              <a:rPr lang="en-GB" dirty="0"/>
              <a:t>It reduces the author’s “degree of liability” (</a:t>
            </a:r>
            <a:r>
              <a:rPr lang="en-GB" dirty="0" err="1"/>
              <a:t>Huebler</a:t>
            </a:r>
            <a:r>
              <a:rPr lang="en-GB" dirty="0"/>
              <a:t>, 1983:18) and therefore does not leave you as open to attack</a:t>
            </a:r>
          </a:p>
          <a:p>
            <a:pPr marL="514350" indent="-514350">
              <a:buFont typeface="+mj-lt"/>
              <a:buAutoNum type="arabicPeriod"/>
            </a:pPr>
            <a:r>
              <a:rPr lang="en-GB" dirty="0"/>
              <a:t>It enables writers to “use language with subtlety” and “mean precisely” what they want (Skelton, 1988:107)</a:t>
            </a:r>
          </a:p>
          <a:p>
            <a:pPr marL="514350" indent="-514350">
              <a:buFont typeface="+mj-lt"/>
              <a:buAutoNum type="arabicPeriod"/>
            </a:pPr>
            <a:r>
              <a:rPr lang="en-GB" dirty="0"/>
              <a:t>It makes writing sound more polite/modest (Hyland, 1995:241) </a:t>
            </a:r>
          </a:p>
          <a:p>
            <a:endParaRPr lang="en-CA" dirty="0"/>
          </a:p>
        </p:txBody>
      </p:sp>
    </p:spTree>
    <p:extLst>
      <p:ext uri="{BB962C8B-B14F-4D97-AF65-F5344CB8AC3E}">
        <p14:creationId xmlns:p14="http://schemas.microsoft.com/office/powerpoint/2010/main" val="2096911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DB327-41EF-4DC4-96E4-76D68E13C1E5}"/>
              </a:ext>
            </a:extLst>
          </p:cNvPr>
          <p:cNvSpPr>
            <a:spLocks noGrp="1"/>
          </p:cNvSpPr>
          <p:nvPr>
            <p:ph type="title"/>
          </p:nvPr>
        </p:nvSpPr>
        <p:spPr/>
        <p:txBody>
          <a:bodyPr/>
          <a:lstStyle/>
          <a:p>
            <a:r>
              <a:rPr lang="en-US" dirty="0"/>
              <a:t>Compare the following</a:t>
            </a:r>
            <a:endParaRPr lang="en-CA" dirty="0"/>
          </a:p>
        </p:txBody>
      </p:sp>
      <p:sp>
        <p:nvSpPr>
          <p:cNvPr id="3" name="Content Placeholder 2">
            <a:extLst>
              <a:ext uri="{FF2B5EF4-FFF2-40B4-BE49-F238E27FC236}">
                <a16:creationId xmlns:a16="http://schemas.microsoft.com/office/drawing/2014/main" id="{D5BFBBC9-E749-4E2C-BE58-6384A0B4D7B8}"/>
              </a:ext>
            </a:extLst>
          </p:cNvPr>
          <p:cNvSpPr>
            <a:spLocks noGrp="1"/>
          </p:cNvSpPr>
          <p:nvPr>
            <p:ph sz="quarter" idx="13"/>
          </p:nvPr>
        </p:nvSpPr>
        <p:spPr/>
        <p:txBody>
          <a:bodyPr/>
          <a:lstStyle/>
          <a:p>
            <a:r>
              <a:rPr lang="en-US" dirty="0"/>
              <a:t>1. The data in Figure 1 suggest that students tend not to speak English very frequently outside class . </a:t>
            </a:r>
          </a:p>
          <a:p>
            <a:endParaRPr lang="en-US" dirty="0"/>
          </a:p>
          <a:p>
            <a:r>
              <a:rPr lang="en-US" dirty="0"/>
              <a:t>2. It is obvious that students never speak English outside class</a:t>
            </a:r>
            <a:endParaRPr lang="en-CA" dirty="0"/>
          </a:p>
        </p:txBody>
      </p:sp>
    </p:spTree>
    <p:extLst>
      <p:ext uri="{BB962C8B-B14F-4D97-AF65-F5344CB8AC3E}">
        <p14:creationId xmlns:p14="http://schemas.microsoft.com/office/powerpoint/2010/main" val="735018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0F164-64CF-46E3-BA9E-5EEE10EFE3CE}"/>
              </a:ext>
            </a:extLst>
          </p:cNvPr>
          <p:cNvSpPr>
            <a:spLocks noGrp="1"/>
          </p:cNvSpPr>
          <p:nvPr>
            <p:ph type="title"/>
          </p:nvPr>
        </p:nvSpPr>
        <p:spPr/>
        <p:txBody>
          <a:bodyPr/>
          <a:lstStyle/>
          <a:p>
            <a:r>
              <a:rPr lang="en-US" dirty="0"/>
              <a:t>Compare the following words</a:t>
            </a:r>
            <a:endParaRPr lang="en-CA" dirty="0"/>
          </a:p>
        </p:txBody>
      </p:sp>
      <p:sp>
        <p:nvSpPr>
          <p:cNvPr id="3" name="Content Placeholder 2">
            <a:extLst>
              <a:ext uri="{FF2B5EF4-FFF2-40B4-BE49-F238E27FC236}">
                <a16:creationId xmlns:a16="http://schemas.microsoft.com/office/drawing/2014/main" id="{0D2A54E2-0727-4C33-8660-B75AAB05147A}"/>
              </a:ext>
            </a:extLst>
          </p:cNvPr>
          <p:cNvSpPr>
            <a:spLocks noGrp="1"/>
          </p:cNvSpPr>
          <p:nvPr>
            <p:ph sz="quarter" idx="13"/>
          </p:nvPr>
        </p:nvSpPr>
        <p:spPr>
          <a:xfrm>
            <a:off x="7215632" y="2345133"/>
            <a:ext cx="3818128" cy="3424107"/>
          </a:xfrm>
        </p:spPr>
        <p:txBody>
          <a:bodyPr>
            <a:normAutofit/>
          </a:bodyPr>
          <a:lstStyle/>
          <a:p>
            <a:r>
              <a:rPr lang="en-US" dirty="0"/>
              <a:t>may</a:t>
            </a:r>
          </a:p>
          <a:p>
            <a:r>
              <a:rPr lang="en-US" dirty="0"/>
              <a:t>might</a:t>
            </a:r>
          </a:p>
          <a:p>
            <a:r>
              <a:rPr lang="en-US" dirty="0"/>
              <a:t>could</a:t>
            </a:r>
          </a:p>
          <a:p>
            <a:r>
              <a:rPr lang="en-US" dirty="0"/>
              <a:t>possibly</a:t>
            </a:r>
          </a:p>
          <a:p>
            <a:r>
              <a:rPr lang="en-US" dirty="0"/>
              <a:t>appears to</a:t>
            </a:r>
          </a:p>
          <a:p>
            <a:r>
              <a:rPr lang="en-US" dirty="0"/>
              <a:t>seems to</a:t>
            </a:r>
          </a:p>
          <a:p>
            <a:r>
              <a:rPr lang="en-US" dirty="0"/>
              <a:t>The results indicate/ imply/ suggest</a:t>
            </a:r>
          </a:p>
          <a:p>
            <a:endParaRPr lang="en-US" dirty="0"/>
          </a:p>
          <a:p>
            <a:endParaRPr lang="en-US" dirty="0"/>
          </a:p>
          <a:p>
            <a:endParaRPr lang="en-US" dirty="0"/>
          </a:p>
          <a:p>
            <a:endParaRPr lang="en-CA" dirty="0"/>
          </a:p>
        </p:txBody>
      </p:sp>
      <p:sp>
        <p:nvSpPr>
          <p:cNvPr id="4" name="Content Placeholder 2">
            <a:extLst>
              <a:ext uri="{FF2B5EF4-FFF2-40B4-BE49-F238E27FC236}">
                <a16:creationId xmlns:a16="http://schemas.microsoft.com/office/drawing/2014/main" id="{BED89958-9AED-4DE7-816C-19E110C2B0E1}"/>
              </a:ext>
            </a:extLst>
          </p:cNvPr>
          <p:cNvSpPr txBox="1">
            <a:spLocks/>
          </p:cNvSpPr>
          <p:nvPr/>
        </p:nvSpPr>
        <p:spPr>
          <a:xfrm>
            <a:off x="633554" y="2558821"/>
            <a:ext cx="6794716" cy="3424107"/>
          </a:xfrm>
          <a:prstGeom prst="rect">
            <a:avLst/>
          </a:prstGeom>
        </p:spPr>
        <p:txBody>
          <a:bodyPr vert="horz" lIns="91440" tIns="45720" rIns="91440" bIns="45720" rtlCol="0">
            <a:normAutofit fontScale="92500" lnSpcReduction="20000"/>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r>
              <a:rPr lang="en-US"/>
              <a:t>clearly </a:t>
            </a:r>
          </a:p>
          <a:p>
            <a:r>
              <a:rPr lang="en-US"/>
              <a:t>obviously </a:t>
            </a:r>
          </a:p>
          <a:p>
            <a:r>
              <a:rPr lang="en-US"/>
              <a:t>without a doubt </a:t>
            </a:r>
          </a:p>
          <a:p>
            <a:r>
              <a:rPr lang="en-US"/>
              <a:t>certainly </a:t>
            </a:r>
          </a:p>
          <a:p>
            <a:r>
              <a:rPr lang="en-US"/>
              <a:t>undoubtedly </a:t>
            </a:r>
          </a:p>
          <a:p>
            <a:r>
              <a:rPr lang="en-US"/>
              <a:t>definitely </a:t>
            </a:r>
          </a:p>
          <a:p>
            <a:r>
              <a:rPr lang="en-US"/>
              <a:t>there is no doubt that</a:t>
            </a:r>
          </a:p>
          <a:p>
            <a:r>
              <a:rPr lang="en-US"/>
              <a:t> absolutely (result / evidence) is / shows that / says that / proves</a:t>
            </a:r>
            <a:endParaRPr lang="en-CA" dirty="0"/>
          </a:p>
        </p:txBody>
      </p:sp>
    </p:spTree>
    <p:extLst>
      <p:ext uri="{BB962C8B-B14F-4D97-AF65-F5344CB8AC3E}">
        <p14:creationId xmlns:p14="http://schemas.microsoft.com/office/powerpoint/2010/main" val="1762262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5CE2A-89B8-4578-B24E-607686B37E15}"/>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9608E9C5-C0BC-40E2-8A20-F8120C18B3A3}"/>
              </a:ext>
            </a:extLst>
          </p:cNvPr>
          <p:cNvSpPr>
            <a:spLocks noGrp="1"/>
          </p:cNvSpPr>
          <p:nvPr>
            <p:ph sz="quarter" idx="13"/>
          </p:nvPr>
        </p:nvSpPr>
        <p:spPr/>
        <p:txBody>
          <a:bodyPr/>
          <a:lstStyle/>
          <a:p>
            <a:endParaRPr lang="en-CA"/>
          </a:p>
        </p:txBody>
      </p:sp>
      <p:pic>
        <p:nvPicPr>
          <p:cNvPr id="3074" name="Picture 2" descr="Image result for opposite of hedging academic writing">
            <a:extLst>
              <a:ext uri="{FF2B5EF4-FFF2-40B4-BE49-F238E27FC236}">
                <a16:creationId xmlns:a16="http://schemas.microsoft.com/office/drawing/2014/main" id="{E39BD283-7A33-45D3-A1B1-178BC068B2F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5593" b="13807"/>
          <a:stretch/>
        </p:blipFill>
        <p:spPr bwMode="auto">
          <a:xfrm>
            <a:off x="1701143" y="72127"/>
            <a:ext cx="8957893" cy="65688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5389923"/>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TM03457515[[fn=View]]</Template>
  <TotalTime>314</TotalTime>
  <Words>1794</Words>
  <Application>Microsoft Office PowerPoint</Application>
  <PresentationFormat>Widescreen</PresentationFormat>
  <Paragraphs>212</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inherit</vt:lpstr>
      <vt:lpstr>Arial</vt:lpstr>
      <vt:lpstr>Calibri</vt:lpstr>
      <vt:lpstr>Century Schoolbook</vt:lpstr>
      <vt:lpstr>Wingdings 2</vt:lpstr>
      <vt:lpstr>View</vt:lpstr>
      <vt:lpstr>Hedging</vt:lpstr>
      <vt:lpstr>What does it mean to hedge in writing?</vt:lpstr>
      <vt:lpstr>Overview of Hedging</vt:lpstr>
      <vt:lpstr>When to hedge and when not to..</vt:lpstr>
      <vt:lpstr>The strength of evidence to support a topic or claim</vt:lpstr>
      <vt:lpstr>Why is hedging important?</vt:lpstr>
      <vt:lpstr>Compare the following</vt:lpstr>
      <vt:lpstr>Compare the following words</vt:lpstr>
      <vt:lpstr>PowerPoint Presentation</vt:lpstr>
      <vt:lpstr>Using cautious language</vt:lpstr>
      <vt:lpstr>Hedging Language</vt:lpstr>
      <vt:lpstr>Identifying hedging</vt:lpstr>
      <vt:lpstr>Answer key</vt:lpstr>
      <vt:lpstr>Hedging Language</vt:lpstr>
      <vt:lpstr>PowerPoint Presentation</vt:lpstr>
      <vt:lpstr>PowerPoint Presentation</vt:lpstr>
      <vt:lpstr>Practice</vt:lpstr>
      <vt:lpstr>More practice</vt:lpstr>
      <vt:lpstr>More practice</vt:lpstr>
      <vt:lpstr>Hedging </vt:lpstr>
      <vt:lpstr>Hedging Warm-up</vt:lpstr>
      <vt:lpstr>Hedging Written Feedback</vt:lpstr>
      <vt:lpstr>It is important to hedge written feedback …</vt:lpstr>
      <vt:lpstr>Common mistakes when giving feedback</vt:lpstr>
      <vt:lpstr>Examples of harsh feedback</vt:lpstr>
      <vt:lpstr>When giving feedback</vt:lpstr>
      <vt:lpstr>Useful phrases</vt:lpstr>
      <vt:lpstr>Please provide written feedback for the following</vt:lpstr>
      <vt:lpstr>Please provide written feedback for the following</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Hedging</dc:title>
  <dc:creator>George Whitehead</dc:creator>
  <cp:lastModifiedBy>Reviewer</cp:lastModifiedBy>
  <cp:revision>44</cp:revision>
  <dcterms:created xsi:type="dcterms:W3CDTF">2019-02-01T01:13:20Z</dcterms:created>
  <dcterms:modified xsi:type="dcterms:W3CDTF">2023-05-17T09:26:42Z</dcterms:modified>
</cp:coreProperties>
</file>