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7" r:id="rId2"/>
    <p:sldId id="258" r:id="rId3"/>
    <p:sldId id="275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-29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6/1/2017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6/1/2017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6/1/2017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6/1/2017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6/1/2017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6/1/2017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appiness%20is...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8251" y="1785939"/>
            <a:ext cx="10363200" cy="1470025"/>
          </a:xfrm>
        </p:spPr>
        <p:txBody>
          <a:bodyPr/>
          <a:lstStyle/>
          <a:p>
            <a:r>
              <a:rPr lang="es-ES" altLang="ko-KR" sz="6000" b="1">
                <a:latin typeface="Algerian" pitchFamily="82" charset="0"/>
                <a:ea typeface="굴림" pitchFamily="34" charset="-127"/>
              </a:rPr>
              <a:t>Happiness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544234" y="3714751"/>
            <a:ext cx="8735484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ko-KR" sz="2000">
                <a:latin typeface="Lucida Handwriting" pitchFamily="66" charset="0"/>
                <a:ea typeface="굴림" pitchFamily="34" charset="-127"/>
              </a:rPr>
              <a:t>How can we be happy and stay happy?</a:t>
            </a:r>
          </a:p>
          <a:p>
            <a:pPr eaLnBrk="1" hangingPunct="1"/>
            <a:endParaRPr lang="en-US" altLang="ko-KR"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357188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en-US" altLang="ko-KR" sz="4300" b="1" dirty="0">
                <a:solidFill>
                  <a:schemeClr val="accent6">
                    <a:lumMod val="75000"/>
                  </a:schemeClr>
                </a:solidFill>
                <a:latin typeface="MirrorExtraCondBold"/>
                <a:ea typeface="굴림" pitchFamily="34" charset="-127"/>
              </a:rPr>
              <a:t>We're happier when we've already accomplished our major goals.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1"/>
            <a:ext cx="10972800" cy="4937125"/>
          </a:xfrm>
        </p:spPr>
        <p:txBody>
          <a:bodyPr/>
          <a:lstStyle/>
          <a:p>
            <a:endParaRPr lang="en-US" altLang="ko-KR">
              <a:ea typeface="굴림" pitchFamily="34" charset="-127"/>
            </a:endParaRPr>
          </a:p>
        </p:txBody>
      </p:sp>
      <p:pic>
        <p:nvPicPr>
          <p:cNvPr id="18436" name="Picture 2" descr="beach hamm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1" y="2143125"/>
            <a:ext cx="7239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ko-KR" sz="4300" b="1" dirty="0">
                <a:solidFill>
                  <a:schemeClr val="accent6">
                    <a:lumMod val="75000"/>
                  </a:schemeClr>
                </a:solidFill>
                <a:latin typeface="MirrorExtraCondBold"/>
                <a:ea typeface="굴림" pitchFamily="34" charset="-127"/>
              </a:rPr>
              <a:t>Aging gives us an opportunity for acceptance.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1"/>
            <a:ext cx="10972800" cy="4937125"/>
          </a:xfrm>
        </p:spPr>
        <p:txBody>
          <a:bodyPr/>
          <a:lstStyle/>
          <a:p>
            <a:endParaRPr lang="en-US" altLang="ko-KR">
              <a:ea typeface="굴림" pitchFamily="34" charset="-127"/>
            </a:endParaRPr>
          </a:p>
        </p:txBody>
      </p:sp>
      <p:pic>
        <p:nvPicPr>
          <p:cNvPr id="19460" name="Picture 2" descr="mindful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1" y="1928814"/>
            <a:ext cx="7239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57726" y="48126"/>
            <a:ext cx="11125200" cy="1371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ko-KR" sz="4300" b="1" dirty="0">
                <a:solidFill>
                  <a:schemeClr val="accent6">
                    <a:lumMod val="75000"/>
                  </a:schemeClr>
                </a:solidFill>
                <a:latin typeface="MirrorExtraCondBold"/>
                <a:ea typeface="굴림" pitchFamily="34" charset="-127"/>
              </a:rPr>
              <a:t>Happiness advice from people over 70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1"/>
            <a:ext cx="10972800" cy="4937125"/>
          </a:xfrm>
        </p:spPr>
        <p:txBody>
          <a:bodyPr/>
          <a:lstStyle/>
          <a:p>
            <a:endParaRPr lang="en-US" altLang="ko-KR">
              <a:ea typeface="굴림" pitchFamily="34" charset="-127"/>
            </a:endParaRPr>
          </a:p>
        </p:txBody>
      </p:sp>
      <p:pic>
        <p:nvPicPr>
          <p:cNvPr id="31748" name="Picture 4" descr="https://s-media-cache-ak0.pinimg.com/236x/7d/0e/64/7d0e64e360753dd00c022cea376cd5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13" y="1071546"/>
            <a:ext cx="2997200" cy="2990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I chose this picture as the man's facial expression is fascinating and exciting and the great definition of his lines and wrinkles gives the automatic expression of joy and laugh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491" y="3286125"/>
            <a:ext cx="2930657" cy="3309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://i.huffpost.com/gen/1365862/images/o-OLD-PERSON-SMILING-facebook.jpg"/>
          <p:cNvPicPr>
            <a:picLocks noChangeAspect="1" noChangeArrowheads="1"/>
          </p:cNvPicPr>
          <p:nvPr/>
        </p:nvPicPr>
        <p:blipFill>
          <a:blip r:embed="rId4" cstate="print"/>
          <a:srcRect r="17124"/>
          <a:stretch>
            <a:fillRect/>
          </a:stretch>
        </p:blipFill>
        <p:spPr bwMode="auto">
          <a:xfrm>
            <a:off x="3714733" y="1643050"/>
            <a:ext cx="4667283" cy="2111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4" name="Picture 10" descr="http://www.ecocleanleeds.co.uk/img/old-lady-smil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8" y="4500571"/>
            <a:ext cx="3841773" cy="1545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6" name="Picture 12" descr="https://encrypted-tbn0.gstatic.com/images?q=tbn:ANd9GcS-E_Pbt0Se_4QoC-Trij_e76ddnUYBp64U0hQejwVmlRXM_JE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77267" y="1785926"/>
            <a:ext cx="32512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8" name="Picture 14" descr="http://fashion.ekstrax.com/wp-content/uploads/2015/02/happy-old-couple-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963" y="4143381"/>
            <a:ext cx="3888303" cy="1943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428625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MirrorExtraCondBold"/>
                <a:ea typeface="굴림" pitchFamily="34" charset="-127"/>
              </a:rPr>
              <a:t>Advice for a Happier Life</a:t>
            </a:r>
            <a:r>
              <a:rPr lang="en-US" altLang="ko-KR" dirty="0">
                <a:solidFill>
                  <a:srgbClr val="111111"/>
                </a:solidFill>
                <a:latin typeface="MirrorExtraCondBold"/>
                <a:ea typeface="굴림" pitchFamily="34" charset="-127"/>
              </a:rPr>
              <a:t/>
            </a:r>
            <a:br>
              <a:rPr lang="en-US" altLang="ko-KR" dirty="0">
                <a:solidFill>
                  <a:srgbClr val="111111"/>
                </a:solidFill>
                <a:latin typeface="MirrorExtraCondBold"/>
                <a:ea typeface="굴림" pitchFamily="34" charset="-127"/>
              </a:rPr>
            </a:br>
            <a:endParaRPr lang="en-US" altLang="ko-KR" dirty="0">
              <a:ea typeface="굴림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3790"/>
            <a:ext cx="10972800" cy="493712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2400" dirty="0">
                <a:solidFill>
                  <a:srgbClr val="222222"/>
                </a:solidFill>
                <a:latin typeface="PT Sans"/>
                <a:ea typeface="굴림" pitchFamily="34" charset="-127"/>
              </a:rPr>
              <a:t>Never take the people you love for granted</a:t>
            </a:r>
          </a:p>
          <a:p>
            <a:pPr marL="274320" indent="-27432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2400" dirty="0">
                <a:solidFill>
                  <a:srgbClr val="222222"/>
                </a:solidFill>
                <a:latin typeface="PT Sans"/>
                <a:ea typeface="굴림" pitchFamily="34" charset="-127"/>
              </a:rPr>
              <a:t>Believe in yourself</a:t>
            </a:r>
          </a:p>
          <a:p>
            <a:pPr marL="274320" indent="-27432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2400" dirty="0">
                <a:solidFill>
                  <a:srgbClr val="222222"/>
                </a:solidFill>
                <a:latin typeface="PT Sans"/>
                <a:ea typeface="굴림" pitchFamily="34" charset="-127"/>
              </a:rPr>
              <a:t>Remember what is important to you</a:t>
            </a:r>
          </a:p>
          <a:p>
            <a:pPr marL="274320" indent="-27432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2400" dirty="0">
                <a:solidFill>
                  <a:srgbClr val="222222"/>
                </a:solidFill>
                <a:latin typeface="PT Sans"/>
                <a:ea typeface="굴림" pitchFamily="34" charset="-127"/>
              </a:rPr>
              <a:t>Work hard for what you want</a:t>
            </a:r>
          </a:p>
          <a:p>
            <a:pPr marL="274320" indent="-27432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2400" dirty="0">
                <a:solidFill>
                  <a:srgbClr val="222222"/>
                </a:solidFill>
                <a:latin typeface="PT Sans"/>
                <a:ea typeface="굴림" pitchFamily="34" charset="-127"/>
              </a:rPr>
              <a:t>Put your heart and soul into everything you do</a:t>
            </a:r>
          </a:p>
          <a:p>
            <a:pPr marL="274320" indent="-27432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2400" dirty="0">
                <a:solidFill>
                  <a:srgbClr val="222222"/>
                </a:solidFill>
                <a:latin typeface="PT Sans"/>
                <a:ea typeface="굴림" pitchFamily="34" charset="-127"/>
              </a:rPr>
              <a:t>Don't hold grudges</a:t>
            </a:r>
          </a:p>
          <a:p>
            <a:pPr marL="274320" indent="-27432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2400" dirty="0">
                <a:solidFill>
                  <a:srgbClr val="222222"/>
                </a:solidFill>
                <a:latin typeface="PT Sans"/>
                <a:ea typeface="굴림" pitchFamily="34" charset="-127"/>
              </a:rPr>
              <a:t>Stop worrying and live in the moment</a:t>
            </a:r>
          </a:p>
          <a:p>
            <a:pPr marL="274320" indent="-27432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2400" dirty="0">
                <a:solidFill>
                  <a:srgbClr val="222222"/>
                </a:solidFill>
                <a:latin typeface="PT Sans"/>
                <a:ea typeface="굴림" pitchFamily="34" charset="-127"/>
              </a:rPr>
              <a:t>Be the person you want to be, not the person everyone else wants you to be.</a:t>
            </a:r>
          </a:p>
          <a:p>
            <a:pPr marL="274320" indent="-27432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2400" dirty="0">
                <a:solidFill>
                  <a:srgbClr val="222222"/>
                </a:solidFill>
                <a:latin typeface="PT Sans"/>
                <a:ea typeface="굴림" pitchFamily="34" charset="-127"/>
              </a:rPr>
              <a:t>Don’t give up things you are passionate about.</a:t>
            </a:r>
          </a:p>
          <a:p>
            <a:pPr marL="274320" indent="-27432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2400" dirty="0">
                <a:solidFill>
                  <a:srgbClr val="222222"/>
                </a:solidFill>
                <a:latin typeface="PT Sans"/>
                <a:ea typeface="굴림" pitchFamily="34" charset="-127"/>
              </a:rPr>
              <a:t>Eat good food, Drink good wine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ko-KR" dirty="0"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30968" y="257583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300" b="1" dirty="0">
                <a:solidFill>
                  <a:schemeClr val="accent6">
                    <a:lumMod val="75000"/>
                  </a:schemeClr>
                </a:solidFill>
                <a:latin typeface="MirrorExtraCondBold"/>
                <a:ea typeface="굴림" pitchFamily="34" charset="-127"/>
              </a:rPr>
              <a:t>Make your happiness checklist</a:t>
            </a:r>
          </a:p>
        </p:txBody>
      </p:sp>
      <p:pic>
        <p:nvPicPr>
          <p:cNvPr id="25604" name="Picture 2" descr="http://fw010356-flywheel.netdna-ssl.com/wp-content/uploads/2012/05/checklist-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27201"/>
            <a:ext cx="5429251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98885" y="305709"/>
            <a:ext cx="10058400" cy="833280"/>
          </a:xfrm>
        </p:spPr>
        <p:txBody>
          <a:bodyPr>
            <a:normAutofit/>
          </a:bodyPr>
          <a:lstStyle/>
          <a:p>
            <a:pPr algn="ctr"/>
            <a:r>
              <a:rPr lang="en-US" altLang="ko-KR" sz="4300" b="1" dirty="0">
                <a:solidFill>
                  <a:schemeClr val="accent6">
                    <a:lumMod val="75000"/>
                  </a:schemeClr>
                </a:solidFill>
                <a:latin typeface="MirrorExtraCondBold"/>
                <a:ea typeface="굴림" pitchFamily="34" charset="-127"/>
              </a:rPr>
              <a:t>Photo Essay Project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4909073" cy="2620963"/>
          </a:xfrm>
        </p:spPr>
        <p:txBody>
          <a:bodyPr>
            <a:normAutofit lnSpcReduction="10000"/>
          </a:bodyPr>
          <a:lstStyle/>
          <a:p>
            <a:r>
              <a:rPr lang="en-US" altLang="ko-KR" sz="2000" dirty="0" smtClean="0">
                <a:ea typeface="굴림" pitchFamily="34" charset="-127"/>
              </a:rPr>
              <a:t>You are going talk to fellow teachers about happiness </a:t>
            </a:r>
            <a:r>
              <a:rPr lang="en-US" altLang="ko-KR" sz="2000" smtClean="0">
                <a:ea typeface="굴림" pitchFamily="34" charset="-127"/>
              </a:rPr>
              <a:t>at school</a:t>
            </a:r>
            <a:endParaRPr lang="en-US" altLang="ko-KR" sz="2000" dirty="0" smtClean="0">
              <a:ea typeface="굴림" pitchFamily="34" charset="-127"/>
            </a:endParaRPr>
          </a:p>
          <a:p>
            <a:endParaRPr lang="en-US" altLang="ko-KR" sz="2000" dirty="0" smtClean="0">
              <a:ea typeface="굴림" pitchFamily="34" charset="-127"/>
            </a:endParaRPr>
          </a:p>
          <a:p>
            <a:pPr lvl="1"/>
            <a:r>
              <a:rPr lang="en-US" altLang="ko-KR" dirty="0" smtClean="0">
                <a:ea typeface="굴림" pitchFamily="34" charset="-127"/>
              </a:rPr>
              <a:t>You want to help them to increase their happiness at school</a:t>
            </a:r>
          </a:p>
          <a:p>
            <a:endParaRPr lang="en-US" altLang="ko-KR" sz="2000" dirty="0" smtClean="0">
              <a:ea typeface="굴림" pitchFamily="34" charset="-127"/>
            </a:endParaRPr>
          </a:p>
          <a:p>
            <a:pPr lvl="1"/>
            <a:r>
              <a:rPr lang="en-US" altLang="ko-KR" dirty="0" smtClean="0">
                <a:ea typeface="굴림" pitchFamily="34" charset="-127"/>
              </a:rPr>
              <a:t>What can they do on a daily basis to </a:t>
            </a:r>
            <a:r>
              <a:rPr lang="en-US" altLang="ko-KR" dirty="0" smtClean="0">
                <a:ea typeface="굴림" pitchFamily="34" charset="-127"/>
              </a:rPr>
              <a:t>be happier?</a:t>
            </a:r>
            <a:endParaRPr lang="en-US" altLang="ko-KR" dirty="0">
              <a:ea typeface="굴림" pitchFamily="34" charset="-127"/>
            </a:endParaRPr>
          </a:p>
        </p:txBody>
      </p:sp>
      <p:pic>
        <p:nvPicPr>
          <p:cNvPr id="26628" name="Picture 8" descr="http://www.mexatk.com/wp-content/uploads/2016/07/%D8%B5%D9%88%D8%B1-%D9%85%D8%B9%D8%A8%D8%B1%D9%87-%D8%B9%D9%86-%D8%A7%D9%84%D9%81%D8%B1%D8%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650" y="4501383"/>
            <a:ext cx="3744384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84277" y="1471137"/>
            <a:ext cx="40292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u="sng" dirty="0" smtClean="0">
                <a:ea typeface="굴림" pitchFamily="34" charset="-127"/>
              </a:rPr>
              <a:t>TASK</a:t>
            </a:r>
            <a:endParaRPr lang="en-US" altLang="ko-KR" b="1" u="sng" dirty="0" smtClean="0">
              <a:ea typeface="굴림" pitchFamily="34" charset="-127"/>
            </a:endParaRPr>
          </a:p>
          <a:p>
            <a:endParaRPr lang="en-US" altLang="ko-KR" dirty="0" smtClean="0">
              <a:ea typeface="굴림" pitchFamily="34" charset="-127"/>
            </a:endParaRPr>
          </a:p>
          <a:p>
            <a:r>
              <a:rPr lang="en-US" altLang="ko-KR" dirty="0" smtClean="0">
                <a:ea typeface="굴림" pitchFamily="34" charset="-127"/>
              </a:rPr>
              <a:t>Take pictures </a:t>
            </a:r>
            <a:r>
              <a:rPr lang="en-US" altLang="ko-KR" dirty="0" smtClean="0">
                <a:ea typeface="굴림" pitchFamily="34" charset="-127"/>
              </a:rPr>
              <a:t>or </a:t>
            </a:r>
            <a:r>
              <a:rPr lang="en-US" altLang="ko-KR" dirty="0" smtClean="0">
                <a:ea typeface="굴림" pitchFamily="34" charset="-127"/>
              </a:rPr>
              <a:t>find pictures </a:t>
            </a:r>
            <a:r>
              <a:rPr lang="en-US" altLang="ko-KR" dirty="0" smtClean="0">
                <a:ea typeface="굴림" pitchFamily="34" charset="-127"/>
              </a:rPr>
              <a:t>on the internet that </a:t>
            </a:r>
            <a:r>
              <a:rPr lang="en-US" altLang="ko-KR" dirty="0" smtClean="0">
                <a:ea typeface="굴림" pitchFamily="34" charset="-127"/>
              </a:rPr>
              <a:t>connect to your advice. (3-5 pictures)</a:t>
            </a:r>
          </a:p>
          <a:p>
            <a:endParaRPr lang="en-US" altLang="ko-KR" dirty="0" smtClean="0">
              <a:ea typeface="굴림" pitchFamily="34" charset="-127"/>
            </a:endParaRPr>
          </a:p>
          <a:p>
            <a:endParaRPr lang="en-US" altLang="ko-KR" dirty="0" smtClean="0">
              <a:ea typeface="굴림" pitchFamily="34" charset="-127"/>
            </a:endParaRPr>
          </a:p>
          <a:p>
            <a:r>
              <a:rPr lang="en-US" altLang="ko-KR" dirty="0" smtClean="0">
                <a:ea typeface="굴림" pitchFamily="34" charset="-127"/>
              </a:rPr>
              <a:t>Give your advice one-one</a:t>
            </a:r>
            <a:endParaRPr lang="en-US" altLang="ko-KR" dirty="0" smtClean="0">
              <a:ea typeface="굴림" pitchFamily="34" charset="-127"/>
            </a:endParaRPr>
          </a:p>
          <a:p>
            <a:endParaRPr lang="en-US" altLang="ko-KR" dirty="0" smtClean="0"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Happiness</a:t>
            </a:r>
          </a:p>
        </p:txBody>
      </p:sp>
      <p:pic>
        <p:nvPicPr>
          <p:cNvPr id="1028" name="Picture 4" descr="Image result for discuss">
            <a:extLst>
              <a:ext uri="{FF2B5EF4-FFF2-40B4-BE49-F238E27FC236}">
                <a16:creationId xmlns:a16="http://schemas.microsoft.com/office/drawing/2014/main" xmlns="" id="{E5FF81BA-A50A-428E-8305-9A53F2CC0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5793" y="1521178"/>
            <a:ext cx="4854707" cy="44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0AF1B8-E6BF-448D-B3BE-FA9AEEEBB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happy are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3176B6-C3B5-4390-9745-37328AA24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quiz">
            <a:extLst>
              <a:ext uri="{FF2B5EF4-FFF2-40B4-BE49-F238E27FC236}">
                <a16:creationId xmlns:a16="http://schemas.microsoft.com/office/drawing/2014/main" xmlns="" id="{FD25515B-552B-4628-B7BD-0649FE37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0529" y="2103120"/>
            <a:ext cx="4174671" cy="41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251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34B2AD0-CDC5-46A3-B401-B590B34368FB}"/>
              </a:ext>
            </a:extLst>
          </p:cNvPr>
          <p:cNvSpPr/>
          <p:nvPr/>
        </p:nvSpPr>
        <p:spPr>
          <a:xfrm>
            <a:off x="6733133" y="3600528"/>
            <a:ext cx="838205" cy="1111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ko-KR" sz="800" b="1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8884" y="193415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300" b="1" dirty="0">
                <a:solidFill>
                  <a:schemeClr val="accent6">
                    <a:lumMod val="75000"/>
                  </a:schemeClr>
                </a:solidFill>
                <a:latin typeface="MirrorExtraCondBold"/>
                <a:ea typeface="굴림" pitchFamily="34" charset="-127"/>
              </a:rPr>
              <a:t>What makes you happy/unhappy?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0209" y="1443789"/>
            <a:ext cx="10972800" cy="105877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altLang="ko-KR" sz="2000" dirty="0">
              <a:ea typeface="굴림" pitchFamily="34" charset="-127"/>
            </a:endParaRPr>
          </a:p>
          <a:p>
            <a:pPr marL="0" indent="0">
              <a:buNone/>
            </a:pPr>
            <a:endParaRPr lang="en-US" altLang="ko-KR" dirty="0">
              <a:ea typeface="굴림" pitchFamily="34" charset="-127"/>
            </a:endParaRPr>
          </a:p>
        </p:txBody>
      </p:sp>
      <p:pic>
        <p:nvPicPr>
          <p:cNvPr id="5" name="Picture 9" descr="http://neuron.illinois.edu/sites/default/files/games/Brain/images/side/outlin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94159" y="2502568"/>
            <a:ext cx="3905277" cy="341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292609" y="3577107"/>
            <a:ext cx="956733" cy="813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ko-KR" sz="800" b="1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21752" y="2626131"/>
            <a:ext cx="1158867" cy="12194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ko-KR" sz="800" b="1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71499" y="4141118"/>
            <a:ext cx="952500" cy="1071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ko-KR" sz="800" b="1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AEC606F-0340-4ADB-A073-4170ECE50766}"/>
              </a:ext>
            </a:extLst>
          </p:cNvPr>
          <p:cNvSpPr/>
          <p:nvPr/>
        </p:nvSpPr>
        <p:spPr>
          <a:xfrm>
            <a:off x="5059901" y="3740010"/>
            <a:ext cx="829733" cy="8022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ko-KR" sz="800" b="1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FA16F1D-C2EF-49C7-8298-60F1E815663B}"/>
              </a:ext>
            </a:extLst>
          </p:cNvPr>
          <p:cNvSpPr/>
          <p:nvPr/>
        </p:nvSpPr>
        <p:spPr>
          <a:xfrm>
            <a:off x="6009231" y="2660721"/>
            <a:ext cx="990605" cy="12149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ko-KR" sz="800" b="1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4E65F8D-963A-463E-A900-85F0EA71A7FA}"/>
              </a:ext>
            </a:extLst>
          </p:cNvPr>
          <p:cNvSpPr/>
          <p:nvPr/>
        </p:nvSpPr>
        <p:spPr>
          <a:xfrm>
            <a:off x="6049972" y="4087763"/>
            <a:ext cx="829733" cy="8022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ko-KR" sz="800" b="1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DBD25AC0-9C2F-43ED-B05B-F0DB1AB85014}"/>
              </a:ext>
            </a:extLst>
          </p:cNvPr>
          <p:cNvSpPr/>
          <p:nvPr/>
        </p:nvSpPr>
        <p:spPr>
          <a:xfrm>
            <a:off x="6797195" y="3183340"/>
            <a:ext cx="488392" cy="5566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ko-KR" sz="800" b="1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BDD290B-B3C6-400C-B3A8-02C6F9F0ABAC}"/>
              </a:ext>
            </a:extLst>
          </p:cNvPr>
          <p:cNvSpPr/>
          <p:nvPr/>
        </p:nvSpPr>
        <p:spPr>
          <a:xfrm>
            <a:off x="5938327" y="3640040"/>
            <a:ext cx="652999" cy="6582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ko-KR" sz="800" b="1">
              <a:solidFill>
                <a:srgbClr val="FFFFFF"/>
              </a:solidFill>
              <a:ea typeface="굴림" pitchFamily="34" charset="-12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237BCA2-0F46-4F82-A93D-8CBED142C528}"/>
              </a:ext>
            </a:extLst>
          </p:cNvPr>
          <p:cNvSpPr/>
          <p:nvPr/>
        </p:nvSpPr>
        <p:spPr>
          <a:xfrm>
            <a:off x="4388825" y="3097959"/>
            <a:ext cx="677333" cy="5355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ko-KR" sz="800" b="1">
              <a:solidFill>
                <a:srgbClr val="FFFFFF"/>
              </a:solidFill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ko-KR">
              <a:ea typeface="굴림" pitchFamily="34" charset="-127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1"/>
            <a:ext cx="10972800" cy="4937125"/>
          </a:xfrm>
        </p:spPr>
        <p:txBody>
          <a:bodyPr/>
          <a:lstStyle/>
          <a:p>
            <a:endParaRPr lang="en-US" altLang="ko-KR">
              <a:ea typeface="굴림" pitchFamily="34" charset="-127"/>
            </a:endParaRPr>
          </a:p>
        </p:txBody>
      </p:sp>
      <p:pic>
        <p:nvPicPr>
          <p:cNvPr id="12292" name="Picture 2" descr="http://static1.globein.org/sites/default/files/news-blogs-field-image/surprising-science-happiness-video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1" y="0"/>
            <a:ext cx="13430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ko-KR" sz="4300" b="1" dirty="0">
                <a:solidFill>
                  <a:schemeClr val="accent6">
                    <a:lumMod val="75000"/>
                  </a:schemeClr>
                </a:solidFill>
                <a:latin typeface="MirrorExtraCondBold"/>
                <a:ea typeface="굴림" pitchFamily="34" charset="-127"/>
              </a:rPr>
              <a:t>Do you think that people get happier as they get older?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1"/>
            <a:ext cx="10972800" cy="4937125"/>
          </a:xfrm>
        </p:spPr>
        <p:txBody>
          <a:bodyPr/>
          <a:lstStyle/>
          <a:p>
            <a:endParaRPr lang="en-US" altLang="ko-KR">
              <a:ea typeface="굴림" pitchFamily="34" charset="-127"/>
            </a:endParaRPr>
          </a:p>
        </p:txBody>
      </p:sp>
      <p:pic>
        <p:nvPicPr>
          <p:cNvPr id="14340" name="Picture 6" descr="https://yujinishuge.files.wordpress.com/2010/08/old-bitter-depressed-middle-aged-korean-coup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1" y="2714625"/>
            <a:ext cx="51435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http://i.huffpost.com/gen/1638397/thumbs/o-OLD-KOREAN-WOMAN-570.jpg?1"/>
          <p:cNvPicPr>
            <a:picLocks noChangeAspect="1" noChangeArrowheads="1"/>
          </p:cNvPicPr>
          <p:nvPr/>
        </p:nvPicPr>
        <p:blipFill>
          <a:blip r:embed="rId3" cstate="print"/>
          <a:srcRect l="18420" b="5263"/>
          <a:stretch>
            <a:fillRect/>
          </a:stretch>
        </p:blipFill>
        <p:spPr bwMode="auto">
          <a:xfrm>
            <a:off x="6762751" y="2571750"/>
            <a:ext cx="4548716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ko-KR" sz="4300" b="1" dirty="0">
                <a:solidFill>
                  <a:schemeClr val="accent6">
                    <a:lumMod val="75000"/>
                  </a:schemeClr>
                </a:solidFill>
                <a:latin typeface="MirrorExtraCondBold"/>
                <a:ea typeface="굴림" pitchFamily="34" charset="-127"/>
              </a:rPr>
              <a:t>We tend to falsely equate youth with happiness.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1"/>
            <a:ext cx="10972800" cy="4937125"/>
          </a:xfrm>
        </p:spPr>
        <p:txBody>
          <a:bodyPr/>
          <a:lstStyle/>
          <a:p>
            <a:endParaRPr lang="en-US" altLang="ko-KR">
              <a:ea typeface="굴림" pitchFamily="34" charset="-127"/>
            </a:endParaRPr>
          </a:p>
        </p:txBody>
      </p:sp>
      <p:pic>
        <p:nvPicPr>
          <p:cNvPr id="15364" name="Picture 2" descr="20 somethings ha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1" y="2286000"/>
            <a:ext cx="7239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14927" y="24154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300" b="1" dirty="0">
                <a:solidFill>
                  <a:schemeClr val="accent6">
                    <a:lumMod val="75000"/>
                  </a:schemeClr>
                </a:solidFill>
                <a:latin typeface="MirrorExtraCondBold"/>
                <a:ea typeface="굴림" pitchFamily="34" charset="-127"/>
              </a:rPr>
              <a:t>Happiness peaks at 69.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1"/>
            <a:ext cx="10972800" cy="4937125"/>
          </a:xfrm>
        </p:spPr>
        <p:txBody>
          <a:bodyPr/>
          <a:lstStyle/>
          <a:p>
            <a:endParaRPr lang="en-US" altLang="ko-KR">
              <a:ea typeface="굴림" pitchFamily="34" charset="-127"/>
            </a:endParaRPr>
          </a:p>
        </p:txBody>
      </p:sp>
      <p:pic>
        <p:nvPicPr>
          <p:cNvPr id="16388" name="Picture 2" descr="old cou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1928814"/>
            <a:ext cx="72390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6191252" y="6357938"/>
            <a:ext cx="581024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ko-KR" sz="800">
                <a:ea typeface="굴림" pitchFamily="34" charset="-127"/>
              </a:rPr>
              <a:t>http://www.huffingtonpost.com/2014/04/10/scientific-proof-that-the_n_5110179.html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275348" y="241542"/>
            <a:ext cx="10058400" cy="1371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ko-KR" sz="4300" b="1" dirty="0">
                <a:solidFill>
                  <a:schemeClr val="accent6">
                    <a:lumMod val="75000"/>
                  </a:schemeClr>
                </a:solidFill>
                <a:latin typeface="MirrorExtraCondBold"/>
                <a:ea typeface="굴림" pitchFamily="34" charset="-127"/>
              </a:rPr>
              <a:t>The older we get, the more we appreciate the little things.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1"/>
            <a:ext cx="10972800" cy="4937125"/>
          </a:xfrm>
        </p:spPr>
        <p:txBody>
          <a:bodyPr/>
          <a:lstStyle/>
          <a:p>
            <a:endParaRPr lang="en-US" altLang="ko-KR" dirty="0">
              <a:ea typeface="굴림" pitchFamily="34" charset="-127"/>
            </a:endParaRPr>
          </a:p>
        </p:txBody>
      </p:sp>
      <p:pic>
        <p:nvPicPr>
          <p:cNvPr id="17412" name="Picture 2" descr="watch sun r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1" y="1928813"/>
            <a:ext cx="7239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32</TotalTime>
  <Words>232</Words>
  <Application>Microsoft Office PowerPoint</Application>
  <PresentationFormat>Custom</PresentationFormat>
  <Paragraphs>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Savon</vt:lpstr>
      <vt:lpstr>Happiness</vt:lpstr>
      <vt:lpstr>Happiness</vt:lpstr>
      <vt:lpstr>How happy are you?</vt:lpstr>
      <vt:lpstr>What makes you happy/unhappy?</vt:lpstr>
      <vt:lpstr>Slide 5</vt:lpstr>
      <vt:lpstr>Do you think that people get happier as they get older?</vt:lpstr>
      <vt:lpstr>We tend to falsely equate youth with happiness.</vt:lpstr>
      <vt:lpstr>Happiness peaks at 69.</vt:lpstr>
      <vt:lpstr>The older we get, the more we appreciate the little things.</vt:lpstr>
      <vt:lpstr>We're happier when we've already accomplished our major goals.</vt:lpstr>
      <vt:lpstr>Aging gives us an opportunity for acceptance.</vt:lpstr>
      <vt:lpstr>Happiness advice from people over 70</vt:lpstr>
      <vt:lpstr>Advice for a Happier Life </vt:lpstr>
      <vt:lpstr>Make your happiness checklist</vt:lpstr>
      <vt:lpstr>Photo Essay Project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</cp:lastModifiedBy>
  <cp:revision>9</cp:revision>
  <dcterms:created xsi:type="dcterms:W3CDTF">2014-09-12T02:12:20Z</dcterms:created>
  <dcterms:modified xsi:type="dcterms:W3CDTF">2017-06-01T01:16:34Z</dcterms:modified>
</cp:coreProperties>
</file>