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2"/>
  </p:notesMasterIdLst>
  <p:handoutMasterIdLst>
    <p:handoutMasterId r:id="rId43"/>
  </p:handoutMasterIdLst>
  <p:sldIdLst>
    <p:sldId id="256" r:id="rId5"/>
    <p:sldId id="273" r:id="rId6"/>
    <p:sldId id="276" r:id="rId7"/>
    <p:sldId id="277" r:id="rId8"/>
    <p:sldId id="281" r:id="rId9"/>
    <p:sldId id="280" r:id="rId10"/>
    <p:sldId id="282" r:id="rId11"/>
    <p:sldId id="279" r:id="rId12"/>
    <p:sldId id="278" r:id="rId13"/>
    <p:sldId id="283" r:id="rId14"/>
    <p:sldId id="298" r:id="rId15"/>
    <p:sldId id="275" r:id="rId16"/>
    <p:sldId id="285" r:id="rId17"/>
    <p:sldId id="287" r:id="rId18"/>
    <p:sldId id="284" r:id="rId19"/>
    <p:sldId id="289" r:id="rId20"/>
    <p:sldId id="288" r:id="rId21"/>
    <p:sldId id="290" r:id="rId22"/>
    <p:sldId id="286" r:id="rId23"/>
    <p:sldId id="291" r:id="rId24"/>
    <p:sldId id="274" r:id="rId25"/>
    <p:sldId id="300" r:id="rId26"/>
    <p:sldId id="257" r:id="rId27"/>
    <p:sldId id="269" r:id="rId28"/>
    <p:sldId id="270" r:id="rId29"/>
    <p:sldId id="271" r:id="rId30"/>
    <p:sldId id="272" r:id="rId31"/>
    <p:sldId id="293" r:id="rId32"/>
    <p:sldId id="299" r:id="rId33"/>
    <p:sldId id="295" r:id="rId34"/>
    <p:sldId id="296" r:id="rId35"/>
    <p:sldId id="303" r:id="rId36"/>
    <p:sldId id="294" r:id="rId37"/>
    <p:sldId id="297" r:id="rId38"/>
    <p:sldId id="301" r:id="rId39"/>
    <p:sldId id="302" r:id="rId40"/>
    <p:sldId id="292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78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9/19/2019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9/19/2019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9/19/2019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9/19/2019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9/19/2019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9/19/2019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9/19/2019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9/19/2019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9/19/2019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9/19/2019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9/19/2019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9/19/2019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r>
              <a:rPr lang="en-US" dirty="0"/>
              <a:t>Getting Started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66700" y="4511784"/>
            <a:ext cx="6572250" cy="955565"/>
          </a:xfrm>
        </p:spPr>
        <p:txBody>
          <a:bodyPr/>
          <a:lstStyle/>
          <a:p>
            <a:r>
              <a:rPr lang="en-US" dirty="0"/>
              <a:t>Basic principles: Students, teacher, classroom environment</a:t>
            </a: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4FDC5-6CB5-4012-B891-CD3C442F4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it means for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9C47D-D121-4B78-9DB1-B76CE6E1B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CA" dirty="0"/>
              <a:t>As a teacher, get to know your students.  </a:t>
            </a:r>
          </a:p>
          <a:p>
            <a:endParaRPr lang="en-CA" dirty="0"/>
          </a:p>
          <a:p>
            <a:r>
              <a:rPr lang="en-CA" dirty="0"/>
              <a:t>Understand their individual differences as much as possible. </a:t>
            </a:r>
          </a:p>
          <a:p>
            <a:endParaRPr lang="en-CA" dirty="0"/>
          </a:p>
          <a:p>
            <a:r>
              <a:rPr lang="en-CA" dirty="0"/>
              <a:t>Whenever possible take these into consideration in your teaching and interaction practices. </a:t>
            </a:r>
          </a:p>
        </p:txBody>
      </p:sp>
    </p:spTree>
    <p:extLst>
      <p:ext uri="{BB962C8B-B14F-4D97-AF65-F5344CB8AC3E}">
        <p14:creationId xmlns:p14="http://schemas.microsoft.com/office/powerpoint/2010/main" val="238833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5E15A-6BE8-4807-8889-2FB5A4E6F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372492"/>
            <a:ext cx="6466650" cy="667319"/>
          </a:xfrm>
        </p:spPr>
        <p:txBody>
          <a:bodyPr/>
          <a:lstStyle/>
          <a:p>
            <a:r>
              <a:rPr lang="en-CA" dirty="0"/>
              <a:t>Overall, remember this…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B8975-9A38-444A-A1BC-9D9217518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 descr="Related image">
            <a:extLst>
              <a:ext uri="{FF2B5EF4-FFF2-40B4-BE49-F238E27FC236}">
                <a16:creationId xmlns:a16="http://schemas.microsoft.com/office/drawing/2014/main" id="{24B5C094-B839-4298-81D2-36103FE04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575" y="1728787"/>
            <a:ext cx="5924550" cy="444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elated image">
            <a:extLst>
              <a:ext uri="{FF2B5EF4-FFF2-40B4-BE49-F238E27FC236}">
                <a16:creationId xmlns:a16="http://schemas.microsoft.com/office/drawing/2014/main" id="{9714BC12-966C-42C8-BA8A-44BF23D2E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75" y="1728787"/>
            <a:ext cx="5238751" cy="444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6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11ECAF-4985-4F05-866C-6B23D4DA8E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The environment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3D62E59-A925-49FB-B92A-426042B47E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843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CA331-FC04-4088-85CE-7274B39D3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Creating and environment supportive of language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07665-8902-4D07-B28B-BA011A7E1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With your group, draw a picture of a language classroom that you feel is supportive of language learning. Think of desk arrangement. Where the whiteboard, TV, or other classroom tools are located. Where the teacher is located.</a:t>
            </a:r>
          </a:p>
        </p:txBody>
      </p:sp>
    </p:spTree>
    <p:extLst>
      <p:ext uri="{BB962C8B-B14F-4D97-AF65-F5344CB8AC3E}">
        <p14:creationId xmlns:p14="http://schemas.microsoft.com/office/powerpoint/2010/main" val="396399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1C076-9ADE-4216-AC23-927BDF2B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importance of a positive learning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17EA1-A93E-4EDE-A95E-7FB385F28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943100"/>
            <a:ext cx="9982200" cy="4572000"/>
          </a:xfrm>
        </p:spPr>
        <p:txBody>
          <a:bodyPr/>
          <a:lstStyle/>
          <a:p>
            <a:r>
              <a:rPr lang="en-CA" dirty="0"/>
              <a:t>Classroom environment is one of the most important factors affecting student learning. </a:t>
            </a:r>
          </a:p>
          <a:p>
            <a:endParaRPr lang="en-CA" dirty="0"/>
          </a:p>
          <a:p>
            <a:r>
              <a:rPr lang="en-CA" dirty="0"/>
              <a:t>Simply put, students learn better when they view the learning environment as positive and supportive (Dorman, Aldridge, &amp; Fraser, 2006). </a:t>
            </a:r>
          </a:p>
          <a:p>
            <a:endParaRPr lang="en-CA" dirty="0"/>
          </a:p>
          <a:p>
            <a:r>
              <a:rPr lang="en-CA" dirty="0"/>
              <a:t>A positive environment is one in which students feel a sense of belonging, trust others, and feel encouraged to tackle challenges, take risks, and ask questions (</a:t>
            </a:r>
            <a:r>
              <a:rPr lang="en-CA" dirty="0" err="1"/>
              <a:t>Sheffler</a:t>
            </a:r>
            <a:r>
              <a:rPr lang="en-CA" dirty="0"/>
              <a:t>, 2009)</a:t>
            </a:r>
          </a:p>
        </p:txBody>
      </p:sp>
    </p:spTree>
    <p:extLst>
      <p:ext uri="{BB962C8B-B14F-4D97-AF65-F5344CB8AC3E}">
        <p14:creationId xmlns:p14="http://schemas.microsoft.com/office/powerpoint/2010/main" val="29801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19CEF-D033-4D4E-B100-479C5103D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Which set-up is the best for language learning? Worst?</a:t>
            </a:r>
          </a:p>
        </p:txBody>
      </p:sp>
      <p:pic>
        <p:nvPicPr>
          <p:cNvPr id="2050" name="Picture 2" descr="Image result for seating arrangements">
            <a:extLst>
              <a:ext uri="{FF2B5EF4-FFF2-40B4-BE49-F238E27FC236}">
                <a16:creationId xmlns:a16="http://schemas.microsoft.com/office/drawing/2014/main" id="{4BA5ABA5-B69F-43D2-A9A0-3705E6A9C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14" y="1507921"/>
            <a:ext cx="3614809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ADCBC163-72A3-4377-8853-328E52626A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"/>
          <a:stretch/>
        </p:blipFill>
        <p:spPr bwMode="auto">
          <a:xfrm>
            <a:off x="1332740" y="1600200"/>
            <a:ext cx="4763259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48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0E685-40F8-4910-BA76-28BAE8C76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91128-23F0-45F3-9979-159AA288B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 descr="Image result for positive language learning classroom">
            <a:extLst>
              <a:ext uri="{FF2B5EF4-FFF2-40B4-BE49-F238E27FC236}">
                <a16:creationId xmlns:a16="http://schemas.microsoft.com/office/drawing/2014/main" id="{B0D9B2B0-F94A-49A3-B73C-82D419BDE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650" y="-638935"/>
            <a:ext cx="12439651" cy="749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73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0E685-40F8-4910-BA76-28BAE8C76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91128-23F0-45F3-9979-159AA288B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8" descr="Image result for storytelling kids class">
            <a:extLst>
              <a:ext uri="{FF2B5EF4-FFF2-40B4-BE49-F238E27FC236}">
                <a16:creationId xmlns:a16="http://schemas.microsoft.com/office/drawing/2014/main" id="{3573115B-CE4C-4B45-8779-B2480BB4D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053" y="76200"/>
            <a:ext cx="12710106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9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0E685-40F8-4910-BA76-28BAE8C76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91128-23F0-45F3-9979-159AA288B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10" descr="Image result for mingle activity classroom">
            <a:extLst>
              <a:ext uri="{FF2B5EF4-FFF2-40B4-BE49-F238E27FC236}">
                <a16:creationId xmlns:a16="http://schemas.microsoft.com/office/drawing/2014/main" id="{B4E2F144-027E-4616-A336-E9667BAD0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49200" cy="748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6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C9384-91D9-4A2D-9FA9-423E6F87B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E8998-F63A-4394-9AF6-3C5CACA9A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AutoShape 4" descr="https://bn1303files.storage.live.com/y4pgcLDGqFY4aryWZjh5uvKrp8w-8jz-SlJ6DAk9aubiYCR2Xkjt3BY_YYqvaEtoZXm2bHFkypLkELNgHkb4LLFWGqaUmiI45yMQsOWyKZqylfwYNKsH7wgKcPPrSn2MQt-wYwI3uWSgrjtHy_oLfbLg7XvyEfyCbEG_32JloSrPh0gZ99yXn3tf2sB_mRhW_JP/20161129_134425.jpg?psid=1&amp;width=1171&amp;height=659">
            <a:extLst>
              <a:ext uri="{FF2B5EF4-FFF2-40B4-BE49-F238E27FC236}">
                <a16:creationId xmlns:a16="http://schemas.microsoft.com/office/drawing/2014/main" id="{A0435F2D-8607-4005-90AD-F90500A1B9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4F4407-F3BD-4D0E-B93D-C15401247B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83" t="11239" r="10344" b="11239"/>
          <a:stretch/>
        </p:blipFill>
        <p:spPr>
          <a:xfrm>
            <a:off x="-590549" y="0"/>
            <a:ext cx="12782550" cy="688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6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1251C-D734-4519-9399-9706CE7443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The students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FAB50F0-666C-46F6-B378-A7258B980E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 descr="Image result for korean students">
            <a:extLst>
              <a:ext uri="{FF2B5EF4-FFF2-40B4-BE49-F238E27FC236}">
                <a16:creationId xmlns:a16="http://schemas.microsoft.com/office/drawing/2014/main" id="{1A8B276D-338A-41FE-B946-E107CC622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722" y="1098038"/>
            <a:ext cx="4491278" cy="245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lated image">
            <a:extLst>
              <a:ext uri="{FF2B5EF4-FFF2-40B4-BE49-F238E27FC236}">
                <a16:creationId xmlns:a16="http://schemas.microsoft.com/office/drawing/2014/main" id="{7998370E-8966-4645-81FC-BB1063A51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3486150"/>
            <a:ext cx="4495800" cy="221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83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38314-2F8D-4D3C-9AF2-BDBE4BCAF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9A458-EE1A-4BF7-AE4D-444B53E53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CA" dirty="0"/>
              <a:t>Positive low-stakes environment ( lower affective filter)</a:t>
            </a:r>
          </a:p>
          <a:p>
            <a:r>
              <a:rPr lang="en-CA" dirty="0"/>
              <a:t>Flexes with the needs of the lesson and learners</a:t>
            </a:r>
          </a:p>
          <a:p>
            <a:r>
              <a:rPr lang="en-CA" dirty="0"/>
              <a:t>Multiple arrangements can be used within a single class</a:t>
            </a:r>
          </a:p>
          <a:p>
            <a:r>
              <a:rPr lang="en-CA" dirty="0"/>
              <a:t>It is not only the set up, but the teachers attitude that affects how comfortable students feel in the classroom. </a:t>
            </a:r>
          </a:p>
          <a:p>
            <a:r>
              <a:rPr lang="en-CA" dirty="0"/>
              <a:t>Just because the environment is comfortable doesn’t mean the students shouldn’t work hard ( actually the opposite)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122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11ECAF-4985-4F05-866C-6B23D4DA8E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The language teacher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3D62E59-A925-49FB-B92A-426042B47E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072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A8329-C2BE-4ADE-B328-A456CF3A6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about a language teacher you had in your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09223-498A-4DA4-937A-736C0BFD2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Think about a teacher you really liked</a:t>
            </a:r>
          </a:p>
          <a:p>
            <a:endParaRPr lang="en-US" dirty="0"/>
          </a:p>
          <a:p>
            <a:pPr lvl="1"/>
            <a:r>
              <a:rPr lang="en-US" dirty="0"/>
              <a:t>What was it about them that made you like them?</a:t>
            </a:r>
          </a:p>
          <a:p>
            <a:pPr lvl="1"/>
            <a:endParaRPr lang="en-US" dirty="0"/>
          </a:p>
          <a:p>
            <a:r>
              <a:rPr lang="en-US" dirty="0"/>
              <a:t>Think about you teacher you really didn’t like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What was it about them that made them less likeable?</a:t>
            </a:r>
          </a:p>
        </p:txBody>
      </p:sp>
    </p:spTree>
    <p:extLst>
      <p:ext uri="{BB962C8B-B14F-4D97-AF65-F5344CB8AC3E}">
        <p14:creationId xmlns:p14="http://schemas.microsoft.com/office/powerpoint/2010/main" val="47534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language teacher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is the job of a language teacher? What is their purpose?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17C9E-42A1-468F-BEC4-B09914E94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Reflecting on teachers of your past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FEBA4-A1E8-4780-81F6-1997A8722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Think about a language teacher that you have learned a lot from. What did you learn from them? </a:t>
            </a:r>
          </a:p>
          <a:p>
            <a:endParaRPr lang="en-US" dirty="0"/>
          </a:p>
          <a:p>
            <a:r>
              <a:rPr lang="en-US" dirty="0"/>
              <a:t>Think about a language teacher you have had that you would describe as ‘good’.  What knowledge, skills, characteristics did they possess that make them ‘good’ in your opinion?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9240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20C60-7608-4C19-9CE3-182CA07BC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job of a language teacher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01628-803E-4A80-94CA-F4E3C8975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50927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CA" dirty="0"/>
          </a:p>
          <a:p>
            <a:r>
              <a:rPr lang="en-CA" dirty="0"/>
              <a:t>Goes beyond just teaching language.</a:t>
            </a:r>
          </a:p>
          <a:p>
            <a:endParaRPr lang="en-CA" dirty="0"/>
          </a:p>
          <a:p>
            <a:r>
              <a:rPr lang="en-CA" dirty="0"/>
              <a:t>Building communicative bridges and understanding between people of different languages and cultures.</a:t>
            </a:r>
          </a:p>
          <a:p>
            <a:endParaRPr lang="en-CA" dirty="0"/>
          </a:p>
          <a:p>
            <a:r>
              <a:rPr lang="en-CA" dirty="0"/>
              <a:t>Fostering global citizens. </a:t>
            </a:r>
          </a:p>
          <a:p>
            <a:endParaRPr lang="en-CA" dirty="0"/>
          </a:p>
          <a:p>
            <a:r>
              <a:rPr lang="en-CA" dirty="0"/>
              <a:t>Inspiring/motivating students to be autonomous learners. </a:t>
            </a:r>
          </a:p>
          <a:p>
            <a:endParaRPr lang="en-CA" dirty="0"/>
          </a:p>
          <a:p>
            <a:r>
              <a:rPr lang="en-CA" dirty="0"/>
              <a:t>Building students confidence.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8182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8BE27-76A8-4260-9839-872FA9B85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job of language teacher in South Korea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815E0-A7E8-46B1-B4AE-B42284F52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  <a:p>
            <a:r>
              <a:rPr lang="en-CA" dirty="0"/>
              <a:t>Often focuses on test scores.</a:t>
            </a:r>
          </a:p>
          <a:p>
            <a:endParaRPr lang="en-CA" dirty="0"/>
          </a:p>
          <a:p>
            <a:r>
              <a:rPr lang="en-CA" dirty="0"/>
              <a:t>Involves additional work outside of the language classroom i.e. administrative duties, paperwork, counseling parents etc. </a:t>
            </a:r>
          </a:p>
          <a:p>
            <a:endParaRPr lang="en-CA" dirty="0"/>
          </a:p>
          <a:p>
            <a:r>
              <a:rPr lang="en-CA" dirty="0"/>
              <a:t>In the public setting teachers report 30% of their work is English teaching and 70% is administrative work (i.e. homeroom duties, paperwork, etc.) </a:t>
            </a:r>
          </a:p>
        </p:txBody>
      </p:sp>
    </p:spTree>
    <p:extLst>
      <p:ext uri="{BB962C8B-B14F-4D97-AF65-F5344CB8AC3E}">
        <p14:creationId xmlns:p14="http://schemas.microsoft.com/office/powerpoint/2010/main" val="89792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5380E-D980-4AB4-B697-61A48FD8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Some essential things teachers need to succeed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FF5F2-4B46-47F0-B1C8-DFCAAC023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Language proficiency</a:t>
            </a:r>
          </a:p>
          <a:p>
            <a:r>
              <a:rPr lang="en-CA" dirty="0"/>
              <a:t>Linguistic knowledge</a:t>
            </a:r>
          </a:p>
          <a:p>
            <a:r>
              <a:rPr lang="en-CA" dirty="0"/>
              <a:t>Knowledge of the content they are teaching</a:t>
            </a:r>
          </a:p>
          <a:p>
            <a:r>
              <a:rPr lang="en-CA" dirty="0"/>
              <a:t>Knowledge of stakeholders’ learning aims</a:t>
            </a:r>
          </a:p>
          <a:p>
            <a:r>
              <a:rPr lang="en-CA" dirty="0"/>
              <a:t>Classroom management and motivation skills</a:t>
            </a:r>
          </a:p>
          <a:p>
            <a:r>
              <a:rPr lang="en-CA" dirty="0"/>
              <a:t>Ability to present things in a clear and accurate way to learners</a:t>
            </a:r>
          </a:p>
          <a:p>
            <a:r>
              <a:rPr lang="en-CA" dirty="0"/>
              <a:t>Rapport building skills</a:t>
            </a:r>
          </a:p>
          <a:p>
            <a:r>
              <a:rPr lang="en-CA" dirty="0"/>
              <a:t>Ability to set up and manage a supportive learning environment in line with the aims of the class</a:t>
            </a:r>
          </a:p>
          <a:p>
            <a:r>
              <a:rPr lang="en-CA" dirty="0"/>
              <a:t>Ability to monitor and manage individual students learning and progress</a:t>
            </a:r>
          </a:p>
          <a:p>
            <a:r>
              <a:rPr lang="en-CA" dirty="0"/>
              <a:t>Ability to adapt to different learners and different teaching situations</a:t>
            </a:r>
          </a:p>
          <a:p>
            <a:r>
              <a:rPr lang="en-CA" dirty="0"/>
              <a:t>Ability to deal with the stress of the job</a:t>
            </a:r>
          </a:p>
        </p:txBody>
      </p:sp>
    </p:spTree>
    <p:extLst>
      <p:ext uri="{BB962C8B-B14F-4D97-AF65-F5344CB8AC3E}">
        <p14:creationId xmlns:p14="http://schemas.microsoft.com/office/powerpoint/2010/main" val="318417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48C159-4876-4A44-9822-9E402BF14E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Setting the tone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BB37A34-5B7D-4E52-AC83-3FB706F6E9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Get off to a good start</a:t>
            </a:r>
          </a:p>
        </p:txBody>
      </p:sp>
    </p:spTree>
    <p:extLst>
      <p:ext uri="{BB962C8B-B14F-4D97-AF65-F5344CB8AC3E}">
        <p14:creationId xmlns:p14="http://schemas.microsoft.com/office/powerpoint/2010/main" val="428437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58FED-1253-4919-839B-C8B08F105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about your first day teaching a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365A7-CBBA-4A24-A45A-141F4BC49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How do you or would you greet the students? </a:t>
            </a:r>
          </a:p>
          <a:p>
            <a:endParaRPr lang="en-US" dirty="0"/>
          </a:p>
          <a:p>
            <a:pPr lvl="1"/>
            <a:r>
              <a:rPr lang="en-US" dirty="0"/>
              <a:t>Would you be warm, strict, easy-going ?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How would you act on the first day?</a:t>
            </a:r>
          </a:p>
          <a:p>
            <a:pPr lvl="1"/>
            <a:r>
              <a:rPr lang="en-US" dirty="0"/>
              <a:t>Scary, friendly etc. ?</a:t>
            </a:r>
          </a:p>
        </p:txBody>
      </p:sp>
    </p:spTree>
    <p:extLst>
      <p:ext uri="{BB962C8B-B14F-4D97-AF65-F5344CB8AC3E}">
        <p14:creationId xmlns:p14="http://schemas.microsoft.com/office/powerpoint/2010/main" val="319211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6910F-42CF-45D7-A117-81ECD78DB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037B8-0977-47A1-A5BE-1DBC42A3C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450" y="861911"/>
            <a:ext cx="10706100" cy="4572000"/>
          </a:xfrm>
        </p:spPr>
        <p:txBody>
          <a:bodyPr/>
          <a:lstStyle/>
          <a:p>
            <a:endParaRPr lang="en-CA" dirty="0"/>
          </a:p>
          <a:p>
            <a:endParaRPr lang="en-CA" dirty="0"/>
          </a:p>
          <a:p>
            <a:r>
              <a:rPr lang="en-CA" dirty="0"/>
              <a:t>Think about a language learning classroom that you teach or have been part of. 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Generally speaking, did your teacher treat the class ( or do you treat </a:t>
            </a:r>
            <a:r>
              <a:rPr lang="en-CA"/>
              <a:t>your students )as </a:t>
            </a:r>
            <a:r>
              <a:rPr lang="en-CA" dirty="0"/>
              <a:t>1 group as a whole, or as a class made up of individual students?</a:t>
            </a:r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  <p:pic>
        <p:nvPicPr>
          <p:cNvPr id="1026" name="Picture 2" descr="Image result for lego individual pieces">
            <a:extLst>
              <a:ext uri="{FF2B5EF4-FFF2-40B4-BE49-F238E27FC236}">
                <a16:creationId xmlns:a16="http://schemas.microsoft.com/office/drawing/2014/main" id="{378572D0-E267-4E9C-B79A-668E4E599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170" y="3757511"/>
            <a:ext cx="2131573" cy="213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lego individual pieces">
            <a:extLst>
              <a:ext uri="{FF2B5EF4-FFF2-40B4-BE49-F238E27FC236}">
                <a16:creationId xmlns:a16="http://schemas.microsoft.com/office/drawing/2014/main" id="{3B890F32-DB7A-410F-9947-B74917BA6D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38"/>
          <a:stretch/>
        </p:blipFill>
        <p:spPr bwMode="auto">
          <a:xfrm>
            <a:off x="2019300" y="3757511"/>
            <a:ext cx="1587240" cy="246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9555C0F2-3761-4E52-9896-17E4AAC51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9350" y="-2228850"/>
            <a:ext cx="23622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8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151CA-A31B-4E0A-8204-417A20E7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Welcoming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05A96-D10D-4CA9-8E94-7A5A1EF6E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  <a:p>
            <a:r>
              <a:rPr lang="en-CA" dirty="0"/>
              <a:t>Welcome students in a polite, friendly, and approachable manner.</a:t>
            </a:r>
          </a:p>
          <a:p>
            <a:r>
              <a:rPr lang="en-CA" dirty="0"/>
              <a:t>Do not scare them into compliance!</a:t>
            </a:r>
          </a:p>
          <a:p>
            <a:r>
              <a:rPr lang="en-CA" dirty="0"/>
              <a:t>Be clear about your rules and boundaries. You can still do this in a nice way.</a:t>
            </a:r>
          </a:p>
          <a:p>
            <a:r>
              <a:rPr lang="en-CA" dirty="0"/>
              <a:t>The key is to have students respect you for your positive aspects and not out of fear. </a:t>
            </a:r>
          </a:p>
          <a:p>
            <a:r>
              <a:rPr lang="en-CA" dirty="0"/>
              <a:t>Be friendly, but be careful of being ‘friends’</a:t>
            </a:r>
          </a:p>
          <a:p>
            <a:r>
              <a:rPr lang="en-CA" dirty="0"/>
              <a:t>Key point: boundaries, boundaries, boundaries</a:t>
            </a:r>
          </a:p>
        </p:txBody>
      </p:sp>
    </p:spTree>
    <p:extLst>
      <p:ext uri="{BB962C8B-B14F-4D97-AF65-F5344CB8AC3E}">
        <p14:creationId xmlns:p14="http://schemas.microsoft.com/office/powerpoint/2010/main" val="73895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F4747-9537-4F30-BCD0-1C297D336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boundaries would you set?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2B337-46DD-4046-A702-3AC33654E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r>
              <a:rPr lang="en-CA" dirty="0"/>
              <a:t>What are things you will not tolerate in your class? </a:t>
            </a:r>
          </a:p>
          <a:p>
            <a:endParaRPr lang="en-CA" dirty="0"/>
          </a:p>
          <a:p>
            <a:r>
              <a:rPr lang="en-CA" dirty="0"/>
              <a:t>Make a list. </a:t>
            </a:r>
          </a:p>
        </p:txBody>
      </p:sp>
    </p:spTree>
    <p:extLst>
      <p:ext uri="{BB962C8B-B14F-4D97-AF65-F5344CB8AC3E}">
        <p14:creationId xmlns:p14="http://schemas.microsoft.com/office/powerpoint/2010/main" val="302744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Expectations vs. Rules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What classroom expectations would you set?</a:t>
            </a:r>
          </a:p>
          <a:p>
            <a:endParaRPr lang="en-US" altLang="ko-KR" dirty="0"/>
          </a:p>
          <a:p>
            <a:r>
              <a:rPr lang="en-US" altLang="ko-KR" dirty="0" smtClean="0"/>
              <a:t>What rules would you set?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00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3E9BC-5AFB-46AA-AB7E-4DFC3C2E7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Rapport building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2A731-0452-47E8-A4FF-7421BEF2D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Rapport building starts the first second you meet.</a:t>
            </a:r>
          </a:p>
          <a:p>
            <a:endParaRPr lang="en-US" dirty="0"/>
          </a:p>
          <a:p>
            <a:r>
              <a:rPr lang="en-US" dirty="0"/>
              <a:t>Try to find things in common with your students.</a:t>
            </a:r>
          </a:p>
          <a:p>
            <a:endParaRPr lang="en-US" dirty="0"/>
          </a:p>
          <a:p>
            <a:r>
              <a:rPr lang="en-US" dirty="0"/>
              <a:t>Reduce the gaps that exist between you and them.</a:t>
            </a:r>
          </a:p>
          <a:p>
            <a:pPr lvl="1"/>
            <a:r>
              <a:rPr lang="en-US" dirty="0"/>
              <a:t>Age</a:t>
            </a:r>
          </a:p>
          <a:p>
            <a:pPr lvl="1"/>
            <a:r>
              <a:rPr lang="en-US" dirty="0"/>
              <a:t>Teacher-Student relationship</a:t>
            </a:r>
          </a:p>
          <a:p>
            <a:pPr lvl="1"/>
            <a:r>
              <a:rPr lang="en-US" dirty="0"/>
              <a:t>Other?</a:t>
            </a:r>
          </a:p>
          <a:p>
            <a:endParaRPr lang="en-US" dirty="0"/>
          </a:p>
          <a:p>
            <a:r>
              <a:rPr lang="en-US" dirty="0"/>
              <a:t>Talk about things they like (not things you like).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689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D96A-3106-4F64-B824-ACFB43B16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Additional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3E6CD-4126-42F2-AC0C-19CB3CDEA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CA" dirty="0"/>
              <a:t>If you have a certain way you want your class set up. Have the students do this before you come and return it to the way it was previously before you leave. </a:t>
            </a:r>
          </a:p>
          <a:p>
            <a:endParaRPr lang="en-CA" dirty="0"/>
          </a:p>
          <a:p>
            <a:r>
              <a:rPr lang="en-CA" dirty="0"/>
              <a:t>You should make this clear on the first day </a:t>
            </a:r>
            <a:r>
              <a:rPr lang="en-CA" dirty="0">
                <a:sym typeface="Wingdings" panose="05000000000000000000" pitchFamily="2" charset="2"/>
              </a:rPr>
              <a:t>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956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A33B1-2639-499C-89D2-FC5B1FF8D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day of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1906-F928-4B59-92E9-D8C1D08C6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Apply what </a:t>
            </a:r>
            <a:r>
              <a:rPr lang="en-US"/>
              <a:t>you learned</a:t>
            </a:r>
          </a:p>
        </p:txBody>
      </p:sp>
    </p:spTree>
    <p:extLst>
      <p:ext uri="{BB962C8B-B14F-4D97-AF65-F5344CB8AC3E}">
        <p14:creationId xmlns:p14="http://schemas.microsoft.com/office/powerpoint/2010/main" val="425062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Teacher Reflection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89589" y="1899745"/>
            <a:ext cx="3451334" cy="4572000"/>
          </a:xfrm>
        </p:spPr>
        <p:txBody>
          <a:bodyPr/>
          <a:lstStyle/>
          <a:p>
            <a:r>
              <a:rPr lang="en-US" altLang="ko-KR" dirty="0"/>
              <a:t>What kind of language teacher do you want to be? How do you want your students to see you?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What do you think you are good at and what do you think you need to work on?</a:t>
            </a:r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25485" t="28125" r="9860" b="21660"/>
          <a:stretch/>
        </p:blipFill>
        <p:spPr>
          <a:xfrm>
            <a:off x="4950372" y="1493783"/>
            <a:ext cx="6880733" cy="478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7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A630B-8FC1-4276-B45E-93BA28C71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5616E-E1D2-4F35-96DE-EE614C302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Dorman, J. P., Aldridge, J. M., &amp; Fraser, B. J. (2006). Using Students' Assessment of Classroom Environment to Develop a Typology of Secondary School Classrooms. </a:t>
            </a:r>
            <a:r>
              <a:rPr lang="en-CA" i="1" dirty="0"/>
              <a:t>International Education Journal</a:t>
            </a:r>
            <a:r>
              <a:rPr lang="en-CA" dirty="0"/>
              <a:t>, </a:t>
            </a:r>
            <a:r>
              <a:rPr lang="en-CA" i="1" dirty="0"/>
              <a:t>7</a:t>
            </a:r>
            <a:r>
              <a:rPr lang="en-CA" dirty="0"/>
              <a:t>(7), 906-915.</a:t>
            </a:r>
          </a:p>
          <a:p>
            <a:endParaRPr lang="en-CA" dirty="0"/>
          </a:p>
          <a:p>
            <a:r>
              <a:rPr lang="en-CA" dirty="0" err="1"/>
              <a:t>Sheffler</a:t>
            </a:r>
            <a:r>
              <a:rPr lang="en-CA" dirty="0"/>
              <a:t>, J. L. (2009). Creating a warm and inclusive classroom environment: Planning for all children to feel welcome. </a:t>
            </a:r>
            <a:r>
              <a:rPr lang="en-CA" i="1" dirty="0"/>
              <a:t>Electronic Journal for Inclusive Education</a:t>
            </a:r>
            <a:r>
              <a:rPr lang="en-CA" dirty="0"/>
              <a:t>, </a:t>
            </a:r>
            <a:r>
              <a:rPr lang="en-CA" i="1" dirty="0"/>
              <a:t>2</a:t>
            </a:r>
            <a:r>
              <a:rPr lang="en-CA" dirty="0"/>
              <a:t>(4), 4.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818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CB72B-26B6-479A-A476-3FC47D6A8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Which one do you think is better? 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5E6C2-2669-4772-B669-AFF6F7661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 descr="Image result for lego individual pieces">
            <a:extLst>
              <a:ext uri="{FF2B5EF4-FFF2-40B4-BE49-F238E27FC236}">
                <a16:creationId xmlns:a16="http://schemas.microsoft.com/office/drawing/2014/main" id="{837E7919-659E-42B7-B71E-CAE994346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824" y="2742968"/>
            <a:ext cx="3336819" cy="333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lego individual pieces">
            <a:extLst>
              <a:ext uri="{FF2B5EF4-FFF2-40B4-BE49-F238E27FC236}">
                <a16:creationId xmlns:a16="http://schemas.microsoft.com/office/drawing/2014/main" id="{983887F5-EE0F-4166-9922-28422E1C99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38"/>
          <a:stretch/>
        </p:blipFill>
        <p:spPr bwMode="auto">
          <a:xfrm>
            <a:off x="2827867" y="2317949"/>
            <a:ext cx="2484706" cy="385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67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ADD39-5C60-4C5C-A793-6352C2BEF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Think about the following 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713DF-9920-4016-BD18-27E0D2710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CA" dirty="0"/>
              <a:t>Two or more English learners at the </a:t>
            </a:r>
            <a:r>
              <a:rPr lang="en-CA" b="1" dirty="0"/>
              <a:t>same proficiency level </a:t>
            </a:r>
            <a:r>
              <a:rPr lang="en-CA" dirty="0"/>
              <a:t>are attending the </a:t>
            </a:r>
            <a:r>
              <a:rPr lang="en-CA" b="1" dirty="0"/>
              <a:t>same English class</a:t>
            </a:r>
            <a:r>
              <a:rPr lang="en-CA" dirty="0"/>
              <a:t>, having </a:t>
            </a:r>
            <a:r>
              <a:rPr lang="en-CA" b="1" dirty="0"/>
              <a:t>the same instructors and materials</a:t>
            </a:r>
            <a:r>
              <a:rPr lang="en-CA" dirty="0"/>
              <a:t>, doing the </a:t>
            </a:r>
            <a:r>
              <a:rPr lang="en-CA" b="1" dirty="0"/>
              <a:t>same activities and exercises</a:t>
            </a:r>
            <a:r>
              <a:rPr lang="en-CA" dirty="0"/>
              <a:t>, proceeding for the </a:t>
            </a:r>
            <a:r>
              <a:rPr lang="en-CA" b="1" dirty="0"/>
              <a:t>same duration </a:t>
            </a:r>
            <a:r>
              <a:rPr lang="en-CA" dirty="0"/>
              <a:t>of course program.</a:t>
            </a:r>
          </a:p>
          <a:p>
            <a:endParaRPr lang="en-CA" dirty="0"/>
          </a:p>
          <a:p>
            <a:r>
              <a:rPr lang="en-CA" dirty="0"/>
              <a:t>At the end of the program, these learners undergo an English competency assessment. But they achieve different level of competence. </a:t>
            </a:r>
          </a:p>
        </p:txBody>
      </p:sp>
    </p:spTree>
    <p:extLst>
      <p:ext uri="{BB962C8B-B14F-4D97-AF65-F5344CB8AC3E}">
        <p14:creationId xmlns:p14="http://schemas.microsoft.com/office/powerpoint/2010/main" val="366475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4CB2D-8387-4F93-BC40-AECF47FF1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Thinking time… Same class, different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266B0-1587-49BD-A15E-2960F809A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CA" dirty="0"/>
              <a:t>Why is it that all students in a class take the same lesson, but do not learn exactly the same thing?</a:t>
            </a:r>
          </a:p>
          <a:p>
            <a:endParaRPr lang="en-CA" dirty="0"/>
          </a:p>
          <a:p>
            <a:r>
              <a:rPr lang="en-CA" dirty="0"/>
              <a:t>Why may one learner be more successful at something and not another?</a:t>
            </a:r>
          </a:p>
          <a:p>
            <a:endParaRPr lang="en-CA" dirty="0"/>
          </a:p>
          <a:p>
            <a:r>
              <a:rPr lang="en-CA" dirty="0"/>
              <a:t>What factors may have affected the results of their learning?</a:t>
            </a:r>
          </a:p>
        </p:txBody>
      </p:sp>
    </p:spTree>
    <p:extLst>
      <p:ext uri="{BB962C8B-B14F-4D97-AF65-F5344CB8AC3E}">
        <p14:creationId xmlns:p14="http://schemas.microsoft.com/office/powerpoint/2010/main" val="370809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20ADC-F07E-4F8D-B31F-3EEA629BB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Individual differences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7A635-61B8-4515-AAD8-5F65EFB07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r>
              <a:rPr lang="en-CA" dirty="0"/>
              <a:t>In the field of SLA it is acknowledged that individual differences exist in L2 acquisition. </a:t>
            </a:r>
          </a:p>
        </p:txBody>
      </p:sp>
    </p:spTree>
    <p:extLst>
      <p:ext uri="{BB962C8B-B14F-4D97-AF65-F5344CB8AC3E}">
        <p14:creationId xmlns:p14="http://schemas.microsoft.com/office/powerpoint/2010/main" val="41153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9AC6C-EA90-44A3-BADC-00FAB40A6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Individual differences in second language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F59C4-565E-4DB6-BA86-0898AEE97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Intelligence</a:t>
            </a:r>
          </a:p>
          <a:p>
            <a:r>
              <a:rPr lang="en-CA" dirty="0"/>
              <a:t>Aptitude ( ability to learn/ perform different skills)</a:t>
            </a:r>
          </a:p>
          <a:p>
            <a:r>
              <a:rPr lang="en-CA" dirty="0"/>
              <a:t>Individual learning techniques</a:t>
            </a:r>
          </a:p>
          <a:p>
            <a:r>
              <a:rPr lang="en-CA" dirty="0"/>
              <a:t>Personality (emotion, empathy, confidence, introvert/extrovert etc.)</a:t>
            </a:r>
          </a:p>
          <a:p>
            <a:r>
              <a:rPr lang="en-CA" dirty="0"/>
              <a:t>Motivation</a:t>
            </a:r>
          </a:p>
          <a:p>
            <a:r>
              <a:rPr lang="en-CA" dirty="0"/>
              <a:t>Attitude</a:t>
            </a:r>
          </a:p>
          <a:p>
            <a:r>
              <a:rPr lang="en-CA" dirty="0"/>
              <a:t>Age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445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0518A-BA46-40AA-8E28-69A6F6505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Individual differences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1D873-9546-483B-A8B9-4FB5778BB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CA" dirty="0"/>
              <a:t> It is important for a teacher to be sensitive to learners’ individual differences. </a:t>
            </a:r>
          </a:p>
          <a:p>
            <a:endParaRPr lang="en-CA" dirty="0"/>
          </a:p>
          <a:p>
            <a:r>
              <a:rPr lang="en-CA" dirty="0"/>
              <a:t>Learning is most effective when a teacher takes into account learners’ differences.</a:t>
            </a:r>
          </a:p>
          <a:p>
            <a:endParaRPr lang="en-CA" dirty="0"/>
          </a:p>
          <a:p>
            <a:r>
              <a:rPr lang="en-CA" dirty="0"/>
              <a:t> A teacher’s challenge is to acknowledge and celebrate the differences among learners and work to maximize the growth in each learner.</a:t>
            </a:r>
          </a:p>
        </p:txBody>
      </p:sp>
    </p:spTree>
    <p:extLst>
      <p:ext uri="{BB962C8B-B14F-4D97-AF65-F5344CB8AC3E}">
        <p14:creationId xmlns:p14="http://schemas.microsoft.com/office/powerpoint/2010/main" val="52377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276</TotalTime>
  <Words>1260</Words>
  <Application>Microsoft Office PowerPoint</Application>
  <PresentationFormat>와이드스크린</PresentationFormat>
  <Paragraphs>183</Paragraphs>
  <Slides>37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42" baseType="lpstr">
      <vt:lpstr>Arial</vt:lpstr>
      <vt:lpstr>Euphemia</vt:lpstr>
      <vt:lpstr>Plantagenet Cherokee</vt:lpstr>
      <vt:lpstr>Wingdings</vt:lpstr>
      <vt:lpstr>Academic Literature 16x9</vt:lpstr>
      <vt:lpstr>Getting Started</vt:lpstr>
      <vt:lpstr>The students</vt:lpstr>
      <vt:lpstr>The students</vt:lpstr>
      <vt:lpstr>Which one do you think is better? Why?</vt:lpstr>
      <vt:lpstr>Think about the following situation</vt:lpstr>
      <vt:lpstr>Thinking time… Same class, different result</vt:lpstr>
      <vt:lpstr>Individual differences</vt:lpstr>
      <vt:lpstr>Individual differences in second language learning</vt:lpstr>
      <vt:lpstr>Individual differences</vt:lpstr>
      <vt:lpstr>What it means for you</vt:lpstr>
      <vt:lpstr>Overall, remember this…</vt:lpstr>
      <vt:lpstr>The environment</vt:lpstr>
      <vt:lpstr>Creating and environment supportive of language learning</vt:lpstr>
      <vt:lpstr>The importance of a positive learning environment</vt:lpstr>
      <vt:lpstr>Which set-up is the best for language learning? Worst?</vt:lpstr>
      <vt:lpstr>PowerPoint 프레젠테이션</vt:lpstr>
      <vt:lpstr>PowerPoint 프레젠테이션</vt:lpstr>
      <vt:lpstr>PowerPoint 프레젠테이션</vt:lpstr>
      <vt:lpstr>PowerPoint 프레젠테이션</vt:lpstr>
      <vt:lpstr>Key points</vt:lpstr>
      <vt:lpstr>The language teacher</vt:lpstr>
      <vt:lpstr>Think about a language teacher you had in your life</vt:lpstr>
      <vt:lpstr>The language teacher</vt:lpstr>
      <vt:lpstr>Reflecting on teachers of your past</vt:lpstr>
      <vt:lpstr>The job of a language teacher</vt:lpstr>
      <vt:lpstr>The job of language teacher in South Korea</vt:lpstr>
      <vt:lpstr>Some essential things teachers need to succeed</vt:lpstr>
      <vt:lpstr>Setting the tone</vt:lpstr>
      <vt:lpstr>Think about your first day teaching a class</vt:lpstr>
      <vt:lpstr>Welcoming students</vt:lpstr>
      <vt:lpstr>What boundaries would you set?</vt:lpstr>
      <vt:lpstr>Expectations vs. Rules</vt:lpstr>
      <vt:lpstr>Rapport building</vt:lpstr>
      <vt:lpstr>Additional tips</vt:lpstr>
      <vt:lpstr>First day of class</vt:lpstr>
      <vt:lpstr>Teacher Reflection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</dc:title>
  <dc:creator>Whitehead George</dc:creator>
  <cp:lastModifiedBy>hufs</cp:lastModifiedBy>
  <cp:revision>30</cp:revision>
  <dcterms:created xsi:type="dcterms:W3CDTF">2019-08-10T03:11:37Z</dcterms:created>
  <dcterms:modified xsi:type="dcterms:W3CDTF">2019-09-19T10:18:23Z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