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92" r:id="rId4"/>
    <p:sldId id="258" r:id="rId5"/>
    <p:sldId id="390" r:id="rId6"/>
    <p:sldId id="373" r:id="rId7"/>
    <p:sldId id="389" r:id="rId8"/>
    <p:sldId id="260" r:id="rId9"/>
    <p:sldId id="268" r:id="rId10"/>
    <p:sldId id="270" r:id="rId11"/>
    <p:sldId id="271" r:id="rId12"/>
    <p:sldId id="259" r:id="rId13"/>
    <p:sldId id="262" r:id="rId14"/>
    <p:sldId id="3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18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0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2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61741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34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928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44239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961327-98C7-47EE-B4B9-A441052B1579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61883C4-D998-4A8B-8533-308F9973CE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539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1CCA-E2C7-4724-9E3E-289D35C96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Final Tips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EA70A-D235-4C44-A8EC-B2322980B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75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5DBC9F-BC95-431F-B837-F619C18871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8" t="17566" r="6309" b="29312"/>
          <a:stretch/>
        </p:blipFill>
        <p:spPr>
          <a:xfrm>
            <a:off x="2264228" y="902089"/>
            <a:ext cx="7547428" cy="519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D6DC68-2090-4DAB-A58F-88185CEA6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9" t="16508" r="11667" b="50476"/>
          <a:stretch/>
        </p:blipFill>
        <p:spPr>
          <a:xfrm>
            <a:off x="1632708" y="961855"/>
            <a:ext cx="9317678" cy="50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3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9308-A2F2-49C6-B741-D7207405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lesson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CB62C-A1BA-4B21-BA02-05F3F14A8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Pre-While/ During - Post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3089-4BFD-410D-9345-37713A80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Receptive: Task Feedback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45DF-9324-490E-80C9-05B359CF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716901" cy="388042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Lead-in (Setting the context/ background information)</a:t>
            </a:r>
          </a:p>
          <a:p>
            <a:r>
              <a:rPr lang="en-CA" dirty="0"/>
              <a:t>Pre-teach key vocabulary/ grammatical structures</a:t>
            </a:r>
          </a:p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Read – focus on general understanding</a:t>
            </a:r>
          </a:p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Read – focus on details</a:t>
            </a:r>
          </a:p>
          <a:p>
            <a:r>
              <a:rPr lang="en-CA" dirty="0"/>
              <a:t>Post-Reading discussion – Addressing problems/ questions</a:t>
            </a:r>
          </a:p>
          <a:p>
            <a:r>
              <a:rPr lang="en-CA" dirty="0"/>
              <a:t>Productive Activity – Speaking or writing activity that personalizes key information/points etc. from what they read.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00AC6-FBC6-4349-AC70-3937058F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8" y="2446918"/>
            <a:ext cx="4407476" cy="38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AEC7-1C90-4D61-A9E5-DADDAF56F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78869-1759-4ABB-ACF6-160D4D0E0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Give the text to an expert group (AAA)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Give them time to read and understand the 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the 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them return to their original group and  share their summary of the text with others (ABC).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them try to summarize the whole text as a group ( level of detail is up to the teacher)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Then give them the original text to check how accurate they were. </a:t>
            </a:r>
          </a:p>
          <a:p>
            <a:endParaRPr lang="en-US" dirty="0"/>
          </a:p>
          <a:p>
            <a:r>
              <a:rPr lang="en-US" dirty="0"/>
              <a:t>Carry on the lesson with deeper comprehension questions etc. </a:t>
            </a:r>
          </a:p>
        </p:txBody>
      </p:sp>
    </p:spTree>
    <p:extLst>
      <p:ext uri="{BB962C8B-B14F-4D97-AF65-F5344CB8AC3E}">
        <p14:creationId xmlns:p14="http://schemas.microsoft.com/office/powerpoint/2010/main" val="55482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A964-9F74-42B1-B8AA-42DFA87C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3CE1C-5553-4F9C-9303-9C57B377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14500"/>
            <a:ext cx="10178322" cy="476111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Don’t need to ICQ time unless it is a specific time that you are setting that is going to be kept.</a:t>
            </a:r>
          </a:p>
          <a:p>
            <a:endParaRPr lang="en-US" dirty="0"/>
          </a:p>
          <a:p>
            <a:r>
              <a:rPr lang="en-US" dirty="0"/>
              <a:t>When eliciting don’t just get answers from the most outgoing students. Try to elicit from the shyer ones as well (in a gentle way).</a:t>
            </a:r>
          </a:p>
          <a:p>
            <a:endParaRPr lang="en-US" dirty="0"/>
          </a:p>
          <a:p>
            <a:r>
              <a:rPr lang="en-US" dirty="0"/>
              <a:t>When eliciting make sure you give students enough time to answer or they will wait for your answer. </a:t>
            </a:r>
          </a:p>
          <a:p>
            <a:endParaRPr lang="en-US" dirty="0"/>
          </a:p>
          <a:p>
            <a:r>
              <a:rPr lang="en-US" dirty="0"/>
              <a:t>Break the text up into smaller chunks. Focus on one chunk at a time. </a:t>
            </a:r>
          </a:p>
          <a:p>
            <a:endParaRPr lang="en-US" dirty="0"/>
          </a:p>
          <a:p>
            <a:r>
              <a:rPr lang="en-US" dirty="0"/>
              <a:t>High-school teachers – Test-taking strategies vs. Comprehension of texts</a:t>
            </a:r>
          </a:p>
          <a:p>
            <a:endParaRPr lang="en-US" dirty="0"/>
          </a:p>
          <a:p>
            <a:r>
              <a:rPr lang="en-US" dirty="0"/>
              <a:t>New activities and approaches to teaching take time and practice. Don’t expect things to work right away. Try at least 5 times before throwing it away. </a:t>
            </a:r>
          </a:p>
        </p:txBody>
      </p:sp>
    </p:spTree>
    <p:extLst>
      <p:ext uri="{BB962C8B-B14F-4D97-AF65-F5344CB8AC3E}">
        <p14:creationId xmlns:p14="http://schemas.microsoft.com/office/powerpoint/2010/main" val="397181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4841A-973D-48D8-89C6-10EBFC6E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908F-A303-4553-9802-6C7036D9A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right activity of method at the right time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Depends on the text</a:t>
            </a:r>
          </a:p>
          <a:p>
            <a:pPr lvl="1"/>
            <a:r>
              <a:rPr lang="en-US" dirty="0"/>
              <a:t>Depends on the words you are teaching</a:t>
            </a:r>
          </a:p>
          <a:p>
            <a:pPr lvl="1"/>
            <a:r>
              <a:rPr lang="en-US" dirty="0"/>
              <a:t>Depends on the topic covered</a:t>
            </a:r>
          </a:p>
          <a:p>
            <a:endParaRPr lang="en-US" dirty="0"/>
          </a:p>
          <a:p>
            <a:r>
              <a:rPr lang="en-US" dirty="0"/>
              <a:t>Example: Ordering of text work better for texts with a timeline</a:t>
            </a:r>
          </a:p>
        </p:txBody>
      </p:sp>
    </p:spTree>
    <p:extLst>
      <p:ext uri="{BB962C8B-B14F-4D97-AF65-F5344CB8AC3E}">
        <p14:creationId xmlns:p14="http://schemas.microsoft.com/office/powerpoint/2010/main" val="261093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59D72-573C-4DE4-AEF2-0CBC5928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F5D7F-F943-4C86-86C0-09BC47008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Vocabulary and Grammar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Present – Practice – Produce</a:t>
            </a:r>
          </a:p>
          <a:p>
            <a:pPr lvl="1"/>
            <a:r>
              <a:rPr lang="en-US" dirty="0"/>
              <a:t>Controlled – less-controlled – freer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3C76-A8DF-44C0-ADF3-16850B0C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Vocabulary&amp; Grammar: PPP </a:t>
            </a:r>
            <a:br>
              <a:rPr lang="en-CA" dirty="0"/>
            </a:br>
            <a:r>
              <a:rPr lang="en-CA" sz="1800" dirty="0"/>
              <a:t>controlled, less-controlled,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ED88-35CB-467F-A1BE-4BF16B3A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141196" cy="3416300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Present/ set the context (situation)</a:t>
            </a:r>
          </a:p>
          <a:p>
            <a:r>
              <a:rPr lang="en-CA" dirty="0"/>
              <a:t>Present the target language</a:t>
            </a:r>
          </a:p>
          <a:p>
            <a:r>
              <a:rPr lang="en-CA" dirty="0"/>
              <a:t>Students drill the target language through repetition activities</a:t>
            </a:r>
          </a:p>
          <a:p>
            <a:r>
              <a:rPr lang="en-CA" dirty="0"/>
              <a:t>Students do a less-controlled activity where they have a language guideline but may also use creatively use the language</a:t>
            </a:r>
          </a:p>
          <a:p>
            <a:r>
              <a:rPr lang="en-CA" dirty="0"/>
              <a:t>Students do a free activity in which they must naturally use the new target language for a specific purpose (without needing to reference it).</a:t>
            </a:r>
          </a:p>
          <a:p>
            <a:r>
              <a:rPr lang="en-CA" dirty="0"/>
              <a:t>Teacher gives feedback to learners highlighting any inaccuracies or issues </a:t>
            </a:r>
          </a:p>
        </p:txBody>
      </p:sp>
      <p:pic>
        <p:nvPicPr>
          <p:cNvPr id="2050" name="Picture 2" descr="Image result for controlled less controlled free">
            <a:extLst>
              <a:ext uri="{FF2B5EF4-FFF2-40B4-BE49-F238E27FC236}">
                <a16:creationId xmlns:a16="http://schemas.microsoft.com/office/drawing/2014/main" id="{8B023E84-01E2-4202-915A-CB909F46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2886075"/>
            <a:ext cx="45529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8F68-3082-4E93-8CD4-64830DD1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 Practice Produce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91A2-54F4-4CEE-8A18-535BD0152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Present:</a:t>
            </a:r>
            <a:r>
              <a:rPr lang="en-US" dirty="0"/>
              <a:t> Teacher presents the new terms to the learners.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US" b="1" dirty="0"/>
              <a:t>Practice</a:t>
            </a:r>
            <a:r>
              <a:rPr lang="en-US" dirty="0"/>
              <a:t>: Students then engage in controlled or semi-controlled </a:t>
            </a:r>
            <a:r>
              <a:rPr lang="en-US" b="1" dirty="0"/>
              <a:t>activities</a:t>
            </a:r>
            <a:r>
              <a:rPr lang="en-US" dirty="0"/>
              <a:t> or worksheets that help them learn, personalize, and use the words in the appropriate context. (more than one activity can and probably should go here)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US" b="1" dirty="0"/>
              <a:t>Production</a:t>
            </a:r>
            <a:r>
              <a:rPr lang="en-US" dirty="0"/>
              <a:t>: Students use the words in a productive activity (speaking or writing).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28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A12FF-0A90-4A7E-ADA0-83228522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1219A-158F-40CC-AA98-5F80DBC1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Present: </a:t>
            </a:r>
            <a:r>
              <a:rPr lang="en-CA" dirty="0"/>
              <a:t>Teacher presents the Form, Use, Meaning, and Pronunciation or words that students will see in their textbook story today.</a:t>
            </a:r>
          </a:p>
          <a:p>
            <a:endParaRPr lang="en-CA" dirty="0"/>
          </a:p>
          <a:p>
            <a:r>
              <a:rPr lang="en-CA" b="1" dirty="0"/>
              <a:t>Practice: </a:t>
            </a:r>
            <a:r>
              <a:rPr lang="en-CA" dirty="0"/>
              <a:t>Teacher has students do a worksheet which has them write down their own definitions of the words and then do a fill-in-the-blank worksheet.</a:t>
            </a:r>
          </a:p>
          <a:p>
            <a:endParaRPr lang="en-CA" dirty="0"/>
          </a:p>
          <a:p>
            <a:r>
              <a:rPr lang="en-CA" b="1" dirty="0"/>
              <a:t>Produce: </a:t>
            </a:r>
            <a:r>
              <a:rPr lang="en-CA" dirty="0"/>
              <a:t>The teacher then has them do a writing activity which they have to make 3 of their own sentences for each word they learned. </a:t>
            </a:r>
          </a:p>
        </p:txBody>
      </p:sp>
    </p:spTree>
    <p:extLst>
      <p:ext uri="{BB962C8B-B14F-4D97-AF65-F5344CB8AC3E}">
        <p14:creationId xmlns:p14="http://schemas.microsoft.com/office/powerpoint/2010/main" val="65351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4DD5-1ACB-44A8-802C-89C753AD5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vocabulary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10C9-F640-44B5-BA08-E4ED64FED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</a:t>
            </a:r>
          </a:p>
          <a:p>
            <a:r>
              <a:rPr lang="en-US" dirty="0"/>
              <a:t>Use </a:t>
            </a:r>
          </a:p>
          <a:p>
            <a:r>
              <a:rPr lang="en-US" dirty="0"/>
              <a:t>Meaning</a:t>
            </a:r>
          </a:p>
          <a:p>
            <a:r>
              <a:rPr lang="en-US" dirty="0"/>
              <a:t>Pronunciation</a:t>
            </a:r>
          </a:p>
          <a:p>
            <a:r>
              <a:rPr lang="en-US" dirty="0"/>
              <a:t>Retrieval and Retention</a:t>
            </a:r>
          </a:p>
        </p:txBody>
      </p:sp>
    </p:spTree>
    <p:extLst>
      <p:ext uri="{BB962C8B-B14F-4D97-AF65-F5344CB8AC3E}">
        <p14:creationId xmlns:p14="http://schemas.microsoft.com/office/powerpoint/2010/main" val="3324905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Meaning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2" y="2402539"/>
            <a:ext cx="8646458" cy="4074458"/>
          </a:xfrm>
        </p:spPr>
        <p:txBody>
          <a:bodyPr numCol="2">
            <a:noAutofit/>
          </a:bodyPr>
          <a:lstStyle/>
          <a:p>
            <a:r>
              <a:rPr lang="en-US" dirty="0"/>
              <a:t>1:1 translation</a:t>
            </a:r>
          </a:p>
          <a:p>
            <a:r>
              <a:rPr lang="en-US" dirty="0"/>
              <a:t>dictionary definition</a:t>
            </a:r>
          </a:p>
          <a:p>
            <a:r>
              <a:rPr lang="en-US" dirty="0"/>
              <a:t>oral/written description</a:t>
            </a:r>
          </a:p>
          <a:p>
            <a:r>
              <a:rPr lang="en-US" dirty="0"/>
              <a:t>pictures (make sure meaning is clear/ accurate)</a:t>
            </a:r>
          </a:p>
          <a:p>
            <a:r>
              <a:rPr lang="en-US" dirty="0"/>
              <a:t>body language (gestures, facial expressions)</a:t>
            </a:r>
          </a:p>
          <a:p>
            <a:r>
              <a:rPr lang="en-US" dirty="0"/>
              <a:t>realia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synonyms/antonyms</a:t>
            </a:r>
          </a:p>
          <a:p>
            <a:r>
              <a:rPr lang="en-US" dirty="0"/>
              <a:t>examples (lots of them)</a:t>
            </a:r>
          </a:p>
          <a:p>
            <a:r>
              <a:rPr lang="en-US" dirty="0"/>
              <a:t>media (video, clips, internet)</a:t>
            </a:r>
          </a:p>
          <a:p>
            <a:r>
              <a:rPr lang="en-US" dirty="0"/>
              <a:t>drawing </a:t>
            </a:r>
          </a:p>
          <a:p>
            <a:r>
              <a:rPr lang="en-US" dirty="0"/>
              <a:t>eliciting from students</a:t>
            </a:r>
          </a:p>
          <a:p>
            <a:r>
              <a:rPr lang="en-US" dirty="0"/>
              <a:t>cline</a:t>
            </a:r>
          </a:p>
          <a:p>
            <a:r>
              <a:rPr lang="en-US" dirty="0"/>
              <a:t>chart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550457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23</TotalTime>
  <Words>627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Final Tips </vt:lpstr>
      <vt:lpstr>Common Feedback</vt:lpstr>
      <vt:lpstr>Common feedback</vt:lpstr>
      <vt:lpstr>Lesson flow</vt:lpstr>
      <vt:lpstr>Vocabulary&amp; Grammar: PPP  controlled, less-controlled, free</vt:lpstr>
      <vt:lpstr>Present Practice Produce</vt:lpstr>
      <vt:lpstr>Sample</vt:lpstr>
      <vt:lpstr>Teaching vocabulary </vt:lpstr>
      <vt:lpstr>Teaching Meaning</vt:lpstr>
      <vt:lpstr>PowerPoint Presentation</vt:lpstr>
      <vt:lpstr>PowerPoint Presentation</vt:lpstr>
      <vt:lpstr>Reading lesson flow</vt:lpstr>
      <vt:lpstr>Receptive: Task Feedback Cycle</vt:lpstr>
      <vt:lpstr>Jigsaw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Tips</dc:title>
  <dc:creator>Whitehead George</dc:creator>
  <cp:lastModifiedBy>Whitehead George</cp:lastModifiedBy>
  <cp:revision>11</cp:revision>
  <dcterms:created xsi:type="dcterms:W3CDTF">2018-08-21T17:39:15Z</dcterms:created>
  <dcterms:modified xsi:type="dcterms:W3CDTF">2018-08-21T18:03:16Z</dcterms:modified>
</cp:coreProperties>
</file>