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82" r:id="rId2"/>
    <p:sldId id="280" r:id="rId3"/>
    <p:sldId id="283" r:id="rId4"/>
    <p:sldId id="284" r:id="rId5"/>
    <p:sldId id="285" r:id="rId6"/>
    <p:sldId id="286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440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9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78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27425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623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86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45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94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6370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848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28/11/2019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550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gwhitehead@gmail.com" TargetMode="External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rof.gwhitehead@igse.ac.k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D205-9DB3-4E74-A5CF-0D5BC751D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DF7EC-3725-4AB1-9739-A04FF5D965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TESOL II – Lesson application</a:t>
            </a:r>
          </a:p>
        </p:txBody>
      </p:sp>
    </p:spTree>
    <p:extLst>
      <p:ext uri="{BB962C8B-B14F-4D97-AF65-F5344CB8AC3E}">
        <p14:creationId xmlns:p14="http://schemas.microsoft.com/office/powerpoint/2010/main" val="34321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8AB7-2E8B-42DB-822A-400D15B1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and running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1BBB-9EAD-4312-A62D-070F2C3D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86345"/>
            <a:ext cx="10178322" cy="48892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Groups of 2 -3</a:t>
            </a:r>
          </a:p>
          <a:p>
            <a:endParaRPr lang="en-US" dirty="0"/>
          </a:p>
          <a:p>
            <a:r>
              <a:rPr lang="en-US" dirty="0"/>
              <a:t>Based on a real 45-50-minute lesson that you would teach in your context.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lesson should be as practical as possible.</a:t>
            </a:r>
          </a:p>
          <a:p>
            <a:pPr lvl="1"/>
            <a:r>
              <a:rPr lang="en-US" dirty="0"/>
              <a:t>I encourage you to try new things. </a:t>
            </a:r>
          </a:p>
          <a:p>
            <a:pPr lvl="1"/>
            <a:r>
              <a:rPr lang="en-US" dirty="0"/>
              <a:t>Try to adapt things that you have learned in the program to fit your context. </a:t>
            </a:r>
          </a:p>
          <a:p>
            <a:pPr lvl="1"/>
            <a:r>
              <a:rPr lang="en-US" dirty="0"/>
              <a:t>Don’t do anything in this lesson that you wouldn’t do in your real classroom. </a:t>
            </a:r>
          </a:p>
          <a:p>
            <a:pPr lvl="1"/>
            <a:endParaRPr lang="en-US" dirty="0"/>
          </a:p>
          <a:p>
            <a:r>
              <a:rPr lang="en-US" dirty="0"/>
              <a:t>One person should be responsible for approximately 15 mins of the lesson.</a:t>
            </a:r>
          </a:p>
          <a:p>
            <a:r>
              <a:rPr lang="en-US" dirty="0"/>
              <a:t>I suggest either </a:t>
            </a:r>
            <a:r>
              <a:rPr lang="en-US" dirty="0" err="1"/>
              <a:t>InSIPP</a:t>
            </a:r>
            <a:r>
              <a:rPr lang="en-US" dirty="0"/>
              <a:t> flow or Pre-During-Post</a:t>
            </a:r>
          </a:p>
          <a:p>
            <a:r>
              <a:rPr lang="en-US" dirty="0"/>
              <a:t>Lessons should include: Vocabulary teaching, Reading input and check-up, Productive activity</a:t>
            </a:r>
          </a:p>
          <a:p>
            <a:r>
              <a:rPr lang="en-US" dirty="0"/>
              <a:t>Can be based on a textbook of your choice or developed on your own</a:t>
            </a:r>
          </a:p>
        </p:txBody>
      </p:sp>
    </p:spTree>
    <p:extLst>
      <p:ext uri="{BB962C8B-B14F-4D97-AF65-F5344CB8AC3E}">
        <p14:creationId xmlns:p14="http://schemas.microsoft.com/office/powerpoint/2010/main" val="27910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3D82-21F5-4BEF-BC21-1BEAA97B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6297C-0E21-42B0-B97F-C4C9276D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Find others that share a similar context with yourself or are interested in a similar target learner group.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3BBE-F605-4F7A-874D-246080D7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Schedule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A6755DA-E0BE-4C0D-9571-8FAA40C20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27575"/>
              </p:ext>
            </p:extLst>
          </p:nvPr>
        </p:nvGraphicFramePr>
        <p:xfrm>
          <a:off x="1250950" y="2286000"/>
          <a:ext cx="10179051" cy="336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>
                  <a:extLst>
                    <a:ext uri="{9D8B030D-6E8A-4147-A177-3AD203B41FA5}">
                      <a16:colId xmlns:a16="http://schemas.microsoft.com/office/drawing/2014/main" val="3318243095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39835846"/>
                    </a:ext>
                  </a:extLst>
                </a:gridCol>
                <a:gridCol w="4152901">
                  <a:extLst>
                    <a:ext uri="{9D8B030D-6E8A-4147-A177-3AD203B41FA5}">
                      <a16:colId xmlns:a16="http://schemas.microsoft.com/office/drawing/2014/main" val="723379028"/>
                    </a:ext>
                  </a:extLst>
                </a:gridCol>
              </a:tblGrid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Teaching 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Teaching group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75734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Week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Group 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708319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Week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37123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Week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0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6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99C6-211F-4805-B398-81D0433B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115185"/>
              </p:ext>
            </p:extLst>
          </p:nvPr>
        </p:nvGraphicFramePr>
        <p:xfrm>
          <a:off x="1250950" y="1371600"/>
          <a:ext cx="10179050" cy="504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810">
                  <a:extLst>
                    <a:ext uri="{9D8B030D-6E8A-4147-A177-3AD203B41FA5}">
                      <a16:colId xmlns:a16="http://schemas.microsoft.com/office/drawing/2014/main" val="208407028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3452511865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484996317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987412380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465948045"/>
                    </a:ext>
                  </a:extLst>
                </a:gridCol>
              </a:tblGrid>
              <a:tr h="7497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5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4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3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2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/>
                        <a:t>1</a:t>
                      </a:r>
                      <a:endParaRPr lang="ko-KR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80927"/>
                  </a:ext>
                </a:extLst>
              </a:tr>
              <a:tr h="430022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incorporates many theories and practices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covered in the TESOL II course and displays an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 ability to practically apply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incorporates many theories and practices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covered in the TESOL II course and displays an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ability to practically apply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incorporates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theories and practices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covered in the TESOL II course and displays an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 ability to practically apply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incorporates few theories and practices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covered in the TESOL II course and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displays a low ability to practically apply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incorporate many theories and practices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covered in the TESOL II course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displays a very low ability to practically apply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095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3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0A92C-881F-440B-9497-B7585638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contribution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F2AB9-787C-4B12-9F00-FD7FB5EA3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EFF6B9-A444-4F02-A933-005763C2BA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05" t="24780" r="33201" b="20126"/>
          <a:stretch/>
        </p:blipFill>
        <p:spPr>
          <a:xfrm>
            <a:off x="1304485" y="1350425"/>
            <a:ext cx="9635837" cy="522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1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655893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Additional Details</a:t>
            </a:r>
            <a:br>
              <a:rPr lang="en-US" dirty="0"/>
            </a:b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52" y="2713895"/>
            <a:ext cx="10178322" cy="4134678"/>
          </a:xfrm>
        </p:spPr>
        <p:txBody>
          <a:bodyPr>
            <a:normAutofit/>
          </a:bodyPr>
          <a:lstStyle/>
          <a:p>
            <a:pPr algn="ctr"/>
            <a:endParaRPr lang="en-US" dirty="0">
              <a:hlinkClick r:id="rId2"/>
            </a:endParaRPr>
          </a:p>
          <a:p>
            <a:r>
              <a:rPr lang="en-US" b="1" dirty="0"/>
              <a:t>Website: </a:t>
            </a:r>
            <a:r>
              <a:rPr lang="en-US" dirty="0"/>
              <a:t>profgwhitehead.weebly.com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ResearchGate Profile: </a:t>
            </a:r>
            <a:r>
              <a:rPr lang="en-US" dirty="0"/>
              <a:t>https://www.researchgate.net/profile/George_Whitehead4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Google Scholar Profile: </a:t>
            </a:r>
            <a:r>
              <a:rPr lang="en-US" dirty="0"/>
              <a:t>GEK Whitehead</a:t>
            </a:r>
          </a:p>
          <a:p>
            <a:endParaRPr lang="en-US" dirty="0"/>
          </a:p>
          <a:p>
            <a:r>
              <a:rPr lang="en-US" b="1" dirty="0"/>
              <a:t>Email: </a:t>
            </a:r>
            <a:r>
              <a:rPr lang="en-US" dirty="0">
                <a:hlinkClick r:id="rId3"/>
              </a:rPr>
              <a:t>prof.gwhitehead@gmail.com</a:t>
            </a:r>
            <a:r>
              <a:rPr lang="en-US" dirty="0"/>
              <a:t> &amp; </a:t>
            </a:r>
            <a:r>
              <a:rPr lang="en-US" dirty="0">
                <a:hlinkClick r:id="rId4"/>
              </a:rPr>
              <a:t>prof.gwhitehead@igse.ac.kr</a:t>
            </a:r>
            <a:r>
              <a:rPr lang="en-US" dirty="0"/>
              <a:t> </a:t>
            </a:r>
            <a:endParaRPr lang="en-US" b="1" dirty="0"/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073" y="249453"/>
            <a:ext cx="2207102" cy="22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441</TotalTime>
  <Words>328</Words>
  <Application>Microsoft Office PowerPoint</Application>
  <PresentationFormat>와이드스크린</PresentationFormat>
  <Paragraphs>55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Final Project</vt:lpstr>
      <vt:lpstr>Designing and running lessons</vt:lpstr>
      <vt:lpstr>Teaching groups</vt:lpstr>
      <vt:lpstr>Lesson Schedule</vt:lpstr>
      <vt:lpstr>Evaluation</vt:lpstr>
      <vt:lpstr>Group contribution form</vt:lpstr>
      <vt:lpstr>Additional Details &amp; 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Based Learning</dc:title>
  <dc:creator>george.gifle@gmail.com</dc:creator>
  <cp:lastModifiedBy>hufs</cp:lastModifiedBy>
  <cp:revision>76</cp:revision>
  <dcterms:created xsi:type="dcterms:W3CDTF">2016-06-20T01:19:44Z</dcterms:created>
  <dcterms:modified xsi:type="dcterms:W3CDTF">2019-11-28T09:35:33Z</dcterms:modified>
</cp:coreProperties>
</file>