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E0D0F9-A092-4AEF-BA7A-23F86FF61B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Master Lesson 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E6AA3F6-4919-46BC-8749-FDFEA9A442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384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3E53C-9484-C863-F36B-757A498C6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ECE88-971F-CDB4-0A27-58F0CFC6C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Assignment #1: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Lesson plans for a one-semester course </a:t>
            </a:r>
          </a:p>
          <a:p>
            <a:endParaRPr lang="en-US" sz="2000" b="1" i="0" u="sng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0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re-design one of the courses that you teach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including </a:t>
            </a:r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developing new unit/lesson plans, homework assignments, teaching materials and instructional resources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endParaRPr lang="en-US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Assignment #2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Video recording of a 40-minute “master class” </a:t>
            </a:r>
          </a:p>
          <a:p>
            <a:endParaRPr lang="en-US" sz="20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prepare and deliver one of the re-designed lessons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demonstrating mastery of relevant skills. This lesson will be videotaped and peer-reviewed. 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8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5ADC09-CFF9-4FBA-8855-C80E25C3C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Group Lesson Planning and Teaching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A04356A-E9FD-4B9B-B24F-0CF06CEFB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0" hangingPunct="0">
              <a:buNone/>
            </a:pPr>
            <a:r>
              <a:rPr lang="en-US" altLang="ko-KR" b="1" dirty="0"/>
              <a:t>In your groups…</a:t>
            </a:r>
          </a:p>
          <a:p>
            <a:pPr latinLnBrk="0" hangingPunct="0"/>
            <a:r>
              <a:rPr lang="en-US" dirty="0"/>
              <a:t>re-design one of the courses that you teach, including developing new unit/lesson plans, homework assignments, teaching materials and instructional resources. </a:t>
            </a:r>
          </a:p>
          <a:p>
            <a:pPr latinLnBrk="0" hangingPunct="0"/>
            <a:r>
              <a:rPr lang="en-US" altLang="ko-KR" dirty="0"/>
              <a:t>Decide which lesson you will teach</a:t>
            </a:r>
          </a:p>
          <a:p>
            <a:pPr latinLnBrk="0" hangingPunct="0"/>
            <a:r>
              <a:rPr lang="en-US" altLang="ko-KR" dirty="0"/>
              <a:t>Decide who will teach what portion</a:t>
            </a:r>
          </a:p>
          <a:p>
            <a:pPr latinLnBrk="0" hangingPunct="0"/>
            <a:r>
              <a:rPr lang="en-US" altLang="ko-KR" dirty="0"/>
              <a:t>You may refer to lesson plans that you have created in this course</a:t>
            </a:r>
          </a:p>
          <a:p>
            <a:pPr latinLnBrk="0" hangingPunct="0"/>
            <a:r>
              <a:rPr lang="en-US" altLang="ko-KR" dirty="0"/>
              <a:t>Create the materials</a:t>
            </a:r>
          </a:p>
          <a:p>
            <a:pPr latinLnBrk="0" hangingPunct="0"/>
            <a:r>
              <a:rPr lang="en-US" altLang="ko-KR" dirty="0"/>
              <a:t>Be prepared to teach it in the final week (lotto style)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373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8205F-8FFF-4F58-486E-F6ACE5D81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am I looking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DC8C4-284D-CD71-A8BA-A7A33F195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atinLnBrk="0" hangingPunct="0"/>
            <a:r>
              <a:rPr lang="en-US" dirty="0"/>
              <a:t>Demonstration of effective teaching principles covered in the “Teaching” and “Language” components of this program</a:t>
            </a:r>
          </a:p>
          <a:p>
            <a:pPr latinLnBrk="0" hangingPunct="0"/>
            <a:endParaRPr lang="en-US" dirty="0"/>
          </a:p>
          <a:p>
            <a:pPr latinLnBrk="0" hangingPunct="0"/>
            <a:r>
              <a:rPr lang="en-US" dirty="0"/>
              <a:t>Following the key principles of CLIL (4 Cs, lower to higher order thinking, language of, for, through? Learning, appropriate level of content for target learners with proof)</a:t>
            </a:r>
          </a:p>
          <a:p>
            <a:pPr latinLnBrk="0" hangingPunct="0"/>
            <a:endParaRPr lang="en-US" dirty="0"/>
          </a:p>
          <a:p>
            <a:pPr latinLnBrk="0" hangingPunct="0"/>
            <a:r>
              <a:rPr lang="en-US" dirty="0"/>
              <a:t>Following the flow of the lesson designs (appropriate placement of each step e.g., generating background knowledge, teaching vocabulary etc.)</a:t>
            </a:r>
          </a:p>
          <a:p>
            <a:pPr latinLnBrk="0" hangingPunct="0"/>
            <a:endParaRPr lang="en-US" dirty="0"/>
          </a:p>
          <a:p>
            <a:pPr latinLnBrk="0" hangingPunct="0"/>
            <a:r>
              <a:rPr lang="en-US" dirty="0"/>
              <a:t>Included assessment for each lesson (content assessment, language  assessment, both?)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02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107AC-2609-2C88-FD3C-65BF647C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83E18-208D-B98B-47ED-7E3749B15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9D0E6C-74D3-9C75-BE99-DC13394A1E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60" t="29630" r="19742" b="11919"/>
          <a:stretch/>
        </p:blipFill>
        <p:spPr>
          <a:xfrm>
            <a:off x="2078181" y="696423"/>
            <a:ext cx="8386619" cy="546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894150"/>
      </p:ext>
    </p:extLst>
  </p:cSld>
  <p:clrMapOvr>
    <a:masterClrMapping/>
  </p:clrMapOvr>
</p:sld>
</file>

<file path=ppt/theme/theme1.xml><?xml version="1.0" encoding="utf-8"?>
<a:theme xmlns:a="http://schemas.openxmlformats.org/drawingml/2006/main" name="배지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배지</Template>
  <TotalTime>20</TotalTime>
  <Words>250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Gill Sans MT</vt:lpstr>
      <vt:lpstr>Impact</vt:lpstr>
      <vt:lpstr>Times New Roman</vt:lpstr>
      <vt:lpstr>배지</vt:lpstr>
      <vt:lpstr>Master Lesson </vt:lpstr>
      <vt:lpstr>Final Assignments</vt:lpstr>
      <vt:lpstr>Group Lesson Planning and Teaching</vt:lpstr>
      <vt:lpstr>What am I looking for?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Lesson Task</dc:title>
  <dc:creator>hufs</dc:creator>
  <cp:lastModifiedBy>George E. K. Whitehead</cp:lastModifiedBy>
  <cp:revision>7</cp:revision>
  <dcterms:created xsi:type="dcterms:W3CDTF">2023-05-25T11:09:30Z</dcterms:created>
  <dcterms:modified xsi:type="dcterms:W3CDTF">2023-11-08T01:10:23Z</dcterms:modified>
</cp:coreProperties>
</file>