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6" r:id="rId8"/>
    <p:sldId id="267" r:id="rId9"/>
    <p:sldId id="260" r:id="rId10"/>
    <p:sldId id="261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6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8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6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7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5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2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9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3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772C379-9A7C-4C87-A116-CBE9F58B04C5}" type="datetimeFigureOut">
              <a:rPr lang="en-US" smtClean="0"/>
              <a:t>4/13/2018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3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2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textbook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textbook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48AB7-4315-47AF-9508-14D5EB6CC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Evaluating Materials &amp; Activities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AB77A4-2368-43CE-B31A-A5F87F0FF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0241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B6B6C-2B1D-485D-A9D4-F8F47090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an Evaluation 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8E49-DF4D-4E4A-9E41-1CF00CD78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3020092"/>
            <a:ext cx="4357829" cy="1678432"/>
          </a:xfrm>
        </p:spPr>
        <p:txBody>
          <a:bodyPr>
            <a:normAutofit/>
          </a:bodyPr>
          <a:lstStyle/>
          <a:p>
            <a:r>
              <a:rPr lang="en-CA" dirty="0"/>
              <a:t>Practice evaluation.</a:t>
            </a:r>
          </a:p>
          <a:p>
            <a:endParaRPr lang="en-CA" dirty="0"/>
          </a:p>
          <a:p>
            <a:r>
              <a:rPr lang="en-CA" dirty="0"/>
              <a:t>Evaluating a textbook chapter.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1026" name="Picture 2" descr="Image result for evaluation">
            <a:hlinkClick r:id="rId2" action="ppaction://hlinkfile"/>
            <a:extLst>
              <a:ext uri="{FF2B5EF4-FFF2-40B4-BE49-F238E27FC236}">
                <a16:creationId xmlns:a16="http://schemas.microsoft.com/office/drawing/2014/main" id="{EBA5FA0D-49C7-4587-A9F1-70270A52A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464" y="2283968"/>
            <a:ext cx="5698904" cy="315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674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5BE4-15F1-400B-85B5-F5947F57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Revising the 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E6961-5A51-4B13-824C-E2B87C9D6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Is there anything you would add or delete?</a:t>
            </a:r>
          </a:p>
          <a:p>
            <a:endParaRPr lang="en-CA" dirty="0"/>
          </a:p>
          <a:p>
            <a:r>
              <a:rPr lang="en-CA" dirty="0"/>
              <a:t>Revise the rubric to suit your personal needs.</a:t>
            </a:r>
          </a:p>
        </p:txBody>
      </p:sp>
    </p:spTree>
    <p:extLst>
      <p:ext uri="{BB962C8B-B14F-4D97-AF65-F5344CB8AC3E}">
        <p14:creationId xmlns:p14="http://schemas.microsoft.com/office/powerpoint/2010/main" val="3065715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Midterm Application Task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/>
          </a:p>
          <a:p>
            <a:r>
              <a:rPr lang="en-US" altLang="ko-KR" dirty="0"/>
              <a:t>Revise the rubric to meet your personal needs</a:t>
            </a:r>
          </a:p>
          <a:p>
            <a:endParaRPr lang="en-US" altLang="ko-KR" dirty="0"/>
          </a:p>
          <a:p>
            <a:r>
              <a:rPr lang="en-US" altLang="ko-KR" dirty="0"/>
              <a:t>Consider the questions (and information you collected if relevant) from the needs analysis survey</a:t>
            </a:r>
            <a:r>
              <a:rPr lang="en-US" altLang="ko-KR"/>
              <a:t>. 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Tip: you can revise some of the questions and put them into the evaluation rubric if relevant to you</a:t>
            </a:r>
          </a:p>
          <a:p>
            <a:endParaRPr lang="en-US" altLang="ko-KR" dirty="0"/>
          </a:p>
          <a:p>
            <a:r>
              <a:rPr lang="en-US" altLang="ko-KR" dirty="0"/>
              <a:t>With the revised rubric you have created, evaluate a textbook of your choice.</a:t>
            </a:r>
          </a:p>
          <a:p>
            <a:endParaRPr lang="en-US" altLang="ko-KR" dirty="0"/>
          </a:p>
          <a:p>
            <a:r>
              <a:rPr lang="en-US" altLang="ko-KR" dirty="0"/>
              <a:t>Due date:  April 19</a:t>
            </a:r>
            <a:r>
              <a:rPr lang="en-US" altLang="ko-KR" baseline="30000" dirty="0"/>
              <a:t>th</a:t>
            </a:r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979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3013-9890-4B4C-B399-88C623C80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do we look 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F5B50-2579-433C-8D80-5149343A7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What are the different things we need to look at or consider when evaluating materials i.e. at textbook?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093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67BB-60E4-457C-A644-247EEE8D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2C640-2600-4B5B-8DA1-664C64E3D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It depends on the position you are evaluating the materials from.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Ministry of Education evaluator</a:t>
            </a:r>
          </a:p>
          <a:p>
            <a:pPr lvl="2"/>
            <a:r>
              <a:rPr lang="en-CA" dirty="0"/>
              <a:t>Does the book include all of the required objectives?</a:t>
            </a:r>
          </a:p>
          <a:p>
            <a:pPr lvl="2"/>
            <a:r>
              <a:rPr lang="en-CA" dirty="0"/>
              <a:t>Does the book align with our core principles and policies?</a:t>
            </a:r>
          </a:p>
          <a:p>
            <a:pPr lvl="2"/>
            <a:r>
              <a:rPr lang="en-CA" dirty="0"/>
              <a:t>Etc.</a:t>
            </a:r>
          </a:p>
          <a:p>
            <a:pPr lvl="2"/>
            <a:endParaRPr lang="en-CA" dirty="0"/>
          </a:p>
          <a:p>
            <a:pPr lvl="1"/>
            <a:r>
              <a:rPr lang="en-CA" dirty="0"/>
              <a:t>Materials Developer</a:t>
            </a:r>
          </a:p>
          <a:p>
            <a:pPr lvl="2"/>
            <a:r>
              <a:rPr lang="en-CA" dirty="0"/>
              <a:t>What do I like about this book, what don’t I like?</a:t>
            </a:r>
          </a:p>
          <a:p>
            <a:pPr lvl="2"/>
            <a:r>
              <a:rPr lang="en-CA" dirty="0"/>
              <a:t>Which activities have they used?</a:t>
            </a:r>
          </a:p>
          <a:p>
            <a:pPr lvl="2"/>
            <a:r>
              <a:rPr lang="en-CA" dirty="0"/>
              <a:t>How is the book laid out?</a:t>
            </a:r>
          </a:p>
          <a:p>
            <a:pPr lvl="2"/>
            <a:r>
              <a:rPr lang="en-CA" dirty="0"/>
              <a:t>Etc.?</a:t>
            </a:r>
          </a:p>
          <a:p>
            <a:pPr lvl="2"/>
            <a:endParaRPr lang="en-CA" dirty="0"/>
          </a:p>
          <a:p>
            <a:pPr lvl="1"/>
            <a:r>
              <a:rPr lang="en-CA" dirty="0"/>
              <a:t>Teacher</a:t>
            </a:r>
          </a:p>
          <a:p>
            <a:pPr lvl="2"/>
            <a:r>
              <a:rPr lang="en-CA" dirty="0"/>
              <a:t>Is the content interesting?</a:t>
            </a:r>
          </a:p>
          <a:p>
            <a:pPr lvl="2"/>
            <a:r>
              <a:rPr lang="en-CA" dirty="0"/>
              <a:t>Does it have a logical flow?</a:t>
            </a:r>
          </a:p>
          <a:p>
            <a:pPr lvl="2"/>
            <a:r>
              <a:rPr lang="en-CA" dirty="0"/>
              <a:t>Can I teach easily using it?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241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9A41-A73E-4571-8CB5-140E182ED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Setting our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6A7C7-7887-48ED-A608-71EA3F1AA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Evaluating the book from the perspective of a teacher who must use the materials to teach.</a:t>
            </a:r>
          </a:p>
        </p:txBody>
      </p:sp>
      <p:pic>
        <p:nvPicPr>
          <p:cNvPr id="1026" name="Picture 2" descr="Image result for evaluation">
            <a:extLst>
              <a:ext uri="{FF2B5EF4-FFF2-40B4-BE49-F238E27FC236}">
                <a16:creationId xmlns:a16="http://schemas.microsoft.com/office/drawing/2014/main" id="{9E370A72-9DF1-4919-84E7-675F5F86C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926" y="3334871"/>
            <a:ext cx="4750173" cy="31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50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347A-238C-44E9-8C00-5C906D7E2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Pre-During-Post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02DB0-4B20-41DA-9903-DAE20E92C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CA" dirty="0"/>
          </a:p>
          <a:p>
            <a:r>
              <a:rPr lang="en-CA" dirty="0"/>
              <a:t>We can evaluate materials pre-during-and post usage.  </a:t>
            </a:r>
          </a:p>
          <a:p>
            <a:endParaRPr lang="en-CA" dirty="0"/>
          </a:p>
          <a:p>
            <a:r>
              <a:rPr lang="en-CA" altLang="ko-KR" dirty="0"/>
              <a:t>Each of these stages has a different purpose </a:t>
            </a:r>
            <a:endParaRPr lang="en-CA" dirty="0"/>
          </a:p>
          <a:p>
            <a:endParaRPr lang="en-CA" dirty="0"/>
          </a:p>
          <a:p>
            <a:pPr lvl="1"/>
            <a:r>
              <a:rPr lang="en-US" dirty="0"/>
              <a:t>Before – Predicting its suitability and effectiveness</a:t>
            </a:r>
          </a:p>
          <a:p>
            <a:pPr lvl="1"/>
            <a:r>
              <a:rPr lang="en-US" dirty="0"/>
              <a:t>During – monitoring its suitability and effectiveness</a:t>
            </a:r>
          </a:p>
          <a:p>
            <a:pPr lvl="1"/>
            <a:r>
              <a:rPr lang="en-US" dirty="0"/>
              <a:t>Post – analyzing its suitability and effectiveness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Each of these is important for a different reason</a:t>
            </a:r>
          </a:p>
          <a:p>
            <a:endParaRPr lang="en-CA" dirty="0"/>
          </a:p>
          <a:p>
            <a:r>
              <a:rPr lang="en-CA" dirty="0"/>
              <a:t>https://www.professorjackrichards.com/evaluating-text-book/</a:t>
            </a:r>
          </a:p>
        </p:txBody>
      </p:sp>
    </p:spTree>
    <p:extLst>
      <p:ext uri="{BB962C8B-B14F-4D97-AF65-F5344CB8AC3E}">
        <p14:creationId xmlns:p14="http://schemas.microsoft.com/office/powerpoint/2010/main" val="412083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A4A36D-C79C-4034-961A-A281CD064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Pre-usage Textbook Evaluation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E71351A-1BC3-4B89-9B6C-A0F1C02DA5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687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B6B6C-2B1D-485D-A9D4-F8F47090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Different things to consider…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8E49-DF4D-4E4A-9E41-1CF00CD78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26146"/>
            <a:ext cx="5322300" cy="5031854"/>
          </a:xfrm>
        </p:spPr>
        <p:txBody>
          <a:bodyPr>
            <a:normAutofit/>
          </a:bodyPr>
          <a:lstStyle/>
          <a:p>
            <a:r>
              <a:rPr lang="en-CA" dirty="0"/>
              <a:t>General Information</a:t>
            </a:r>
          </a:p>
          <a:p>
            <a:r>
              <a:rPr lang="en-CA" dirty="0"/>
              <a:t>Organization/ Format</a:t>
            </a:r>
          </a:p>
          <a:p>
            <a:r>
              <a:rPr lang="en-CA" sz="2000" dirty="0"/>
              <a:t>Content</a:t>
            </a:r>
          </a:p>
          <a:p>
            <a:r>
              <a:rPr lang="en-CA" dirty="0"/>
              <a:t>Supplementary Materials</a:t>
            </a:r>
          </a:p>
          <a:p>
            <a:r>
              <a:rPr lang="en-CA" sz="2000" dirty="0"/>
              <a:t>Inclusion/ Equity</a:t>
            </a:r>
            <a:r>
              <a:rPr lang="en-CA" dirty="0"/>
              <a:t>/ Diversity</a:t>
            </a:r>
          </a:p>
          <a:p>
            <a:r>
              <a:rPr lang="en-CA" sz="2000" dirty="0"/>
              <a:t>Alignment </a:t>
            </a:r>
            <a:r>
              <a:rPr lang="en-CA" dirty="0"/>
              <a:t>with government standards and assessment</a:t>
            </a:r>
            <a:endParaRPr lang="en-CA" sz="2000" dirty="0"/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089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C59EA-D298-4F63-AEDF-1D5AF2234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DFCA3-EC76-427C-B0E6-54F63F20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Image result for evaluation">
            <a:hlinkClick r:id="rId2" action="ppaction://hlinkfile"/>
            <a:extLst>
              <a:ext uri="{FF2B5EF4-FFF2-40B4-BE49-F238E27FC236}">
                <a16:creationId xmlns:a16="http://schemas.microsoft.com/office/drawing/2014/main" id="{D11D7DB2-727C-4968-858F-4C13E85E7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4" y="484632"/>
            <a:ext cx="10554060" cy="583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91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B6B6C-2B1D-485D-A9D4-F8F47090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8E49-DF4D-4E4A-9E41-1CF00CD78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3693881" cy="4574360"/>
          </a:xfrm>
        </p:spPr>
        <p:txBody>
          <a:bodyPr>
            <a:normAutofit/>
          </a:bodyPr>
          <a:lstStyle/>
          <a:p>
            <a:r>
              <a:rPr lang="en-CA" dirty="0"/>
              <a:t>Aims/ Approach</a:t>
            </a:r>
          </a:p>
          <a:p>
            <a:pPr lvl="1"/>
            <a:r>
              <a:rPr lang="en-CA" dirty="0"/>
              <a:t>Activity aims</a:t>
            </a:r>
          </a:p>
          <a:p>
            <a:pPr lvl="1"/>
            <a:r>
              <a:rPr lang="en-CA" dirty="0"/>
              <a:t>Teaching approach</a:t>
            </a:r>
          </a:p>
          <a:p>
            <a:r>
              <a:rPr lang="en-CA" dirty="0"/>
              <a:t>Suitability</a:t>
            </a:r>
          </a:p>
          <a:p>
            <a:pPr lvl="1"/>
            <a:r>
              <a:rPr lang="en-CA" dirty="0"/>
              <a:t>For </a:t>
            </a:r>
            <a:r>
              <a:rPr lang="en-CA" dirty="0" err="1"/>
              <a:t>Ss</a:t>
            </a:r>
            <a:r>
              <a:rPr lang="en-CA" dirty="0"/>
              <a:t> abilities</a:t>
            </a:r>
          </a:p>
          <a:p>
            <a:pPr lvl="1"/>
            <a:r>
              <a:rPr lang="en-CA" dirty="0"/>
              <a:t># of students</a:t>
            </a:r>
          </a:p>
          <a:p>
            <a:pPr lvl="1"/>
            <a:r>
              <a:rPr lang="en-CA" dirty="0"/>
              <a:t>Students age</a:t>
            </a:r>
          </a:p>
          <a:p>
            <a:pPr lvl="1"/>
            <a:r>
              <a:rPr lang="en-CA" dirty="0"/>
              <a:t>Classroom space</a:t>
            </a:r>
          </a:p>
          <a:p>
            <a:pPr lvl="1"/>
            <a:r>
              <a:rPr lang="en-CA" dirty="0"/>
              <a:t>Teaching context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B903B6-6F2E-4A02-9164-3B65D9814CD5}"/>
              </a:ext>
            </a:extLst>
          </p:cNvPr>
          <p:cNvSpPr/>
          <p:nvPr/>
        </p:nvSpPr>
        <p:spPr>
          <a:xfrm>
            <a:off x="1956619" y="-99031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CA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27A7B33-2E89-4E76-AF1C-9483DE27226F}"/>
              </a:ext>
            </a:extLst>
          </p:cNvPr>
          <p:cNvSpPr txBox="1">
            <a:spLocks/>
          </p:cNvSpPr>
          <p:nvPr/>
        </p:nvSpPr>
        <p:spPr>
          <a:xfrm>
            <a:off x="4358738" y="2093976"/>
            <a:ext cx="3693881" cy="32470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Level of Engagement</a:t>
            </a:r>
          </a:p>
          <a:p>
            <a:pPr lvl="1"/>
            <a:r>
              <a:rPr lang="en-CA" dirty="0"/>
              <a:t>Participation</a:t>
            </a:r>
          </a:p>
          <a:p>
            <a:pPr lvl="1"/>
            <a:r>
              <a:rPr lang="en-CA" dirty="0"/>
              <a:t>Student interest</a:t>
            </a:r>
          </a:p>
          <a:p>
            <a:r>
              <a:rPr lang="en-CA" dirty="0"/>
              <a:t>Preparation time</a:t>
            </a:r>
          </a:p>
          <a:p>
            <a:pPr lvl="1"/>
            <a:r>
              <a:rPr lang="en-CA" dirty="0"/>
              <a:t>Materials</a:t>
            </a:r>
          </a:p>
          <a:p>
            <a:pPr lvl="1"/>
            <a:r>
              <a:rPr lang="en-CA" dirty="0"/>
              <a:t>Setting up the classroom</a:t>
            </a:r>
          </a:p>
          <a:p>
            <a:r>
              <a:rPr lang="en-CA" dirty="0"/>
              <a:t>Instructions</a:t>
            </a:r>
          </a:p>
          <a:p>
            <a:pPr lvl="1"/>
            <a:r>
              <a:rPr lang="en-CA" dirty="0"/>
              <a:t>Clear/ easy to follow</a:t>
            </a:r>
          </a:p>
          <a:p>
            <a:r>
              <a:rPr lang="en-CA" dirty="0"/>
              <a:t>Activity duration</a:t>
            </a:r>
          </a:p>
          <a:p>
            <a:pPr lvl="1"/>
            <a:r>
              <a:rPr lang="en-CA" dirty="0"/>
              <a:t>Time required</a:t>
            </a:r>
          </a:p>
        </p:txBody>
      </p:sp>
    </p:spTree>
    <p:extLst>
      <p:ext uri="{BB962C8B-B14F-4D97-AF65-F5344CB8AC3E}">
        <p14:creationId xmlns:p14="http://schemas.microsoft.com/office/powerpoint/2010/main" val="3410558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206</TotalTime>
  <Words>371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돋움</vt:lpstr>
      <vt:lpstr>HY중고딕</vt:lpstr>
      <vt:lpstr>Bookman Old Style</vt:lpstr>
      <vt:lpstr>Century Gothic</vt:lpstr>
      <vt:lpstr>Wingdings</vt:lpstr>
      <vt:lpstr>Wood Type</vt:lpstr>
      <vt:lpstr>Evaluating Materials &amp; Activities</vt:lpstr>
      <vt:lpstr>What do we look at?</vt:lpstr>
      <vt:lpstr>Position</vt:lpstr>
      <vt:lpstr>Setting our position</vt:lpstr>
      <vt:lpstr>Pre-During-Post</vt:lpstr>
      <vt:lpstr>Pre-usage Textbook Evaluation</vt:lpstr>
      <vt:lpstr>Different things to consider…</vt:lpstr>
      <vt:lpstr>PowerPoint Presentation</vt:lpstr>
      <vt:lpstr>Activities</vt:lpstr>
      <vt:lpstr>Using an Evaluation Rubric</vt:lpstr>
      <vt:lpstr>Revising the Rubric</vt:lpstr>
      <vt:lpstr>Midterm Application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Materials &amp; Activities</dc:title>
  <dc:creator>Whitehead, George E.K. (Prof.)</dc:creator>
  <cp:lastModifiedBy>George Whitehead</cp:lastModifiedBy>
  <cp:revision>22</cp:revision>
  <dcterms:created xsi:type="dcterms:W3CDTF">2018-02-06T03:50:10Z</dcterms:created>
  <dcterms:modified xsi:type="dcterms:W3CDTF">2018-04-13T20:58:35Z</dcterms:modified>
</cp:coreProperties>
</file>