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88" r:id="rId1"/>
  </p:sldMasterIdLst>
  <p:sldIdLst>
    <p:sldId id="256" r:id="rId2"/>
    <p:sldId id="257" r:id="rId3"/>
    <p:sldId id="259" r:id="rId4"/>
    <p:sldId id="258" r:id="rId5"/>
    <p:sldId id="263" r:id="rId6"/>
    <p:sldId id="264" r:id="rId7"/>
    <p:sldId id="266" r:id="rId8"/>
    <p:sldId id="267" r:id="rId9"/>
    <p:sldId id="261" r:id="rId10"/>
    <p:sldId id="265" r:id="rId11"/>
    <p:sldId id="268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31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3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82762"/>
            <a:ext cx="10222992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smtClean="0"/>
              <a:t>4/14/2022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9563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smtClean="0"/>
              <a:t>4/14/2022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4586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smtClean="0"/>
              <a:t>4/14/2022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07682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smtClean="0"/>
              <a:t>4/14/2022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960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 b="1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C6F822A4-8DA6-4447-9B1F-C5DB58435268}" type="datetimeFigureOut">
              <a:rPr lang="en-US" smtClean="0"/>
              <a:t>4/14/2022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7172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smtClean="0"/>
              <a:t>4/14/2022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2559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smtClean="0"/>
              <a:t>4/14/2022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3225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smtClean="0"/>
              <a:t>4/14/2022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9399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smtClean="0"/>
              <a:t>4/14/2022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3938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smtClean="0"/>
              <a:t>4/14/2022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080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3772C379-9A7C-4C87-A116-CBE9F58B04C5}" type="datetimeFigureOut">
              <a:rPr lang="en-US" smtClean="0"/>
              <a:t>4/14/2022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6435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8664C608-40B1-4030-A28D-5B74BC98ADCE}" type="datetimeFigureOut">
              <a:rPr lang="en-US" smtClean="0"/>
              <a:t>4/14/2022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2825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2"/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textbook.doc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textbook.doc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A48AB7-4315-47AF-9508-14D5EB6CC09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Evaluating Materials &amp; Activities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BAB77A4-2368-43CE-B31A-A5F87F0FFA1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002412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A15BE4-15F1-400B-85B5-F5947F571A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Revising the Rubric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4E6961-5A51-4B13-824C-E2B87C9D6B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Is there anything you would add or delete?</a:t>
            </a:r>
          </a:p>
          <a:p>
            <a:endParaRPr lang="en-CA" dirty="0"/>
          </a:p>
          <a:p>
            <a:r>
              <a:rPr lang="en-CA" dirty="0"/>
              <a:t>Revise the rubric to suit your personal needs.</a:t>
            </a:r>
          </a:p>
        </p:txBody>
      </p:sp>
    </p:spTree>
    <p:extLst>
      <p:ext uri="{BB962C8B-B14F-4D97-AF65-F5344CB8AC3E}">
        <p14:creationId xmlns:p14="http://schemas.microsoft.com/office/powerpoint/2010/main" val="30657158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Midterm Application Task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altLang="ko-KR" dirty="0"/>
          </a:p>
          <a:p>
            <a:r>
              <a:rPr lang="en-US" altLang="ko-KR" dirty="0"/>
              <a:t>Revise the rubric to meet your personal needs</a:t>
            </a:r>
          </a:p>
          <a:p>
            <a:endParaRPr lang="en-US" altLang="ko-KR" dirty="0"/>
          </a:p>
          <a:p>
            <a:r>
              <a:rPr lang="en-US" altLang="ko-KR" dirty="0"/>
              <a:t>Consider the questions (and information you collected if relevant) from the needs analysis survey. </a:t>
            </a:r>
          </a:p>
          <a:p>
            <a:endParaRPr lang="en-US" altLang="ko-KR" dirty="0"/>
          </a:p>
          <a:p>
            <a:pPr lvl="1"/>
            <a:r>
              <a:rPr lang="en-US" altLang="ko-KR" dirty="0"/>
              <a:t>Tip: you can revise some of the questions and put them into the evaluation rubric if relevant to you</a:t>
            </a:r>
          </a:p>
          <a:p>
            <a:endParaRPr lang="en-US" altLang="ko-KR" dirty="0"/>
          </a:p>
          <a:p>
            <a:r>
              <a:rPr lang="en-US" altLang="ko-KR" dirty="0"/>
              <a:t>With the revised rubric you have created, evaluate a textbook of your choice.</a:t>
            </a:r>
          </a:p>
          <a:p>
            <a:endParaRPr lang="en-US" altLang="ko-KR" dirty="0"/>
          </a:p>
          <a:p>
            <a:r>
              <a:rPr lang="en-US" altLang="ko-KR" dirty="0"/>
              <a:t>Due date</a:t>
            </a:r>
            <a:r>
              <a:rPr lang="en-US" altLang="ko-KR"/>
              <a:t>: October 29th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9797906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A23013-9890-4B4C-B399-88C623C80F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Using what we have learned thus far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BF5B50-2579-433C-8D80-5149343A7A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/>
          </a:p>
          <a:p>
            <a:r>
              <a:rPr lang="en-CA" dirty="0"/>
              <a:t>What are the different things we need to look at or consider when evaluating materials i.e. at textbook?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109339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4667BB-60E4-457C-A644-247EEE8DEE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Position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42C640-2600-4B5B-8DA1-664C64E3D9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CA" dirty="0"/>
              <a:t>It depends on the position you are evaluating the materials from.</a:t>
            </a:r>
          </a:p>
          <a:p>
            <a:pPr lvl="1"/>
            <a:endParaRPr lang="en-CA" dirty="0"/>
          </a:p>
          <a:p>
            <a:pPr lvl="1"/>
            <a:r>
              <a:rPr lang="en-CA" dirty="0"/>
              <a:t>Ministry of Education evaluator</a:t>
            </a:r>
          </a:p>
          <a:p>
            <a:pPr lvl="2"/>
            <a:r>
              <a:rPr lang="en-CA" dirty="0"/>
              <a:t>Does the book include all of the required objectives?</a:t>
            </a:r>
          </a:p>
          <a:p>
            <a:pPr lvl="2"/>
            <a:r>
              <a:rPr lang="en-CA" dirty="0"/>
              <a:t>Does the book align with our core principles and policies?</a:t>
            </a:r>
          </a:p>
          <a:p>
            <a:pPr lvl="2"/>
            <a:r>
              <a:rPr lang="en-CA" dirty="0"/>
              <a:t>Etc.</a:t>
            </a:r>
          </a:p>
          <a:p>
            <a:pPr lvl="2"/>
            <a:endParaRPr lang="en-CA" dirty="0"/>
          </a:p>
          <a:p>
            <a:pPr lvl="1"/>
            <a:r>
              <a:rPr lang="en-CA" dirty="0"/>
              <a:t>Materials Developer</a:t>
            </a:r>
          </a:p>
          <a:p>
            <a:pPr lvl="2"/>
            <a:r>
              <a:rPr lang="en-CA" dirty="0"/>
              <a:t>What do I like about this book, what don’t I like?</a:t>
            </a:r>
          </a:p>
          <a:p>
            <a:pPr lvl="2"/>
            <a:r>
              <a:rPr lang="en-CA" dirty="0"/>
              <a:t>Which activities have they used?</a:t>
            </a:r>
          </a:p>
          <a:p>
            <a:pPr lvl="2"/>
            <a:r>
              <a:rPr lang="en-CA" dirty="0"/>
              <a:t>How is the book laid out?</a:t>
            </a:r>
          </a:p>
          <a:p>
            <a:pPr lvl="2"/>
            <a:r>
              <a:rPr lang="en-CA" dirty="0"/>
              <a:t>Etc.?</a:t>
            </a:r>
          </a:p>
          <a:p>
            <a:pPr lvl="2"/>
            <a:endParaRPr lang="en-CA" dirty="0"/>
          </a:p>
          <a:p>
            <a:pPr lvl="1"/>
            <a:r>
              <a:rPr lang="en-CA" dirty="0"/>
              <a:t>Teacher</a:t>
            </a:r>
          </a:p>
          <a:p>
            <a:pPr lvl="2"/>
            <a:r>
              <a:rPr lang="en-CA" dirty="0"/>
              <a:t>Is the content interesting?</a:t>
            </a:r>
          </a:p>
          <a:p>
            <a:pPr lvl="2"/>
            <a:r>
              <a:rPr lang="en-CA" dirty="0"/>
              <a:t>Does it have a logical flow?</a:t>
            </a:r>
          </a:p>
          <a:p>
            <a:pPr lvl="2"/>
            <a:r>
              <a:rPr lang="en-CA" dirty="0"/>
              <a:t>Can I teach easily using it?</a:t>
            </a:r>
          </a:p>
          <a:p>
            <a:pPr lvl="1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824125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429A41-A73E-4571-8CB5-140E182ED1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Setting our position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36A7C7-7887-48ED-A608-71EA3F1AAF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Evaluating the book from the perspective of a teacher who must use the materials to teach.</a:t>
            </a:r>
          </a:p>
        </p:txBody>
      </p:sp>
      <p:pic>
        <p:nvPicPr>
          <p:cNvPr id="1026" name="Picture 2" descr="Image result for evaluation">
            <a:extLst>
              <a:ext uri="{FF2B5EF4-FFF2-40B4-BE49-F238E27FC236}">
                <a16:creationId xmlns:a16="http://schemas.microsoft.com/office/drawing/2014/main" id="{9E370A72-9DF1-4919-84E7-675F5F86C5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8926" y="3334871"/>
            <a:ext cx="4750173" cy="3166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65008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3F347A-238C-44E9-8C00-5C906D7E25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Pre-During-Post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C02DB0-4B20-41DA-9903-DAE20E92C9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CA" dirty="0"/>
          </a:p>
          <a:p>
            <a:r>
              <a:rPr lang="en-CA" dirty="0"/>
              <a:t>We can evaluate materials pre-during-and post usage.  </a:t>
            </a:r>
          </a:p>
          <a:p>
            <a:endParaRPr lang="en-CA" dirty="0"/>
          </a:p>
          <a:p>
            <a:r>
              <a:rPr lang="en-CA" altLang="ko-KR" dirty="0"/>
              <a:t>Each of these stages has a different purpose </a:t>
            </a:r>
            <a:endParaRPr lang="en-CA" dirty="0"/>
          </a:p>
          <a:p>
            <a:endParaRPr lang="en-CA" dirty="0"/>
          </a:p>
          <a:p>
            <a:pPr lvl="1"/>
            <a:r>
              <a:rPr lang="en-US" dirty="0"/>
              <a:t>Before – Predicting its suitability and effectiveness</a:t>
            </a:r>
          </a:p>
          <a:p>
            <a:pPr lvl="1"/>
            <a:r>
              <a:rPr lang="en-US" dirty="0"/>
              <a:t>During – monitoring its suitability and effectiveness</a:t>
            </a:r>
          </a:p>
          <a:p>
            <a:pPr lvl="1"/>
            <a:r>
              <a:rPr lang="en-US" dirty="0"/>
              <a:t>Post – analyzing its suitability and effectiveness</a:t>
            </a:r>
            <a:endParaRPr lang="en-CA" dirty="0"/>
          </a:p>
          <a:p>
            <a:pPr marL="0" indent="0">
              <a:buNone/>
            </a:pPr>
            <a:endParaRPr lang="en-CA" dirty="0"/>
          </a:p>
          <a:p>
            <a:r>
              <a:rPr lang="en-CA" dirty="0"/>
              <a:t>Each of these is important for a different reason</a:t>
            </a:r>
          </a:p>
          <a:p>
            <a:endParaRPr lang="en-CA" dirty="0"/>
          </a:p>
          <a:p>
            <a:r>
              <a:rPr lang="en-CA" dirty="0"/>
              <a:t>https://www.professorjackrichards.com/evaluating-text-book/</a:t>
            </a:r>
          </a:p>
        </p:txBody>
      </p:sp>
    </p:spTree>
    <p:extLst>
      <p:ext uri="{BB962C8B-B14F-4D97-AF65-F5344CB8AC3E}">
        <p14:creationId xmlns:p14="http://schemas.microsoft.com/office/powerpoint/2010/main" val="41208356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1A4A36D-C79C-4034-961A-A281CD06495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Pre-usage Textbook Evaluation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7E71351A-1BC3-4B89-9B6C-A0F1C02DA5A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568783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DB6B6C-2B1D-485D-A9D4-F8F470903D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Different things to consider…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818E49-DF4D-4E4A-9E41-1CF00CD78A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1826146"/>
            <a:ext cx="5322300" cy="5031854"/>
          </a:xfrm>
        </p:spPr>
        <p:txBody>
          <a:bodyPr>
            <a:normAutofit/>
          </a:bodyPr>
          <a:lstStyle/>
          <a:p>
            <a:r>
              <a:rPr lang="en-CA" dirty="0"/>
              <a:t>General Information</a:t>
            </a:r>
          </a:p>
          <a:p>
            <a:r>
              <a:rPr lang="en-CA" dirty="0"/>
              <a:t>Organization/ Format</a:t>
            </a:r>
          </a:p>
          <a:p>
            <a:r>
              <a:rPr lang="en-CA" sz="2000" dirty="0"/>
              <a:t>Content</a:t>
            </a:r>
          </a:p>
          <a:p>
            <a:r>
              <a:rPr lang="en-CA" dirty="0"/>
              <a:t>Supplementary Materials</a:t>
            </a:r>
          </a:p>
          <a:p>
            <a:r>
              <a:rPr lang="en-CA" sz="2000" dirty="0"/>
              <a:t>Inclusion/ Equity</a:t>
            </a:r>
            <a:r>
              <a:rPr lang="en-CA" dirty="0"/>
              <a:t>/ Diversity</a:t>
            </a:r>
          </a:p>
          <a:p>
            <a:r>
              <a:rPr lang="en-CA" sz="2000" dirty="0"/>
              <a:t>Alignment </a:t>
            </a:r>
            <a:r>
              <a:rPr lang="en-CA" dirty="0"/>
              <a:t>with government standards and assessment</a:t>
            </a:r>
            <a:endParaRPr lang="en-CA" sz="2000" dirty="0"/>
          </a:p>
          <a:p>
            <a:pPr lvl="1"/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108922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C59EA-D298-4F63-AEDF-1D5AF22348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1DFCA3-EC76-427C-B0E6-54F63F206C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4" name="Picture 2" descr="Image result for evaluation">
            <a:hlinkClick r:id="rId2" action="ppaction://hlinkfile"/>
            <a:extLst>
              <a:ext uri="{FF2B5EF4-FFF2-40B4-BE49-F238E27FC236}">
                <a16:creationId xmlns:a16="http://schemas.microsoft.com/office/drawing/2014/main" id="{D11D7DB2-727C-4968-858F-4C13E85E7C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744" y="484632"/>
            <a:ext cx="10554060" cy="5834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79163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DB6B6C-2B1D-485D-A9D4-F8F470903D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Using an Evaluation Rubric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818E49-DF4D-4E4A-9E41-1CF00CD78A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3020092"/>
            <a:ext cx="4357829" cy="1678432"/>
          </a:xfrm>
        </p:spPr>
        <p:txBody>
          <a:bodyPr>
            <a:normAutofit/>
          </a:bodyPr>
          <a:lstStyle/>
          <a:p>
            <a:r>
              <a:rPr lang="en-CA" dirty="0"/>
              <a:t>Practice evaluation.</a:t>
            </a:r>
          </a:p>
          <a:p>
            <a:endParaRPr lang="en-CA" dirty="0"/>
          </a:p>
          <a:p>
            <a:r>
              <a:rPr lang="en-CA" dirty="0"/>
              <a:t>Evaluating a textbook chapter.</a:t>
            </a:r>
          </a:p>
          <a:p>
            <a:endParaRPr lang="en-CA" dirty="0"/>
          </a:p>
          <a:p>
            <a:endParaRPr lang="en-CA" dirty="0"/>
          </a:p>
        </p:txBody>
      </p:sp>
      <p:pic>
        <p:nvPicPr>
          <p:cNvPr id="1026" name="Picture 2" descr="Image result for evaluation">
            <a:hlinkClick r:id="rId2" action="ppaction://hlinkfile"/>
            <a:extLst>
              <a:ext uri="{FF2B5EF4-FFF2-40B4-BE49-F238E27FC236}">
                <a16:creationId xmlns:a16="http://schemas.microsoft.com/office/drawing/2014/main" id="{EBA5FA0D-49C7-4587-A9F1-70270A52AB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4464" y="2283968"/>
            <a:ext cx="5698904" cy="3150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06740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84ACB6"/>
      </a:dk2>
      <a:lt2>
        <a:srgbClr val="EBE9DD"/>
      </a:lt2>
      <a:accent1>
        <a:srgbClr val="6F8183"/>
      </a:accent1>
      <a:accent2>
        <a:srgbClr val="967E96"/>
      </a:accent2>
      <a:accent3>
        <a:srgbClr val="CCC893"/>
      </a:accent3>
      <a:accent4>
        <a:srgbClr val="A54D74"/>
      </a:accent4>
      <a:accent5>
        <a:srgbClr val="949C6B"/>
      </a:accent5>
      <a:accent6>
        <a:srgbClr val="766A50"/>
      </a:accent6>
      <a:hlink>
        <a:srgbClr val="CC6600"/>
      </a:hlink>
      <a:folHlink>
        <a:srgbClr val="777777"/>
      </a:folHlink>
    </a:clrScheme>
    <a:fontScheme name="Wood Type">
      <a:majorFont>
        <a:latin typeface="Century Gothic" panose="020B0502020202020204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man Old Style" panose="02050604050505020204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8E89CD47-BF55-4DDE-B823-2283AA7E769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Wood Type</Template>
  <TotalTime>208</TotalTime>
  <Words>328</Words>
  <Application>Microsoft Office PowerPoint</Application>
  <PresentationFormat>Widescreen</PresentationFormat>
  <Paragraphs>64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Bookman Old Style</vt:lpstr>
      <vt:lpstr>Century Gothic</vt:lpstr>
      <vt:lpstr>Wingdings</vt:lpstr>
      <vt:lpstr>Wood Type</vt:lpstr>
      <vt:lpstr>Evaluating Materials &amp; Activities</vt:lpstr>
      <vt:lpstr>Using what we have learned thus far</vt:lpstr>
      <vt:lpstr>Position</vt:lpstr>
      <vt:lpstr>Setting our position</vt:lpstr>
      <vt:lpstr>Pre-During-Post</vt:lpstr>
      <vt:lpstr>Pre-usage Textbook Evaluation</vt:lpstr>
      <vt:lpstr>Different things to consider…</vt:lpstr>
      <vt:lpstr>PowerPoint Presentation</vt:lpstr>
      <vt:lpstr>Using an Evaluation Rubric</vt:lpstr>
      <vt:lpstr>Revising the Rubric</vt:lpstr>
      <vt:lpstr>Midterm Application Task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Evaluating Materials &amp; Activities</dc:title>
  <dc:creator>Whitehead, George E.K. (Prof.)</dc:creator>
  <cp:lastModifiedBy>Reviewer</cp:lastModifiedBy>
  <cp:revision>26</cp:revision>
  <dcterms:created xsi:type="dcterms:W3CDTF">2018-02-06T03:50:10Z</dcterms:created>
  <dcterms:modified xsi:type="dcterms:W3CDTF">2022-04-14T12:05:24Z</dcterms:modified>
</cp:coreProperties>
</file>