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9" r:id="rId3"/>
    <p:sldId id="272" r:id="rId4"/>
    <p:sldId id="290" r:id="rId5"/>
    <p:sldId id="273" r:id="rId6"/>
    <p:sldId id="279" r:id="rId7"/>
    <p:sldId id="280" r:id="rId8"/>
    <p:sldId id="275" r:id="rId9"/>
    <p:sldId id="281" r:id="rId10"/>
    <p:sldId id="282" r:id="rId11"/>
    <p:sldId id="277" r:id="rId12"/>
    <p:sldId id="278" r:id="rId13"/>
    <p:sldId id="276" r:id="rId14"/>
    <p:sldId id="288" r:id="rId15"/>
    <p:sldId id="284" r:id="rId16"/>
    <p:sldId id="286" r:id="rId17"/>
    <p:sldId id="287" r:id="rId18"/>
    <p:sldId id="266" r:id="rId19"/>
    <p:sldId id="267" r:id="rId20"/>
    <p:sldId id="268" r:id="rId21"/>
    <p:sldId id="291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pPr/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pPr/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pPr/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pPr/>
              <a:t>10/19/2017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pPr/>
              <a:t>10/19/2017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pPr/>
              <a:t>10/19/2017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pPr/>
              <a:t>10/19/2017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pPr/>
              <a:t>10/19/2017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pPr/>
              <a:t>10/19/2017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simplypsychology.org/milgram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Ethical Considerations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15399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Voluntary participation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Research participation should be voluntary and </a:t>
            </a:r>
            <a:r>
              <a:rPr lang="en-CA" b="1" dirty="0"/>
              <a:t>not forced </a:t>
            </a:r>
            <a:r>
              <a:rPr lang="en-CA" dirty="0"/>
              <a:t>or </a:t>
            </a:r>
            <a:r>
              <a:rPr lang="en-CA" b="1" dirty="0"/>
              <a:t>bribed</a:t>
            </a:r>
            <a:r>
              <a:rPr lang="en-CA" dirty="0"/>
              <a:t>.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Participants have the right to withdraw their participation at any time (before, during, or after).</a:t>
            </a:r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35409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Transparency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565753"/>
            <a:ext cx="10178322" cy="4484318"/>
          </a:xfrm>
        </p:spPr>
        <p:txBody>
          <a:bodyPr>
            <a:normAutofit fontScale="92500" lnSpcReduction="20000"/>
          </a:bodyPr>
          <a:lstStyle/>
          <a:p>
            <a:r>
              <a:rPr lang="en-CA" dirty="0"/>
              <a:t>Researchers should be clear about the purposes of their study and not mislead subjects about the </a:t>
            </a:r>
            <a:r>
              <a:rPr lang="en-CA" dirty="0" smtClean="0"/>
              <a:t>purpose their </a:t>
            </a:r>
            <a:r>
              <a:rPr lang="en-CA" dirty="0"/>
              <a:t>research.  (except for special circumstances</a:t>
            </a:r>
            <a:r>
              <a:rPr lang="en-CA" dirty="0" smtClean="0"/>
              <a:t>)</a:t>
            </a:r>
          </a:p>
          <a:p>
            <a:pPr lvl="1"/>
            <a:endParaRPr lang="en-CA" dirty="0" smtClean="0"/>
          </a:p>
          <a:p>
            <a:pPr lvl="1"/>
            <a:r>
              <a:rPr lang="en-CA" dirty="0" smtClean="0"/>
              <a:t>Tell the participants as much as you can about your study</a:t>
            </a:r>
          </a:p>
          <a:p>
            <a:pPr lvl="1"/>
            <a:r>
              <a:rPr lang="en-CA" dirty="0" smtClean="0"/>
              <a:t>Let them ask you questions about your study</a:t>
            </a:r>
          </a:p>
          <a:p>
            <a:pPr lvl="1"/>
            <a:r>
              <a:rPr lang="en-CA" dirty="0" smtClean="0"/>
              <a:t>Let them know of any potential issues that they may encounter as a result of your study</a:t>
            </a:r>
            <a:endParaRPr lang="en-CA" dirty="0"/>
          </a:p>
          <a:p>
            <a:pPr>
              <a:buNone/>
            </a:pPr>
            <a:endParaRPr lang="en-CA" dirty="0"/>
          </a:p>
          <a:p>
            <a:r>
              <a:rPr lang="en-CA" dirty="0"/>
              <a:t>Researchers should be transparent about the way they are representing the subjects. </a:t>
            </a:r>
            <a:endParaRPr lang="en-CA" dirty="0" smtClean="0"/>
          </a:p>
          <a:p>
            <a:pPr>
              <a:buNone/>
            </a:pPr>
            <a:endParaRPr lang="en-CA" dirty="0" smtClean="0"/>
          </a:p>
          <a:p>
            <a:pPr lvl="1"/>
            <a:r>
              <a:rPr lang="en-CA" dirty="0" smtClean="0"/>
              <a:t>Let them know how they are going to be represented in your study</a:t>
            </a:r>
          </a:p>
          <a:p>
            <a:pPr lvl="2"/>
            <a:r>
              <a:rPr lang="en-CA" dirty="0" smtClean="0"/>
              <a:t>Their views will be presented through interview excerpts</a:t>
            </a:r>
          </a:p>
          <a:p>
            <a:pPr lvl="2"/>
            <a:r>
              <a:rPr lang="en-CA" dirty="0" smtClean="0"/>
              <a:t>Their behavior will be discussed in relation to the topic of study</a:t>
            </a:r>
          </a:p>
          <a:p>
            <a:pPr lvl="2"/>
            <a:r>
              <a:rPr lang="en-CA" dirty="0" smtClean="0"/>
              <a:t>They will be represented as a character (narrative)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79548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No Physical or psychological harm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Researchers should never ever put their subjects in a compromising position where there is a potential for danger.</a:t>
            </a:r>
          </a:p>
          <a:p>
            <a:endParaRPr lang="en-CA" dirty="0"/>
          </a:p>
          <a:p>
            <a:r>
              <a:rPr lang="en-CA" dirty="0"/>
              <a:t>Researchers should not harm or distress (physically or psychologically) their research subjects.</a:t>
            </a:r>
          </a:p>
          <a:p>
            <a:endParaRPr lang="en-CA" dirty="0"/>
          </a:p>
          <a:p>
            <a:r>
              <a:rPr lang="en-CA" dirty="0"/>
              <a:t>Throughout their research process (before, during, after) they must take all steps necessary to protect the wellbeing of their participants.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91318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Privacy</a:t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A researcher should never breach a research subject's </a:t>
            </a:r>
            <a:r>
              <a:rPr lang="en-CA" b="1" dirty="0"/>
              <a:t>privacy</a:t>
            </a:r>
            <a:r>
              <a:rPr lang="en-CA" dirty="0"/>
              <a:t>.</a:t>
            </a:r>
          </a:p>
          <a:p>
            <a:endParaRPr lang="en-CA" dirty="0"/>
          </a:p>
          <a:p>
            <a:pPr lvl="1"/>
            <a:r>
              <a:rPr lang="en-CA" b="1" dirty="0"/>
              <a:t>Anonymity</a:t>
            </a:r>
            <a:r>
              <a:rPr lang="en-CA" dirty="0"/>
              <a:t>: refers to concealing the identities of participants in all documents resulting from the research. </a:t>
            </a:r>
          </a:p>
          <a:p>
            <a:pPr lvl="2"/>
            <a:r>
              <a:rPr lang="en-CA" dirty="0"/>
              <a:t>Using pseudonyms (nicknames)</a:t>
            </a:r>
          </a:p>
          <a:p>
            <a:endParaRPr lang="en-CA" dirty="0"/>
          </a:p>
          <a:p>
            <a:pPr lvl="1"/>
            <a:r>
              <a:rPr lang="en-CA" b="1" dirty="0"/>
              <a:t>Confidentiality: </a:t>
            </a:r>
            <a:r>
              <a:rPr lang="en-CA" dirty="0"/>
              <a:t>is concerned with who has the right of access to the data provided by the participants. 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30145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Gatekeeper access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If you are conducting research within a specific institution, you need to be given access by the institution before collecting data. </a:t>
            </a:r>
          </a:p>
          <a:p>
            <a:endParaRPr lang="en-CA" dirty="0"/>
          </a:p>
          <a:p>
            <a:r>
              <a:rPr lang="en-CA" dirty="0"/>
              <a:t>This means approaching the person in charge, giving them details about your study, and asking for access to the data collection site. </a:t>
            </a:r>
          </a:p>
        </p:txBody>
      </p:sp>
      <p:pic>
        <p:nvPicPr>
          <p:cNvPr id="9220" name="Picture 4" descr="Image result for gatekee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643" y="4585062"/>
            <a:ext cx="2587534" cy="194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293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Informed consent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172" name="Picture 4" descr="Image result for research cons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218" y="1874517"/>
            <a:ext cx="6343241" cy="420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986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Writing an informed consent sheet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Title of the project</a:t>
            </a:r>
          </a:p>
          <a:p>
            <a:r>
              <a:rPr lang="en-CA" dirty="0"/>
              <a:t>Researcher and affiliation contact information</a:t>
            </a:r>
          </a:p>
          <a:p>
            <a:r>
              <a:rPr lang="en-CA" dirty="0"/>
              <a:t>Purpose of the study</a:t>
            </a:r>
          </a:p>
          <a:p>
            <a:r>
              <a:rPr lang="en-CA" dirty="0"/>
              <a:t>Procedures</a:t>
            </a:r>
          </a:p>
          <a:p>
            <a:r>
              <a:rPr lang="en-CA" dirty="0"/>
              <a:t>Confidentiality</a:t>
            </a:r>
          </a:p>
          <a:p>
            <a:r>
              <a:rPr lang="en-CA" dirty="0"/>
              <a:t>Voluntary participation</a:t>
            </a:r>
          </a:p>
          <a:p>
            <a:r>
              <a:rPr lang="en-CA" dirty="0"/>
              <a:t>Further information about the study</a:t>
            </a:r>
          </a:p>
          <a:p>
            <a:r>
              <a:rPr lang="en-CA" dirty="0"/>
              <a:t>Participant’s agreement statement </a:t>
            </a:r>
          </a:p>
        </p:txBody>
      </p:sp>
    </p:spTree>
    <p:extLst>
      <p:ext uri="{BB962C8B-B14F-4D97-AF65-F5344CB8AC3E}">
        <p14:creationId xmlns:p14="http://schemas.microsoft.com/office/powerpoint/2010/main" val="337327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4357" t="24952" r="14393" b="7619"/>
          <a:stretch/>
        </p:blipFill>
        <p:spPr>
          <a:xfrm>
            <a:off x="-1" y="-1"/>
            <a:ext cx="1233133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462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If your participants are underage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You need to get consent from their parents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098" name="Picture 2" descr="Image result for paren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0232" y="3722535"/>
            <a:ext cx="3905250" cy="2038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17916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Parental consent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645921"/>
            <a:ext cx="10178322" cy="425849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CA" dirty="0"/>
              <a:t>Dear Parents: 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My name is ____________ and I am an MA student at _______. I am conducting a study on _________________. I plan on collecting data at ____________ during the period of _________. If your son/daughter chooses to participate in my study, with your permission, she will be _____________.   I can assure you that her participation will be completely voluntary, </a:t>
            </a:r>
            <a:r>
              <a:rPr lang="en-CA" dirty="0" smtClean="0"/>
              <a:t>his/her </a:t>
            </a:r>
            <a:r>
              <a:rPr lang="en-CA" dirty="0"/>
              <a:t>identity will remain anonymous, and the information he/she provides will be confidential. Attached you will find a consent form which is to be, on agreement, signed by your son/daughter and yourself and returned to me at your earliest convenience. 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I appreciate the opportunity to work your son/daughter. If you have any questions or concerns, please feel free to call me at home: ______ or work: ________. 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Thank you for your time and I look forward to hearing from you soon. </a:t>
            </a:r>
          </a:p>
          <a:p>
            <a:pPr marL="0" indent="0">
              <a:buNone/>
            </a:pPr>
            <a:r>
              <a:rPr lang="en-CA" dirty="0"/>
              <a:t>Sincerely,</a:t>
            </a:r>
          </a:p>
          <a:p>
            <a:pPr marL="0" indent="0">
              <a:buNone/>
            </a:pPr>
            <a:r>
              <a:rPr lang="en-CA" dirty="0"/>
              <a:t> _____________________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74439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Ethics?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Image result for thinking"/>
          <p:cNvPicPr>
            <a:picLocks noChangeAspect="1" noChangeArrowheads="1"/>
          </p:cNvPicPr>
          <p:nvPr/>
        </p:nvPicPr>
        <p:blipFill>
          <a:blip r:embed="rId2"/>
          <a:srcRect r="41135"/>
          <a:stretch>
            <a:fillRect/>
          </a:stretch>
        </p:blipFill>
        <p:spPr bwMode="auto">
          <a:xfrm>
            <a:off x="4101273" y="2232242"/>
            <a:ext cx="3577181" cy="3419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Reflection/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What are some ethical considerations that are important when interviewing?</a:t>
            </a:r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What are some ethical considerations that are important when observing?</a:t>
            </a:r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What about when your write a paper using the data you collected?</a:t>
            </a:r>
          </a:p>
        </p:txBody>
      </p:sp>
    </p:spTree>
    <p:extLst>
      <p:ext uri="{BB962C8B-B14F-4D97-AF65-F5344CB8AC3E}">
        <p14:creationId xmlns:p14="http://schemas.microsoft.com/office/powerpoint/2010/main" val="38136260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Homework </a:t>
            </a:r>
            <a:br>
              <a:rPr lang="en-US" altLang="ko-KR" dirty="0" smtClean="0"/>
            </a:br>
            <a:r>
              <a:rPr lang="en-US" altLang="ko-KR" sz="1800" dirty="0" smtClean="0"/>
              <a:t>Fake Qualitative study plan</a:t>
            </a:r>
            <a:endParaRPr lang="ko-KR" altLang="en-US" sz="18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 smtClean="0"/>
              <a:t>What is the topic of your study?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Who will be your research participants?</a:t>
            </a:r>
          </a:p>
          <a:p>
            <a:pPr marL="0" indent="0">
              <a:buNone/>
            </a:pPr>
            <a:endParaRPr lang="en-US" altLang="ko-KR" dirty="0"/>
          </a:p>
          <a:p>
            <a:r>
              <a:rPr lang="en-US" altLang="ko-KR" dirty="0" smtClean="0"/>
              <a:t>Research question (s)?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Why </a:t>
            </a:r>
            <a:r>
              <a:rPr lang="en-US" altLang="ko-KR" dirty="0"/>
              <a:t>is </a:t>
            </a:r>
            <a:r>
              <a:rPr lang="en-US" altLang="ko-KR" dirty="0" smtClean="0"/>
              <a:t>this study important?</a:t>
            </a:r>
          </a:p>
          <a:p>
            <a:endParaRPr lang="en-US" altLang="ko-KR" dirty="0"/>
          </a:p>
          <a:p>
            <a:r>
              <a:rPr lang="en-US" altLang="ko-KR" dirty="0" smtClean="0"/>
              <a:t>What approach will you use?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35611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Ethics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moral principles that govern a person's behavior or the conducting of an activity.</a:t>
            </a:r>
          </a:p>
          <a:p>
            <a:endParaRPr lang="en-CA" dirty="0"/>
          </a:p>
          <a:p>
            <a:r>
              <a:rPr lang="en-CA" b="1" dirty="0"/>
              <a:t>norms for conduct</a:t>
            </a:r>
            <a:r>
              <a:rPr lang="en-CA" dirty="0"/>
              <a:t> that distinguish between acceptable and unacceptable behavior.</a:t>
            </a:r>
          </a:p>
          <a:p>
            <a:endParaRPr lang="en-CA" dirty="0"/>
          </a:p>
          <a:p>
            <a:endParaRPr lang="en-CA" dirty="0"/>
          </a:p>
        </p:txBody>
      </p:sp>
      <p:pic>
        <p:nvPicPr>
          <p:cNvPr id="18436" name="Picture 4" descr="Image result for eth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01898" y="4081396"/>
            <a:ext cx="2512469" cy="25124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7152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principles of ethics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don’t want to people to get hurt from your study (physically, emotionally, etc.)</a:t>
            </a:r>
          </a:p>
          <a:p>
            <a:endParaRPr lang="en-US" dirty="0" smtClean="0"/>
          </a:p>
          <a:p>
            <a:r>
              <a:rPr lang="en-US" dirty="0" smtClean="0"/>
              <a:t>You want to avoid any negative impacts on the participants as a result of your study.</a:t>
            </a:r>
          </a:p>
          <a:p>
            <a:endParaRPr lang="en-US" dirty="0" smtClean="0"/>
          </a:p>
          <a:p>
            <a:r>
              <a:rPr lang="en-US" dirty="0" smtClean="0"/>
              <a:t>You do not want to break the law with your study.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Why are ethics important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To protect the welfare and wellbeing of subjects/ participants</a:t>
            </a:r>
            <a:r>
              <a:rPr lang="en-CA" dirty="0" smtClean="0"/>
              <a:t>.</a:t>
            </a:r>
          </a:p>
          <a:p>
            <a:endParaRPr lang="en-CA" dirty="0"/>
          </a:p>
          <a:p>
            <a:r>
              <a:rPr lang="en-CA" dirty="0"/>
              <a:t>Protect the reputation of the researcher</a:t>
            </a:r>
            <a:r>
              <a:rPr lang="en-CA" dirty="0" smtClean="0"/>
              <a:t>.</a:t>
            </a:r>
          </a:p>
          <a:p>
            <a:endParaRPr lang="en-CA" dirty="0"/>
          </a:p>
          <a:p>
            <a:r>
              <a:rPr lang="en-CA" dirty="0"/>
              <a:t>Protect the reputation of the field you are in.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24059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Famous example: Milgram’s Study of Obedience (1961)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The aim of the experiment was to investigate what level of obedience would be shown when participants were told by an authority figure to administer electric shocks to another person. (</a:t>
            </a:r>
            <a:r>
              <a:rPr lang="en-CA" dirty="0">
                <a:hlinkClick r:id="rId2"/>
              </a:rPr>
              <a:t>http://www.simplypsychology.org/milgram.html</a:t>
            </a:r>
            <a:r>
              <a:rPr lang="en-CA" dirty="0"/>
              <a:t>)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3076" name="Picture 4" descr="Image result for milgram stud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693" y="3634051"/>
            <a:ext cx="4451713" cy="296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174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Famous example: Stanford Prison Experiment (1971)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044123"/>
            <a:ext cx="10178322" cy="3593591"/>
          </a:xfrm>
        </p:spPr>
        <p:txBody>
          <a:bodyPr/>
          <a:lstStyle/>
          <a:p>
            <a:r>
              <a:rPr lang="en-CA" dirty="0"/>
              <a:t>What happens when you put good people in an evil place? Does humanity win over evil, or does evil triumph? In only a few days, guards became sadistic and prisoners became depressed and showed signs of extreme stress. (http://www.prisonexp.org/)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467" y="3447538"/>
            <a:ext cx="4310743" cy="296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12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do researchers need to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Researchers must use a systematic process to collect data without interfering or harming your subjects.</a:t>
            </a:r>
          </a:p>
          <a:p>
            <a:endParaRPr lang="en-CA" dirty="0"/>
          </a:p>
          <a:p>
            <a:r>
              <a:rPr lang="en-CA" dirty="0"/>
              <a:t>Researchers must also consider any topics that may have the potential to emotionally trigger the participants.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25646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Ethical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 descr="Image result for ethic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1642832"/>
            <a:ext cx="5525588" cy="465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217005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195</TotalTime>
  <Words>846</Words>
  <Application>Microsoft Office PowerPoint</Application>
  <PresentationFormat>와이드스크린</PresentationFormat>
  <Paragraphs>101</Paragraphs>
  <Slides>21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7" baseType="lpstr">
      <vt:lpstr>맑은 고딕</vt:lpstr>
      <vt:lpstr>휴먼매직체</vt:lpstr>
      <vt:lpstr>Arial</vt:lpstr>
      <vt:lpstr>Gill Sans MT</vt:lpstr>
      <vt:lpstr>Impact</vt:lpstr>
      <vt:lpstr>Badge</vt:lpstr>
      <vt:lpstr>Ethical Considerations</vt:lpstr>
      <vt:lpstr>What are Ethics?</vt:lpstr>
      <vt:lpstr>Ethics</vt:lpstr>
      <vt:lpstr>Basic principles of ethics</vt:lpstr>
      <vt:lpstr>Why are ethics important</vt:lpstr>
      <vt:lpstr>Famous example: Milgram’s Study of Obedience (1961) </vt:lpstr>
      <vt:lpstr>Famous example: Stanford Prison Experiment (1971) </vt:lpstr>
      <vt:lpstr>What do researchers need to do?</vt:lpstr>
      <vt:lpstr>Ethical practices</vt:lpstr>
      <vt:lpstr>Voluntary participation</vt:lpstr>
      <vt:lpstr>Transparency</vt:lpstr>
      <vt:lpstr>No Physical or psychological harm</vt:lpstr>
      <vt:lpstr>Privacy </vt:lpstr>
      <vt:lpstr>Gatekeeper access</vt:lpstr>
      <vt:lpstr>Informed consent</vt:lpstr>
      <vt:lpstr>Writing an informed consent sheet</vt:lpstr>
      <vt:lpstr>PowerPoint 프레젠테이션</vt:lpstr>
      <vt:lpstr>If your participants are underage</vt:lpstr>
      <vt:lpstr>Parental consent</vt:lpstr>
      <vt:lpstr>Reflection/ discussion</vt:lpstr>
      <vt:lpstr>Homework  Fake Qualitative study plan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Ethical Considerations</dc:title>
  <dc:creator>Whitehead, George E.K. (Prof.)</dc:creator>
  <cp:lastModifiedBy>HUFS</cp:lastModifiedBy>
  <cp:revision>33</cp:revision>
  <dcterms:created xsi:type="dcterms:W3CDTF">2017-07-17T01:15:16Z</dcterms:created>
  <dcterms:modified xsi:type="dcterms:W3CDTF">2017-10-19T08:55:31Z</dcterms:modified>
</cp:coreProperties>
</file>