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63"/>
  </p:notesMasterIdLst>
  <p:sldIdLst>
    <p:sldId id="260" r:id="rId2"/>
    <p:sldId id="269" r:id="rId3"/>
    <p:sldId id="363" r:id="rId4"/>
    <p:sldId id="400" r:id="rId5"/>
    <p:sldId id="465" r:id="rId6"/>
    <p:sldId id="427" r:id="rId7"/>
    <p:sldId id="267" r:id="rId8"/>
    <p:sldId id="398" r:id="rId9"/>
    <p:sldId id="428" r:id="rId10"/>
    <p:sldId id="373" r:id="rId11"/>
    <p:sldId id="378" r:id="rId12"/>
    <p:sldId id="397" r:id="rId13"/>
    <p:sldId id="429" r:id="rId14"/>
    <p:sldId id="430" r:id="rId15"/>
    <p:sldId id="431" r:id="rId16"/>
    <p:sldId id="432" r:id="rId17"/>
    <p:sldId id="379" r:id="rId18"/>
    <p:sldId id="380" r:id="rId19"/>
    <p:sldId id="401" r:id="rId20"/>
    <p:sldId id="381" r:id="rId21"/>
    <p:sldId id="402" r:id="rId22"/>
    <p:sldId id="382" r:id="rId23"/>
    <p:sldId id="439" r:id="rId24"/>
    <p:sldId id="454" r:id="rId25"/>
    <p:sldId id="420" r:id="rId26"/>
    <p:sldId id="438" r:id="rId27"/>
    <p:sldId id="399" r:id="rId28"/>
    <p:sldId id="390" r:id="rId29"/>
    <p:sldId id="392" r:id="rId30"/>
    <p:sldId id="466" r:id="rId31"/>
    <p:sldId id="377" r:id="rId32"/>
    <p:sldId id="406" r:id="rId33"/>
    <p:sldId id="410" r:id="rId34"/>
    <p:sldId id="418" r:id="rId35"/>
    <p:sldId id="416" r:id="rId36"/>
    <p:sldId id="419" r:id="rId37"/>
    <p:sldId id="417" r:id="rId38"/>
    <p:sldId id="411" r:id="rId39"/>
    <p:sldId id="424" r:id="rId40"/>
    <p:sldId id="434" r:id="rId41"/>
    <p:sldId id="425" r:id="rId42"/>
    <p:sldId id="436" r:id="rId43"/>
    <p:sldId id="426" r:id="rId44"/>
    <p:sldId id="423" r:id="rId45"/>
    <p:sldId id="437" r:id="rId46"/>
    <p:sldId id="433" r:id="rId47"/>
    <p:sldId id="414" r:id="rId48"/>
    <p:sldId id="467" r:id="rId49"/>
    <p:sldId id="468" r:id="rId50"/>
    <p:sldId id="405" r:id="rId51"/>
    <p:sldId id="452" r:id="rId52"/>
    <p:sldId id="404" r:id="rId53"/>
    <p:sldId id="445" r:id="rId54"/>
    <p:sldId id="441" r:id="rId55"/>
    <p:sldId id="442" r:id="rId56"/>
    <p:sldId id="443" r:id="rId57"/>
    <p:sldId id="440" r:id="rId58"/>
    <p:sldId id="444" r:id="rId59"/>
    <p:sldId id="453" r:id="rId60"/>
    <p:sldId id="450" r:id="rId61"/>
    <p:sldId id="374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8ED"/>
    <a:srgbClr val="3366FF"/>
    <a:srgbClr val="00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>
      <p:cViewPr>
        <p:scale>
          <a:sx n="75" d="100"/>
          <a:sy n="75" d="100"/>
        </p:scale>
        <p:origin x="-100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3438B-034F-4DB2-9103-6BAB08890A93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1F673-8765-4327-B51C-6CB9ACD19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1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E083BF-EB24-4E9B-BF2A-448AC003F844}" type="slidenum">
              <a:rPr lang="ru-RU"/>
              <a:pPr/>
              <a:t>47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M. Kovyazina Comparative Culturology Lectures</a:t>
            </a:r>
            <a:r>
              <a:rPr lang="en-US"/>
              <a:t>, Tyumen State University, 2004</a:t>
            </a:r>
            <a:r>
              <a:rPr lang="ru-RU"/>
              <a:t>-2009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1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1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2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3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48FA4A4-5835-47E6-B91C-F522B87DA046}" type="datetimeFigureOut">
              <a:rPr lang="en-US" smtClean="0"/>
              <a:pPr/>
              <a:t>11/19/2014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dialectsarchive.com/globalma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World%20Pronunciation/Speaker%206.mp3" TargetMode="External"/><Relationship Id="rId13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hyperlink" Target="World%20Pronunciation/Speaker%205.mp3" TargetMode="External"/><Relationship Id="rId2" Type="http://schemas.openxmlformats.org/officeDocument/2006/relationships/hyperlink" Target="World%20Pronunciation/Speaker%201.mp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World%20Pronunciation/Speaker%202.mp3" TargetMode="External"/><Relationship Id="rId11" Type="http://schemas.openxmlformats.org/officeDocument/2006/relationships/image" Target="../media/image33.jpeg"/><Relationship Id="rId5" Type="http://schemas.openxmlformats.org/officeDocument/2006/relationships/image" Target="../media/image30.jpeg"/><Relationship Id="rId10" Type="http://schemas.openxmlformats.org/officeDocument/2006/relationships/hyperlink" Target="World%20Pronunciation/speaker%203.mp3" TargetMode="External"/><Relationship Id="rId4" Type="http://schemas.openxmlformats.org/officeDocument/2006/relationships/hyperlink" Target="World%20Pronunciation/Speaker%204.mp3" TargetMode="External"/><Relationship Id="rId9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World%20Pronunciation/World%20Pronunciation.avi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'&#50976;&#52285;&#54620;%20&#50689;&#50612;'&#50640;%20&#45824;&#54620;%20&#54620;&#44397;&#51064;&#51032;%20&#52265;&#44033;%20(1).mp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JayWalker_2009-480p-ko.mp4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7" Type="http://schemas.openxmlformats.org/officeDocument/2006/relationships/image" Target="../media/image77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1.gif"/><Relationship Id="rId4" Type="http://schemas.openxmlformats.org/officeDocument/2006/relationships/image" Target="../media/image7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1.gif"/><Relationship Id="rId4" Type="http://schemas.openxmlformats.org/officeDocument/2006/relationships/image" Target="../media/image73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vo.com/word/macaroni/" TargetMode="External"/><Relationship Id="rId2" Type="http://schemas.openxmlformats.org/officeDocument/2006/relationships/hyperlink" Target="The%20Hamburger%20Fun.mp4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Patricia%20Ryan%20MInd%20your%20Lang.a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3312368" cy="324036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6000" b="1" dirty="0" smtClean="0">
                <a:ln w="11430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33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English </a:t>
            </a:r>
            <a:br>
              <a:rPr lang="en-US" sz="6000" b="1" dirty="0" smtClean="0">
                <a:ln w="11430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33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</a:br>
            <a:r>
              <a:rPr lang="en-US" sz="6000" b="1" dirty="0" smtClean="0">
                <a:ln w="11430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33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Today</a:t>
            </a:r>
            <a:endParaRPr lang="en-US" sz="6000" b="1" dirty="0">
              <a:ln w="11430">
                <a:noFill/>
              </a:ln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37000">
                    <a:schemeClr val="accent1">
                      <a:shade val="67500"/>
                      <a:satMod val="115000"/>
                    </a:schemeClr>
                  </a:gs>
                  <a:gs pos="79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effectLst>
                <a:glow rad="63500">
                  <a:schemeClr val="accent4">
                    <a:satMod val="175000"/>
                    <a:alpha val="33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a native speaker look like?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pandaspeak.com/assets/native_speakers-4e00ff4142f7d135f776cc9589cff0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128792" cy="44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8251" y="3212976"/>
            <a:ext cx="6583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OLD STEREOTYPE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2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35330" y="44624"/>
            <a:ext cx="8241126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Faces of English Today</a:t>
            </a:r>
            <a:endParaRPr lang="fr-FR" alt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-65088" y="881063"/>
            <a:ext cx="9455151" cy="6294437"/>
            <a:chOff x="-139097" y="836712"/>
            <a:chExt cx="9454819" cy="6293724"/>
          </a:xfrm>
        </p:grpSpPr>
        <p:pic>
          <p:nvPicPr>
            <p:cNvPr id="11268" name="Picture 17" descr="http://braingym101brainmovesclasses.com/wp-content/uploads/2011/12/iStock_000016963607Medium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75" y="2468563"/>
              <a:ext cx="4367213" cy="290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http://socialtimes.com/files/2011/03/Time-Lapse-Fac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688" y="2132856"/>
              <a:ext cx="1709174" cy="1703589"/>
            </a:xfrm>
            <a:prstGeom prst="ellipse">
              <a:avLst/>
            </a:prstGeom>
            <a:noFill/>
            <a:ln w="3175">
              <a:noFill/>
            </a:ln>
          </p:spPr>
        </p:pic>
        <p:pic>
          <p:nvPicPr>
            <p:cNvPr id="1030" name="Picture 6" descr="http://themescompany.com/wp-content/uploads/2012/02/3442168664_d1f4b7cc6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56586" y="3327726"/>
              <a:ext cx="2160240" cy="20196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2" name="Picture 8" descr="http://www.bigpicture.in/wp-content/uploads/2011/03/PortraitPhotographsOfPeopleAroundTheWorld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4257" y="3604726"/>
              <a:ext cx="2203556" cy="14656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6" name="Picture 12" descr="http://www.vietnamwomen.net/sitebuildercontent/sitebuilderpictures/vietnamese-single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49194" y="4512915"/>
              <a:ext cx="1735264" cy="23450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40" name="Picture 16" descr="http://farm1.static.flickr.com/127/332691226_7e981ff63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38886" y="5162091"/>
              <a:ext cx="1332148" cy="16764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42" name="Picture 18" descr="http://deszinehub.in/images/Indian%20man(1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64275" y="4834828"/>
              <a:ext cx="1993644" cy="1981598"/>
            </a:xfrm>
            <a:prstGeom prst="ellipse">
              <a:avLst/>
            </a:prstGeom>
            <a:noFill/>
            <a:ln w="3175">
              <a:noFill/>
            </a:ln>
          </p:spPr>
        </p:pic>
        <p:pic>
          <p:nvPicPr>
            <p:cNvPr id="1044" name="Picture 20" descr="http://farm4.static.flickr.com/3534/3244459381_febe98a19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139097" y="4670430"/>
              <a:ext cx="1928551" cy="20300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65" name="Picture 21" descr="http://realhistoryww.com/world_history/ancient/Images_Thailand/Thai_modern_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947" y="4870149"/>
              <a:ext cx="1401378" cy="2260287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7" name="Picture 23" descr="https://encrypted-tbn3.gstatic.com/images?q=tbn:ANd9GcQNwpKYaXX1gWgTY-B3tV4n8pUhgTnAREFqHQrQDLiaVQRUST7D1Q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00" y="5089842"/>
              <a:ext cx="2514600" cy="1819276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www.bigpicture.in/wp-content/uploads/2011/03/Portrait-Photographs-Of-People-Around-The-World-25-660x468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9702" y="836712"/>
              <a:ext cx="2273291" cy="16119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0" descr="http://c.tadst.com/gfx/600w/culture-year.jpg?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44268" y="864301"/>
              <a:ext cx="2238059" cy="14845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22" descr="http://www.relyonhorror.com/wp-content/uploads/2011/08/smiling-kids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432500" y="836712"/>
              <a:ext cx="2153988" cy="1439317"/>
            </a:xfrm>
            <a:prstGeom prst="ellipse">
              <a:avLst/>
            </a:prstGeom>
            <a:noFill/>
            <a:ln w="3175">
              <a:noFill/>
            </a:ln>
          </p:spPr>
        </p:pic>
        <p:pic>
          <p:nvPicPr>
            <p:cNvPr id="21" name="Picture 19" descr="http://www.gettingaroundinchina.com/gaic_photos/extra_pix/people/lui_yinghong3_copysvga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940" y="1005408"/>
              <a:ext cx="2079328" cy="1559496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5" descr="http://24.media.tumblr.com/tumblr_m7j0rcIeDK1rpjv1mo1_500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419" y="1766720"/>
              <a:ext cx="2438303" cy="1901534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193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Current Facts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3437"/>
            <a:ext cx="8229600" cy="3229819"/>
          </a:xfrm>
        </p:spPr>
        <p:txBody>
          <a:bodyPr/>
          <a:lstStyle/>
          <a:p>
            <a:r>
              <a:rPr lang="en-US" sz="2400" dirty="0" smtClean="0"/>
              <a:t>There are now speakers of English all around the world.</a:t>
            </a:r>
          </a:p>
          <a:p>
            <a:endParaRPr lang="en-US" sz="2400" dirty="0"/>
          </a:p>
          <a:p>
            <a:r>
              <a:rPr lang="en-US" sz="2400" dirty="0" smtClean="0"/>
              <a:t>There are many fluent non-native speakers.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95513" y="534988"/>
            <a:ext cx="6264275" cy="5832475"/>
          </a:xfrm>
          <a:prstGeom prst="ellipse">
            <a:avLst/>
          </a:prstGeom>
          <a:solidFill>
            <a:srgbClr val="33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32138" y="1354138"/>
            <a:ext cx="4392612" cy="4292600"/>
          </a:xfrm>
          <a:prstGeom prst="ellipse">
            <a:avLst/>
          </a:prstGeom>
          <a:solidFill>
            <a:srgbClr val="33CCFF"/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95738" y="2119313"/>
            <a:ext cx="2663825" cy="26638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716463" y="1111250"/>
            <a:ext cx="647700" cy="23399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516563" y="2281238"/>
            <a:ext cx="1143000" cy="11699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76600" y="3603625"/>
            <a:ext cx="2159000" cy="13954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516563" y="3603625"/>
            <a:ext cx="1143000" cy="20431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635375" y="2982913"/>
            <a:ext cx="1728788" cy="5175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148263" y="3603625"/>
            <a:ext cx="368300" cy="1539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516563" y="3127375"/>
            <a:ext cx="2368550" cy="4762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4643438" y="2982913"/>
            <a:ext cx="1444625" cy="1008062"/>
          </a:xfrm>
          <a:prstGeom prst="roundRect">
            <a:avLst/>
          </a:prstGeom>
          <a:solidFill>
            <a:srgbClr val="9933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as a Native Language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145213" y="3846513"/>
            <a:ext cx="1379537" cy="720725"/>
          </a:xfrm>
          <a:prstGeom prst="roundRec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Primary/ Secondary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194550" y="4783138"/>
            <a:ext cx="1379538" cy="719137"/>
          </a:xfrm>
          <a:prstGeom prst="roundRect">
            <a:avLst/>
          </a:prstGeom>
          <a:solidFill>
            <a:srgbClr val="FF7C80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</a:t>
            </a: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3526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195513" y="549275"/>
            <a:ext cx="6264275" cy="5832475"/>
          </a:xfrm>
          <a:prstGeom prst="ellipse">
            <a:avLst/>
          </a:prstGeom>
          <a:solidFill>
            <a:srgbClr val="3366FF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132138" y="1368425"/>
            <a:ext cx="4392612" cy="4292600"/>
          </a:xfrm>
          <a:prstGeom prst="ellipse">
            <a:avLst/>
          </a:prstGeom>
          <a:solidFill>
            <a:srgbClr val="33CCFF"/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995738" y="2133600"/>
            <a:ext cx="2663825" cy="266382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dash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643438" y="2997200"/>
            <a:ext cx="1444625" cy="1008063"/>
          </a:xfrm>
          <a:prstGeom prst="roundRect">
            <a:avLst/>
          </a:prstGeom>
          <a:solidFill>
            <a:srgbClr val="9933FF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as a Native Language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145213" y="3860800"/>
            <a:ext cx="1379537" cy="720725"/>
          </a:xfrm>
          <a:prstGeom prst="roundRect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Second Language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194550" y="4795838"/>
            <a:ext cx="1379538" cy="720725"/>
          </a:xfrm>
          <a:prstGeom prst="roundRect">
            <a:avLst/>
          </a:prstGeom>
          <a:solidFill>
            <a:srgbClr val="FF7C80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</a:t>
            </a:r>
          </a:p>
          <a:p>
            <a:pPr algn="ctr"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957638" y="1331913"/>
            <a:ext cx="792162" cy="165576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148263" y="1804988"/>
            <a:ext cx="179387" cy="115093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132138" y="4005263"/>
            <a:ext cx="1511300" cy="8636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580063" y="4116388"/>
            <a:ext cx="565150" cy="103981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779838" y="2728913"/>
            <a:ext cx="863600" cy="55562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145213" y="2381250"/>
            <a:ext cx="1522412" cy="69532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5" idx="3"/>
          </p:cNvCxnSpPr>
          <p:nvPr/>
        </p:nvCxnSpPr>
        <p:spPr>
          <a:xfrm flipH="1" flipV="1">
            <a:off x="6088063" y="3500438"/>
            <a:ext cx="1004887" cy="1428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5313363" y="4116388"/>
            <a:ext cx="120650" cy="1976437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4500563" y="4116388"/>
            <a:ext cx="431800" cy="98901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5724525" y="1268413"/>
            <a:ext cx="865188" cy="165576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589713" y="1871663"/>
            <a:ext cx="719137" cy="57626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773363" y="3860800"/>
            <a:ext cx="790575" cy="144463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2700338" y="3006725"/>
            <a:ext cx="1943100" cy="63817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3676650" y="3860800"/>
            <a:ext cx="717550" cy="25558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481638" y="1871663"/>
            <a:ext cx="314325" cy="728662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6589713" y="4868863"/>
            <a:ext cx="430212" cy="50482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859338" y="1125538"/>
            <a:ext cx="73025" cy="746125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7092950" y="3138488"/>
            <a:ext cx="717550" cy="1524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93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0" t="13968" r="35318" b="70795"/>
          <a:stretch>
            <a:fillRect/>
          </a:stretch>
        </p:blipFill>
        <p:spPr bwMode="auto">
          <a:xfrm>
            <a:off x="4787900" y="5949950"/>
            <a:ext cx="4146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2979738" y="2728913"/>
            <a:ext cx="1871662" cy="576262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Finglish</a:t>
            </a:r>
            <a:endParaRPr lang="ko-KR" altLang="en-US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33375" y="3497263"/>
            <a:ext cx="1873250" cy="57626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Norweglish</a:t>
            </a:r>
            <a:endParaRPr lang="ko-KR" altLang="en-US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106488" y="4438650"/>
            <a:ext cx="1873250" cy="57626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Porglish</a:t>
            </a:r>
            <a:endParaRPr lang="ko-KR" altLang="en-US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61950" y="5441950"/>
            <a:ext cx="1871663" cy="57467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Greeklish</a:t>
            </a:r>
            <a:endParaRPr lang="ko-KR" altLang="en-US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355850" y="5983288"/>
            <a:ext cx="1871663" cy="576262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Tinglish</a:t>
            </a:r>
            <a:endParaRPr lang="ko-KR" altLang="en-US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859088" y="5226050"/>
            <a:ext cx="1873250" cy="5746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Spanglish</a:t>
            </a:r>
            <a:endParaRPr lang="ko-KR" altLang="en-US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738938" y="3332163"/>
            <a:ext cx="1873250" cy="57626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Poglish</a:t>
            </a:r>
            <a:endParaRPr lang="ko-KR" altLang="en-US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019925" y="2035175"/>
            <a:ext cx="1873250" cy="57626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Turklish</a:t>
            </a:r>
            <a:endParaRPr lang="ko-KR" altLang="en-US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067175" y="1619250"/>
            <a:ext cx="1871663" cy="57626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Konglish</a:t>
            </a:r>
            <a:endParaRPr lang="ko-KR" altLang="en-US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671888" y="3867150"/>
            <a:ext cx="1871662" cy="57626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mtClean="0">
                <a:latin typeface="Book Antiqua" pitchFamily="18" charset="0"/>
                <a:ea typeface="굴림" charset="-127"/>
              </a:rPr>
              <a:t>Dunglish</a:t>
            </a:r>
            <a:endParaRPr lang="ko-KR" altLang="en-US" smtClean="0">
              <a:latin typeface="Book Antiqua" pitchFamily="18" charset="0"/>
              <a:ea typeface="굴림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546725" y="5014913"/>
            <a:ext cx="1871663" cy="57626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Hinglish</a:t>
            </a:r>
            <a:endParaRPr lang="ko-KR" altLang="en-US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388100" y="4154488"/>
            <a:ext cx="1873250" cy="576262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Czenglish</a:t>
            </a:r>
            <a:endParaRPr lang="ko-KR" altLang="en-US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69863" y="2133600"/>
            <a:ext cx="1873250" cy="57467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smtClean="0">
                <a:latin typeface="Book Antiqua" pitchFamily="18" charset="0"/>
                <a:ea typeface="굴림" charset="-127"/>
              </a:rPr>
              <a:t>Chinglish</a:t>
            </a:r>
            <a:endParaRPr lang="ko-KR" altLang="en-US" smtClean="0">
              <a:latin typeface="Book Antiqua" pitchFamily="18" charset="0"/>
              <a:ea typeface="굴림" charset="-127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35330" y="260648"/>
            <a:ext cx="82411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Regional Varieties</a:t>
            </a:r>
            <a:endParaRPr lang="fr-FR" alt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20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pic>
        <p:nvPicPr>
          <p:cNvPr id="20484" name="Picture 2" descr="M:\GIFLE\2 month program lesson content and ppts\2014\Course Content\2. English as an International Language and Intercultural Communication\v10n19a9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92075"/>
            <a:ext cx="939641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4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http://finedininglovers.cdn.crosscast-system.com/BlogPost/l_5022_WORLD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0" y="1916832"/>
            <a:ext cx="8065264" cy="445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82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is now an international language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8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424862" cy="489585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A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Currently, non-native </a:t>
            </a:r>
            <a:r>
              <a:rPr lang="en-A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speakers outnumber native speakers </a:t>
            </a:r>
            <a:endParaRPr lang="en-AU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A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  </a:t>
            </a:r>
            <a:r>
              <a:rPr lang="en-AU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</a:t>
            </a:r>
            <a:r>
              <a:rPr lang="en-A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Chinese learning Engl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475488"/>
            <a:ext cx="5232580" cy="392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5330" y="44624"/>
            <a:ext cx="82411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Current Facts</a:t>
            </a:r>
            <a:endParaRPr lang="fr-FR" alt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475656" y="2366881"/>
            <a:ext cx="6192688" cy="3888432"/>
          </a:xfrm>
          <a:prstGeom prst="cloudCallout">
            <a:avLst>
              <a:gd name="adj1" fmla="val -51551"/>
              <a:gd name="adj2" fmla="val 43115"/>
            </a:avLst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kern="0" dirty="0">
              <a:ln w="11430"/>
              <a:solidFill>
                <a:srgbClr val="3366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4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Who are you </a:t>
            </a:r>
            <a:r>
              <a:rPr lang="en-US" sz="2400" b="1" kern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most </a:t>
            </a:r>
            <a:r>
              <a:rPr lang="en-US" sz="24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likely to interact in English with?</a:t>
            </a:r>
            <a:endParaRPr lang="en-US" sz="2400" b="1" kern="0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it mean?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No country owns English. </a:t>
            </a:r>
          </a:p>
          <a:p>
            <a:endParaRPr lang="en-US" sz="2000" dirty="0" smtClean="0"/>
          </a:p>
          <a:p>
            <a:r>
              <a:rPr lang="en-US" sz="2000" dirty="0" smtClean="0"/>
              <a:t>English is not the language of native speakers. </a:t>
            </a:r>
          </a:p>
          <a:p>
            <a:endParaRPr lang="en-US" sz="2000" dirty="0" smtClean="0"/>
          </a:p>
          <a:p>
            <a:r>
              <a:rPr lang="en-US" sz="2000" dirty="0" smtClean="0"/>
              <a:t>English does not have to be linked to western culture. </a:t>
            </a:r>
          </a:p>
          <a:p>
            <a:endParaRPr lang="en-US" sz="2000" dirty="0"/>
          </a:p>
          <a:p>
            <a:r>
              <a:rPr lang="en-US" sz="2000" dirty="0" smtClean="0"/>
              <a:t>English should be used in your own culture. </a:t>
            </a:r>
          </a:p>
          <a:p>
            <a:endParaRPr lang="en-US" sz="2000" dirty="0"/>
          </a:p>
          <a:p>
            <a:r>
              <a:rPr lang="en-US" sz="2000" dirty="0" smtClean="0"/>
              <a:t>There are many different varieties of English. 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79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71860"/>
            <a:ext cx="7704856" cy="554151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CA" sz="1400" dirty="0" smtClean="0"/>
              <a:t>It is important for learners and teachers of English focus primarily on western culture.</a:t>
            </a:r>
            <a:endParaRPr lang="en-CA" sz="1400" dirty="0"/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 smtClean="0"/>
              <a:t>To be a fluent speaker of English it is necessary to develop native-like pronunciation.</a:t>
            </a:r>
            <a:endParaRPr lang="en-CA" sz="1400" dirty="0"/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 smtClean="0"/>
              <a:t>Teachers should only use native standard English and avoid </a:t>
            </a:r>
            <a:r>
              <a:rPr lang="en-CA" sz="1400" dirty="0" err="1" smtClean="0"/>
              <a:t>Konglish</a:t>
            </a:r>
            <a:r>
              <a:rPr lang="en-CA" sz="1400" dirty="0" smtClean="0"/>
              <a:t>.</a:t>
            </a:r>
            <a:endParaRPr lang="en-CA" sz="1400" dirty="0"/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A </a:t>
            </a:r>
            <a:r>
              <a:rPr lang="en-CA" sz="1400" b="1" dirty="0"/>
              <a:t>trained</a:t>
            </a:r>
            <a:r>
              <a:rPr lang="en-CA" sz="1400" dirty="0"/>
              <a:t> native English speaking instructor is better than a </a:t>
            </a:r>
            <a:r>
              <a:rPr lang="en-CA" sz="1400" b="1" dirty="0"/>
              <a:t>trained </a:t>
            </a:r>
            <a:r>
              <a:rPr lang="en-CA" sz="1400" dirty="0"/>
              <a:t>non-native instructor.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 smtClean="0"/>
              <a:t>Non-native speakers of English have more influence on English internationally than native speakers. </a:t>
            </a:r>
            <a:endParaRPr lang="en-CA" sz="1400" dirty="0"/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CA" sz="1400" dirty="0"/>
              <a:t>Language teachers should only expose students to native English models. 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/>
              <a:t>Knowing a lot of idioms and slang is important in becoming fluent in English</a:t>
            </a:r>
            <a:r>
              <a:rPr lang="en-CA" sz="1400" dirty="0" smtClean="0"/>
              <a:t>.</a:t>
            </a:r>
          </a:p>
          <a:p>
            <a:pPr marL="514350" indent="-514350">
              <a:buAutoNum type="arabicPeriod"/>
            </a:pPr>
            <a:endParaRPr lang="en-CA" sz="1400" dirty="0" smtClean="0"/>
          </a:p>
          <a:p>
            <a:pPr marL="514350" indent="-514350">
              <a:buAutoNum type="arabicPeriod"/>
            </a:pPr>
            <a:r>
              <a:rPr lang="en-CA" sz="1400" dirty="0" smtClean="0"/>
              <a:t>Native speakers of English often have difficulties communicating in international settings. 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 dirty="0" smtClean="0"/>
              <a:t>It is difficult to communicate without a high standard of grammar. </a:t>
            </a:r>
          </a:p>
          <a:p>
            <a:pPr marL="514350" indent="-514350">
              <a:buAutoNum type="arabicPeriod"/>
            </a:pPr>
            <a:endParaRPr lang="en-CA" sz="1400" dirty="0" smtClean="0"/>
          </a:p>
          <a:p>
            <a:pPr marL="514350" lvl="0" indent="-514350">
              <a:buFontTx/>
              <a:buAutoNum type="arabicPeriod"/>
            </a:pPr>
            <a:r>
              <a:rPr lang="en-CA" sz="1400" dirty="0">
                <a:solidFill>
                  <a:srgbClr val="000000"/>
                </a:solidFill>
              </a:rPr>
              <a:t>Comprehensibility and international intelligibility should be the primary goal of English learners.</a:t>
            </a:r>
          </a:p>
          <a:p>
            <a:pPr marL="514350" indent="-514350">
              <a:buAutoNum type="arabicPeriod"/>
            </a:pPr>
            <a:endParaRPr lang="en-CA" sz="1400" dirty="0" smtClean="0"/>
          </a:p>
          <a:p>
            <a:pPr marL="0" indent="0">
              <a:buNone/>
            </a:pPr>
            <a:endParaRPr lang="en-CA" sz="1400" dirty="0" smtClean="0"/>
          </a:p>
          <a:p>
            <a:pPr marL="514350" indent="-514350">
              <a:buAutoNum type="arabicPeriod"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you think?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260648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English sound like?</a:t>
            </a:r>
            <a:endParaRPr lang="fr-FR" altLang="en-US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2052" name="Picture 4" descr="http://speakmoreclearly.com/wp-content/uploads/2014/09/english-imag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844824"/>
            <a:ext cx="706313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32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Write down the score you would give these speakers of English from 1-10. </a:t>
            </a:r>
          </a:p>
          <a:p>
            <a:pPr marL="0" indent="0" algn="ctr">
              <a:buNone/>
            </a:pPr>
            <a:endParaRPr lang="en-US" sz="2400" dirty="0" smtClean="0"/>
          </a:p>
          <a:p>
            <a:endParaRPr lang="en-US" sz="2400" dirty="0"/>
          </a:p>
          <a:p>
            <a:pPr marL="0" indent="0" algn="ctr">
              <a:buNone/>
            </a:pPr>
            <a:r>
              <a:rPr lang="en-US" sz="2400" dirty="0" smtClean="0"/>
              <a:t>1 = very </a:t>
            </a:r>
            <a:r>
              <a:rPr lang="en-US" sz="2400" dirty="0" err="1" smtClean="0"/>
              <a:t>very</a:t>
            </a:r>
            <a:r>
              <a:rPr lang="en-US" sz="2400" dirty="0" smtClean="0"/>
              <a:t> bad</a:t>
            </a:r>
          </a:p>
          <a:p>
            <a:pPr marL="0" indent="0" algn="ctr">
              <a:buNone/>
            </a:pPr>
            <a:r>
              <a:rPr lang="en-US" sz="2400" dirty="0" smtClean="0"/>
              <a:t>10 = perfect!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806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http://2.bp.blogspot.com/-LkEq4Qw7Rbc/U36Fz6Od8OI/AAAAAAAAAN4/2UQK1PVAIiQ/s1600/Whos_Who_Mystery_Man_t500x500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87" y="1231860"/>
            <a:ext cx="2112169" cy="21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elearningsoftware.org/wp-content/uploads/2012/06/elearning-software-know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CEEED"/>
              </a:clrFrom>
              <a:clrTo>
                <a:srgbClr val="EC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67" y="3662089"/>
            <a:ext cx="1872208" cy="21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criticalhitshow.com/wp-content/uploads/2013/08/female-id-unknown-md-clker.pn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1565"/>
            <a:ext cx="1865545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blog.timesunion.com/movies/files/2013/05/mystery.jpg">
            <a:hlinkClick r:id="rId8" action="ppaction://hlinkfile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" t="3512" r="6135" b="3512"/>
          <a:stretch/>
        </p:blipFill>
        <p:spPr bwMode="auto">
          <a:xfrm>
            <a:off x="6461759" y="3662089"/>
            <a:ext cx="1816429" cy="21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youmustbestoking.com/images/acts/2013-07-03/1.jpg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427" y="1255092"/>
            <a:ext cx="1944761" cy="19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freedomoutpost.com/wp-content/uploads/2013/08/mystery_man_crop_340x234.jpg">
            <a:hlinkClick r:id="rId12" action="ppaction://hlinkfile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78" y="3871748"/>
            <a:ext cx="2875597" cy="197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79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thecolourfulheart.files.wordpress.com/2012/12/mystery-person-full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04957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1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maravipost.com/images/business/bmoon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992888" cy="422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8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en-US" sz="2400" dirty="0" smtClean="0"/>
              <a:t>All English speakers (native or non-native), need to understand multiple varieties of English.  </a:t>
            </a:r>
          </a:p>
          <a:p>
            <a:endParaRPr lang="en-US" sz="2400" dirty="0"/>
          </a:p>
          <a:p>
            <a:r>
              <a:rPr lang="en-US" sz="2400" dirty="0" smtClean="0"/>
              <a:t>The focus is on international communication and understanding. </a:t>
            </a:r>
          </a:p>
          <a:p>
            <a:endParaRPr lang="en-US" sz="2400" dirty="0"/>
          </a:p>
          <a:p>
            <a:r>
              <a:rPr lang="en-US" sz="2400" dirty="0" smtClean="0"/>
              <a:t>Native speakers can have troubles in international settings. 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Today</a:t>
            </a:r>
            <a:endParaRPr lang="en-US" altLang="en-US" sz="4000" kern="0" dirty="0" smtClean="0"/>
          </a:p>
        </p:txBody>
      </p:sp>
    </p:spTree>
    <p:extLst>
      <p:ext uri="{BB962C8B-B14F-4D97-AF65-F5344CB8AC3E}">
        <p14:creationId xmlns:p14="http://schemas.microsoft.com/office/powerpoint/2010/main" val="30181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57200" y="-27384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Fluency can be dangerous in International settings</a:t>
            </a:r>
            <a:endParaRPr lang="en-US" altLang="en-US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pic>
        <p:nvPicPr>
          <p:cNvPr id="4" name="Picture 2" descr="http://thefinanser.co.uk/.a/6a01053620481c970b017744b7e1eb970d-5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2776"/>
            <a:ext cx="925252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0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905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Speakers Today</a:t>
            </a:r>
            <a:endParaRPr lang="en-US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1845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4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27373"/>
            <a:ext cx="8497069" cy="4525963"/>
          </a:xfrm>
        </p:spPr>
        <p:txBody>
          <a:bodyPr/>
          <a:lstStyle/>
          <a:p>
            <a:pPr>
              <a:defRPr/>
            </a:pPr>
            <a:r>
              <a:rPr lang="en-AU" sz="2400" dirty="0" smtClean="0"/>
              <a:t>English is more than just a test score, It is a life skill. </a:t>
            </a:r>
          </a:p>
          <a:p>
            <a:pPr>
              <a:defRPr/>
            </a:pPr>
            <a:endParaRPr lang="en-AU" sz="2400" dirty="0"/>
          </a:p>
          <a:p>
            <a:pPr>
              <a:defRPr/>
            </a:pPr>
            <a:r>
              <a:rPr lang="en-AU" sz="2400" dirty="0" smtClean="0"/>
              <a:t>The primary goal of learning English should be to understand others and be understood (native and non-native). </a:t>
            </a:r>
          </a:p>
          <a:p>
            <a:pPr>
              <a:defRPr/>
            </a:pPr>
            <a:endParaRPr lang="en-AU" sz="2400" dirty="0"/>
          </a:p>
          <a:p>
            <a:pPr>
              <a:defRPr/>
            </a:pPr>
            <a:r>
              <a:rPr lang="en-AU" sz="2400" dirty="0" smtClean="0"/>
              <a:t>Accuracy in grammar, pronunciation are not as important if they do not affect comprehensibility. </a:t>
            </a:r>
            <a:endParaRPr lang="en-US" sz="2800" dirty="0"/>
          </a:p>
          <a:p>
            <a:pPr>
              <a:buFontTx/>
              <a:buNone/>
              <a:defRPr/>
            </a:pPr>
            <a:endParaRPr lang="en-US" sz="2800" dirty="0"/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Goals of English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20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1412776"/>
            <a:ext cx="8229600" cy="4608512"/>
          </a:xfrm>
          <a:solidFill>
            <a:srgbClr val="FFFFFF">
              <a:alpha val="5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 smtClean="0"/>
              <a:t>Native speakers should try to understand your English just as much as you try to understand theirs.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Talk about Korean things in English!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Keep your identity, use </a:t>
            </a:r>
            <a:r>
              <a:rPr lang="en-US" altLang="en-US" sz="2400" dirty="0" err="1" smtClean="0"/>
              <a:t>Konglish</a:t>
            </a:r>
            <a:r>
              <a:rPr lang="en-US" altLang="en-US" sz="2400" dirty="0" smtClean="0"/>
              <a:t>, spread understanding of Korea through English! 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Accept different varieties of English, try to understand other non-native speakers.</a:t>
            </a:r>
          </a:p>
          <a:p>
            <a:endParaRPr lang="en-US" altLang="en-US" sz="2400" dirty="0"/>
          </a:p>
          <a:p>
            <a:r>
              <a:rPr lang="en-US" altLang="en-US" sz="2400" dirty="0" smtClean="0"/>
              <a:t>Ban Ki-moon can be a great role model for Korean English learners. </a:t>
            </a:r>
          </a:p>
          <a:p>
            <a:endParaRPr lang="en-US" altLang="en-US" dirty="0" smtClean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5330" y="116632"/>
            <a:ext cx="82411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it mean?</a:t>
            </a:r>
            <a:endParaRPr lang="fr-FR" altLang="en-US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25604" name="Picture 2" descr="http://ec.l.thumbs.canstockphoto.com/canstock6638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980113"/>
            <a:ext cx="10795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:\Special Lectures\2. English as an International Language and Intercultural Communication\starbucks namet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35" y="1548905"/>
            <a:ext cx="568591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0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46995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Today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 descr="http://www.teleunix.com/uploads/Global-Network_30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826301" cy="482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7704856" cy="532859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CA" sz="1800" dirty="0" smtClean="0"/>
              <a:t>It is important for learners and teachers of English focus primarily on western culture.</a:t>
            </a:r>
            <a:endParaRPr lang="en-CA" sz="1800" dirty="0"/>
          </a:p>
          <a:p>
            <a:pPr marL="514350" indent="-514350">
              <a:buAutoNum type="arabicPeriod"/>
            </a:pPr>
            <a:endParaRPr lang="en-CA" sz="1800" dirty="0"/>
          </a:p>
          <a:p>
            <a:pPr marL="514350" indent="-514350">
              <a:buAutoNum type="arabicPeriod"/>
            </a:pPr>
            <a:r>
              <a:rPr lang="en-CA" sz="1800" dirty="0" smtClean="0"/>
              <a:t>To be a fluent speaker of English it is necessary to develop native-like pronunciation.</a:t>
            </a:r>
            <a:endParaRPr lang="en-CA" sz="1800" dirty="0"/>
          </a:p>
          <a:p>
            <a:pPr marL="514350" indent="-514350">
              <a:buAutoNum type="arabicPeriod"/>
            </a:pPr>
            <a:endParaRPr lang="en-CA" sz="1800" dirty="0"/>
          </a:p>
          <a:p>
            <a:pPr marL="514350" indent="-514350">
              <a:buAutoNum type="arabicPeriod"/>
            </a:pPr>
            <a:r>
              <a:rPr lang="en-CA" sz="1800" dirty="0" smtClean="0"/>
              <a:t>Teachers should only use native standard English and avoid </a:t>
            </a:r>
            <a:r>
              <a:rPr lang="en-CA" sz="1800" dirty="0" err="1" smtClean="0"/>
              <a:t>Konglish</a:t>
            </a:r>
            <a:r>
              <a:rPr lang="en-CA" sz="1800" dirty="0" smtClean="0"/>
              <a:t>.</a:t>
            </a:r>
            <a:endParaRPr lang="en-CA" sz="1800" dirty="0"/>
          </a:p>
          <a:p>
            <a:pPr marL="514350" indent="-514350">
              <a:buAutoNum type="arabicPeriod"/>
            </a:pPr>
            <a:endParaRPr lang="en-CA" sz="1800" dirty="0"/>
          </a:p>
          <a:p>
            <a:pPr marL="514350" indent="-514350">
              <a:buAutoNum type="arabicPeriod"/>
            </a:pPr>
            <a:r>
              <a:rPr lang="en-CA" sz="1800" dirty="0"/>
              <a:t>A </a:t>
            </a:r>
            <a:r>
              <a:rPr lang="en-CA" sz="1800" b="1" dirty="0"/>
              <a:t>trained</a:t>
            </a:r>
            <a:r>
              <a:rPr lang="en-CA" sz="1800" dirty="0"/>
              <a:t> native English speaking instructor is better than a </a:t>
            </a:r>
            <a:r>
              <a:rPr lang="en-CA" sz="1800" b="1" dirty="0"/>
              <a:t>trained </a:t>
            </a:r>
            <a:r>
              <a:rPr lang="en-CA" sz="1800" dirty="0"/>
              <a:t>non-native instructor.</a:t>
            </a:r>
          </a:p>
          <a:p>
            <a:pPr marL="514350" indent="-514350">
              <a:buAutoNum type="arabicPeriod"/>
            </a:pPr>
            <a:endParaRPr lang="en-CA" sz="1800" dirty="0"/>
          </a:p>
          <a:p>
            <a:pPr marL="514350" indent="-514350">
              <a:buAutoNum type="arabicPeriod"/>
            </a:pPr>
            <a:r>
              <a:rPr lang="en-CA" sz="1800" dirty="0" smtClean="0"/>
              <a:t>Non-native speakers of English have more influence on English internationally than native speakers. </a:t>
            </a:r>
            <a:endParaRPr lang="en-CA" sz="1800" dirty="0"/>
          </a:p>
          <a:p>
            <a:pPr marL="514350" indent="-514350">
              <a:buAutoNum type="arabicPeriod"/>
            </a:pPr>
            <a:endParaRPr lang="en-CA" sz="1800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CA" sz="1800" dirty="0"/>
              <a:t>Language teachers should only expose students to native English models. </a:t>
            </a:r>
          </a:p>
          <a:p>
            <a:pPr marL="514350" indent="-514350">
              <a:buAutoNum type="arabicPeriod"/>
            </a:pPr>
            <a:endParaRPr lang="en-CA" sz="1800" dirty="0"/>
          </a:p>
          <a:p>
            <a:pPr marL="514350" indent="-514350">
              <a:buAutoNum type="arabicPeriod"/>
            </a:pPr>
            <a:r>
              <a:rPr lang="en-CA" sz="1800" dirty="0"/>
              <a:t>Knowing a lot of idioms and slang is important in becoming fluent in English</a:t>
            </a:r>
            <a:r>
              <a:rPr lang="en-CA" sz="1800" dirty="0" smtClean="0"/>
              <a:t>.</a:t>
            </a:r>
          </a:p>
          <a:p>
            <a:pPr marL="514350" indent="-514350">
              <a:buAutoNum type="arabicPeriod"/>
            </a:pPr>
            <a:endParaRPr lang="en-CA" sz="1800" dirty="0" smtClean="0"/>
          </a:p>
          <a:p>
            <a:pPr marL="514350" indent="-514350">
              <a:buAutoNum type="arabicPeriod"/>
            </a:pPr>
            <a:r>
              <a:rPr lang="en-CA" sz="1800" dirty="0" smtClean="0"/>
              <a:t>Native speakers of English often have difficulties communicating in international settings. </a:t>
            </a:r>
          </a:p>
          <a:p>
            <a:pPr marL="514350" indent="-514350">
              <a:buAutoNum type="arabicPeriod"/>
            </a:pPr>
            <a:r>
              <a:rPr lang="en-CA" sz="1800" dirty="0" smtClean="0"/>
              <a:t>It is difficult to communicate without a high standard of grammar. </a:t>
            </a:r>
          </a:p>
          <a:p>
            <a:pPr marL="514350" indent="-514350">
              <a:buAutoNum type="arabicPeriod"/>
            </a:pPr>
            <a:endParaRPr lang="en-CA" sz="1800" dirty="0" smtClean="0"/>
          </a:p>
          <a:p>
            <a:pPr marL="514350" lvl="0" indent="-514350">
              <a:buFontTx/>
              <a:buAutoNum type="arabicPeriod"/>
            </a:pPr>
            <a:r>
              <a:rPr lang="en-CA" sz="1800" dirty="0">
                <a:solidFill>
                  <a:srgbClr val="000000"/>
                </a:solidFill>
              </a:rPr>
              <a:t>Comprehensibility and international intelligibility should be the primary goal of English learners.</a:t>
            </a:r>
          </a:p>
          <a:p>
            <a:pPr marL="514350" indent="-514350">
              <a:buAutoNum type="arabicPeriod"/>
            </a:pPr>
            <a:endParaRPr lang="en-CA" sz="2800" dirty="0" smtClean="0"/>
          </a:p>
          <a:p>
            <a:pPr marL="0" indent="0">
              <a:buNone/>
            </a:pPr>
            <a:endParaRPr lang="en-CA" sz="2800" dirty="0" smtClean="0"/>
          </a:p>
          <a:p>
            <a:pPr marL="514350" indent="-514350">
              <a:buAutoNum type="arabicPeriod"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you think?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Multiply 1"/>
          <p:cNvSpPr/>
          <p:nvPr/>
        </p:nvSpPr>
        <p:spPr>
          <a:xfrm>
            <a:off x="558404" y="1355676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611560" y="6237312"/>
            <a:ext cx="265260" cy="288032"/>
          </a:xfrm>
          <a:prstGeom prst="don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558404" y="5661248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558404" y="2011140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562324" y="2564904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558404" y="3068960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558404" y="4797152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558404" y="4365104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nut 13"/>
          <p:cNvSpPr/>
          <p:nvPr/>
        </p:nvSpPr>
        <p:spPr>
          <a:xfrm>
            <a:off x="573710" y="3789040"/>
            <a:ext cx="265260" cy="288032"/>
          </a:xfrm>
          <a:prstGeom prst="don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573710" y="5336728"/>
            <a:ext cx="265260" cy="288032"/>
          </a:xfrm>
          <a:prstGeom prst="don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11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img.koreatimes.co.kr/upload/news/090416_p01_cul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77072" y="2136638"/>
            <a:ext cx="428625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etsticenglish.wikispaces.com/file/view/INTERCULTURAL.jpg/39902942/INTERCULTUR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568" y="2060848"/>
            <a:ext cx="5191125" cy="580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jacqueslanciault.com/wp-content/globish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16783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23528" y="107921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Intercultural Communication</a:t>
            </a:r>
            <a:endParaRPr lang="en-US" sz="4800" b="1" cap="none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627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986" y="1953376"/>
            <a:ext cx="4584530" cy="4214528"/>
            <a:chOff x="4479966" y="2357264"/>
            <a:chExt cx="4584530" cy="4214528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5732512" y="2387312"/>
              <a:ext cx="864096" cy="10081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6596608" y="2357264"/>
              <a:ext cx="783704" cy="855712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" name="Picture 10" descr="http://i.telegraph.co.uk/multimedia/archive/02543/Bill-Gates-korea_2543483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966" y="3068960"/>
              <a:ext cx="4584530" cy="3502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801011" y="1946880"/>
            <a:ext cx="4315525" cy="4654960"/>
            <a:chOff x="40451" y="1916832"/>
            <a:chExt cx="4315525" cy="4654960"/>
          </a:xfrm>
        </p:grpSpPr>
        <p:pic>
          <p:nvPicPr>
            <p:cNvPr id="5122" name="Picture 2" descr="http://yxa2666.files.wordpress.com/2011/05/shutterstock_43156969_crop380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5136" y="3212976"/>
              <a:ext cx="2950840" cy="3358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ular Callout 1"/>
            <p:cNvSpPr/>
            <p:nvPr/>
          </p:nvSpPr>
          <p:spPr>
            <a:xfrm>
              <a:off x="40451" y="2855605"/>
              <a:ext cx="1800200" cy="1157466"/>
            </a:xfrm>
            <a:prstGeom prst="wedgeRoundRectCallout">
              <a:avLst>
                <a:gd name="adj1" fmla="val 80144"/>
                <a:gd name="adj2" fmla="val 45555"/>
                <a:gd name="adj3" fmla="val 16667"/>
              </a:avLst>
            </a:prstGeom>
            <a:solidFill>
              <a:srgbClr val="3366FF">
                <a:alpha val="65000"/>
              </a:srgbClr>
            </a:solidFill>
            <a:effectLst>
              <a:innerShdw blurRad="63500" dist="50800" dir="108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I’m going to the EXO concert tomorrow!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Rounded Rectangular Callout 8"/>
            <p:cNvSpPr/>
            <p:nvPr/>
          </p:nvSpPr>
          <p:spPr>
            <a:xfrm>
              <a:off x="1843774" y="1916832"/>
              <a:ext cx="1792122" cy="1030482"/>
            </a:xfrm>
            <a:prstGeom prst="wedgeRoundRectCallout">
              <a:avLst>
                <a:gd name="adj1" fmla="val 35067"/>
                <a:gd name="adj2" fmla="val 124607"/>
                <a:gd name="adj3" fmla="val 16667"/>
              </a:avLst>
            </a:prstGeom>
            <a:solidFill>
              <a:srgbClr val="00B0F0">
                <a:alpha val="39000"/>
              </a:srgb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Shut up!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2146620" y="194688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Body and Words</a:t>
            </a:r>
            <a:endParaRPr lang="en-US" sz="4000" b="1" cap="none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3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miami.mbs.ac.uk/Portals/0/Images/global.ges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84101"/>
            <a:ext cx="1559868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1.gstatic.com/images?q=tbn:ANd9GcQ_dELN2G8mAH2l9xoRF5hTT96zpKncJeMOG2Qf4o5YMDFDpflU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09" y="4596742"/>
            <a:ext cx="1556147" cy="191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모서리가 둥근 직사각형 20"/>
          <p:cNvSpPr/>
          <p:nvPr/>
        </p:nvSpPr>
        <p:spPr>
          <a:xfrm>
            <a:off x="222576" y="4754817"/>
            <a:ext cx="1873250" cy="57467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latin typeface="Book Antiqua" pitchFamily="18" charset="0"/>
                <a:ea typeface="굴림" charset="-127"/>
              </a:rPr>
              <a:t>Gestures</a:t>
            </a:r>
            <a:endParaRPr lang="ko-KR" altLang="en-US" dirty="0" smtClean="0">
              <a:latin typeface="Book Antiqua" pitchFamily="18" charset="0"/>
              <a:ea typeface="굴림" charset="-127"/>
            </a:endParaRPr>
          </a:p>
        </p:txBody>
      </p:sp>
      <p:sp>
        <p:nvSpPr>
          <p:cNvPr id="11" name="모서리가 둥근 직사각형 16"/>
          <p:cNvSpPr/>
          <p:nvPr/>
        </p:nvSpPr>
        <p:spPr>
          <a:xfrm>
            <a:off x="4572000" y="2924745"/>
            <a:ext cx="1871663" cy="57626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Personal Space</a:t>
            </a:r>
            <a:endParaRPr lang="ko-KR" altLang="en-US" dirty="0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2" name="모서리가 둥근 직사각형 14"/>
          <p:cNvSpPr/>
          <p:nvPr/>
        </p:nvSpPr>
        <p:spPr>
          <a:xfrm>
            <a:off x="4572000" y="4698504"/>
            <a:ext cx="1873250" cy="57626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Physical contact</a:t>
            </a:r>
            <a:endParaRPr lang="ko-KR" altLang="en-US" dirty="0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3" name="모서리가 둥근 직사각형 15"/>
          <p:cNvSpPr/>
          <p:nvPr/>
        </p:nvSpPr>
        <p:spPr>
          <a:xfrm>
            <a:off x="222576" y="2833455"/>
            <a:ext cx="1873250" cy="57626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b="1" dirty="0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Eye Contact</a:t>
            </a:r>
            <a:endParaRPr lang="ko-KR" altLang="en-US" b="1" dirty="0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pic>
        <p:nvPicPr>
          <p:cNvPr id="4098" name="Picture 2" descr="http://activerain.trulia.com/image_store/uploads/agents/shaken/files/eye%20contac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9" b="1"/>
          <a:stretch/>
        </p:blipFill>
        <p:spPr bwMode="auto">
          <a:xfrm>
            <a:off x="2350365" y="2731178"/>
            <a:ext cx="2049589" cy="9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.bp.blogspot.com/_aVdq_F5WCxc/SZluVHzLLxI/AAAAAAAAADM/zls2WLGDEoM/s400/Body+Contact+and+Personal+Space+in+US.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9"/>
          <a:stretch/>
        </p:blipFill>
        <p:spPr bwMode="auto">
          <a:xfrm>
            <a:off x="6517530" y="1892816"/>
            <a:ext cx="2496641" cy="229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Body</a:t>
            </a:r>
            <a:endParaRPr lang="en-US" sz="4000" b="1" cap="none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963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528" y="44624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Eye Contact</a:t>
            </a:r>
            <a:endParaRPr lang="en-US" sz="4000" b="1" cap="none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 descr="https://encrypted-tbn0.gstatic.com/images?q=tbn:ANd9GcRR8RdIos34yGosZcdwyCzl8R1JeK9xks62x2DK3Dml3S_UhkZ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63029"/>
            <a:ext cx="347608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zenlawyerseattle.com/wp-content/uploads/2012/08/eye-contact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490" y="1171973"/>
            <a:ext cx="3960440" cy="264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http://static.guim.co.uk/sys-images/Guardian/Pix/pictures/2013/5/2/1367494890137/Teacher-lecturing-boys-0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static.guim.co.uk/sys-images/Guardian/Pix/pictures/2013/5/2/1367494890137/Teacher-lecturing-boys-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59373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poohlosophy.files.wordpress.com/2010/04/ojigi202.jpg?w=5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1" y="3838196"/>
            <a:ext cx="2527449" cy="26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Gestures</a:t>
            </a:r>
            <a:endParaRPr lang="en-US" sz="4000" b="1" cap="none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www.wandco.com/wac/wp-content/uploads/chop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5" r="29618"/>
          <a:stretch/>
        </p:blipFill>
        <p:spPr bwMode="auto">
          <a:xfrm>
            <a:off x="-128795" y="4221088"/>
            <a:ext cx="225706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hukettopteam.com/admin/resources/wai-w1024h76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571" y="1412776"/>
            <a:ext cx="20669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udy-body-language.com/images/body-language-vs-word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45"/>
          <a:stretch/>
        </p:blipFill>
        <p:spPr bwMode="auto">
          <a:xfrm>
            <a:off x="2128268" y="4437112"/>
            <a:ext cx="2572923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urtis9history.files.wordpress.com/2013/02/japanese-come-here-sig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76389"/>
            <a:ext cx="21812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libermag.org/wp-content/uploads/2010/03/handsign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596" y="4293096"/>
            <a:ext cx="3048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study-body-language.com/images/touch-hea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21088"/>
            <a:ext cx="223224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travelandleisure.com/images/amexpub/0002/0545/drinking-pouring-200807-ss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1"/>
          <a:stretch/>
        </p:blipFill>
        <p:spPr bwMode="auto">
          <a:xfrm>
            <a:off x="0" y="1778734"/>
            <a:ext cx="2053935" cy="211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mellhendricks.files.wordpress.com/2013/02/dpp_3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8"/>
          <a:stretch/>
        </p:blipFill>
        <p:spPr bwMode="auto">
          <a:xfrm>
            <a:off x="2245565" y="1558076"/>
            <a:ext cx="1879187" cy="233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96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.dailymail.co.uk/i/pix/2013/11/16/article-2508492-197529FD00000578-720_634x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28" y="1470700"/>
            <a:ext cx="4536504" cy="231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Personal Space</a:t>
            </a:r>
            <a:endParaRPr lang="en-US" sz="4000" b="1" cap="none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://4.bp.blogspot.com/-kdTk6o7vsOQ/U6crD2BXyVI/AAAAAAAASro/e5dqOvfKj7c/s1600/turning+japanese+sleeping+train+2+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7" b="23935"/>
          <a:stretch/>
        </p:blipFill>
        <p:spPr bwMode="auto">
          <a:xfrm>
            <a:off x="331428" y="3789040"/>
            <a:ext cx="4536504" cy="271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dalybeast.com/wp-content/uploads/2009/06/johnandcoa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70700"/>
            <a:ext cx="3408313" cy="255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ehopekids.files.wordpress.com/2011/03/hopepersonalspace4pic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4563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Physical Contact</a:t>
            </a:r>
            <a:endParaRPr lang="en-US" sz="4800" b="1" cap="none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3.bp.blogspot.com/-uhlw33o3LQg/UKgxlKnP8PI/AAAAAAAABxM/I0NcCV6IyU8/s1600/jim+jil+bang+clea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700808"/>
            <a:ext cx="3075641" cy="271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babylon-idiomas.com/blog/wp-content/uploads/2012/02/spanish-cheek-kissing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79" y="4358475"/>
            <a:ext cx="449563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2.bp.blogspot.com/__jsj2lN6HgM/S9C5HM5nBgI/AAAAAAAAAFM/iVKyD_mt_LQ/s1600/men+holding+hand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6"/>
          <a:stretch/>
        </p:blipFill>
        <p:spPr bwMode="auto">
          <a:xfrm>
            <a:off x="4992110" y="1313456"/>
            <a:ext cx="2448272" cy="276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lutch.mtv.com/wp-content/uploads/clutch/2012/06/Soccer-Players-Emmit-Smit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00687"/>
            <a:ext cx="3456384" cy="23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1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epicomm.ca/wp-content/uploads/2014/06/words-words-words-words-wo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1988840"/>
            <a:ext cx="11052721" cy="55161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picomm.ca/wp-content/uploads/2014/06/words-words-words-words-wo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268" y="1124744"/>
            <a:ext cx="7754612" cy="3645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3528" y="107921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Words</a:t>
            </a:r>
            <a:endParaRPr lang="en-US" sz="4800" b="1" cap="none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68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512" y="2254220"/>
            <a:ext cx="871296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What people say and what they mean may differ depending on who you are talking to. </a:t>
            </a:r>
            <a:endParaRPr lang="en-US" sz="4800" b="1" cap="none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15616" y="5316399"/>
            <a:ext cx="630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누구와 대화하는 것에 따라 우리가 말하는 뜻이 다를 수 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27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This video made me feel </a:t>
            </a:r>
          </a:p>
          <a:p>
            <a:pPr lvl="2"/>
            <a:r>
              <a:rPr lang="en-US" dirty="0" smtClean="0"/>
              <a:t>Angry</a:t>
            </a:r>
            <a:endParaRPr lang="en-US" dirty="0"/>
          </a:p>
          <a:p>
            <a:pPr lvl="2"/>
            <a:r>
              <a:rPr lang="en-US" dirty="0" smtClean="0"/>
              <a:t>Sad</a:t>
            </a:r>
          </a:p>
          <a:p>
            <a:pPr lvl="2"/>
            <a:r>
              <a:rPr lang="en-US" dirty="0" smtClean="0"/>
              <a:t>Upset</a:t>
            </a:r>
            <a:endParaRPr lang="en-US" dirty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This is not the way English should be treated! 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90381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How did this video make you feel?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http://thumbs.dreamstime.com/z/stick-man-atlas-17933574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79"/>
          <a:stretch/>
        </p:blipFill>
        <p:spPr bwMode="auto">
          <a:xfrm>
            <a:off x="6832473" y="2886000"/>
            <a:ext cx="2347047" cy="21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4644008" y="2348880"/>
            <a:ext cx="2016224" cy="1296144"/>
          </a:xfrm>
          <a:prstGeom prst="cloudCallout">
            <a:avLst>
              <a:gd name="adj1" fmla="val 61607"/>
              <a:gd name="adj2" fmla="val 417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“I don’t want to let ___ down!</a:t>
            </a:r>
          </a:p>
          <a:p>
            <a:pPr algn="ctr"/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6559252" y="1628800"/>
            <a:ext cx="1829172" cy="1257200"/>
          </a:xfrm>
          <a:prstGeom prst="cloudCallout">
            <a:avLst>
              <a:gd name="adj1" fmla="val -15720"/>
              <a:gd name="adj2" fmla="val 71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“ </a:t>
            </a:r>
            <a:r>
              <a:rPr lang="en-US" sz="1200" dirty="0">
                <a:solidFill>
                  <a:schemeClr val="tx1"/>
                </a:solidFill>
              </a:rPr>
              <a:t>I want to speak perfect English!”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6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3390" y="2918870"/>
            <a:ext cx="4206296" cy="3344928"/>
            <a:chOff x="-66344" y="481645"/>
            <a:chExt cx="4206296" cy="3344928"/>
          </a:xfrm>
        </p:grpSpPr>
        <p:pic>
          <p:nvPicPr>
            <p:cNvPr id="6" name="Picture 12" descr="http://www.crwflags.com/fotw/images/k/kr.gi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178" y="2348828"/>
              <a:ext cx="903195" cy="602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-66344" y="481645"/>
              <a:ext cx="4206296" cy="3344928"/>
              <a:chOff x="-66344" y="481645"/>
              <a:chExt cx="4206296" cy="3344928"/>
            </a:xfrm>
          </p:grpSpPr>
          <p:pic>
            <p:nvPicPr>
              <p:cNvPr id="4" name="Picture 2" descr="http://icons.iconarchive.com/icons/aha-soft/people/256/user-ico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8935" y="2060848"/>
                <a:ext cx="1765725" cy="1765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ounded Rectangular Callout 4"/>
              <p:cNvSpPr/>
              <p:nvPr/>
            </p:nvSpPr>
            <p:spPr>
              <a:xfrm>
                <a:off x="2380960" y="984525"/>
                <a:ext cx="1758992" cy="1357055"/>
              </a:xfrm>
              <a:prstGeom prst="wedgeRoundRectCallout">
                <a:avLst>
                  <a:gd name="adj1" fmla="val -67260"/>
                  <a:gd name="adj2" fmla="val 66036"/>
                  <a:gd name="adj3" fmla="val 16667"/>
                </a:avLst>
              </a:prstGeom>
              <a:solidFill>
                <a:srgbClr val="B1C8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Shut up!</a:t>
                </a:r>
                <a:endPara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" name="Cloud Callout 6"/>
              <p:cNvSpPr/>
              <p:nvPr/>
            </p:nvSpPr>
            <p:spPr>
              <a:xfrm>
                <a:off x="-66344" y="481645"/>
                <a:ext cx="1710558" cy="1512168"/>
              </a:xfrm>
              <a:prstGeom prst="cloudCallout">
                <a:avLst>
                  <a:gd name="adj1" fmla="val 45952"/>
                  <a:gd name="adj2" fmla="val 6653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3600" b="1" dirty="0">
                    <a:solidFill>
                      <a:schemeClr val="tx1"/>
                    </a:solidFill>
                  </a:rPr>
                  <a:t>닥쳐</a:t>
                </a:r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635896" y="1513711"/>
            <a:ext cx="5485653" cy="4644098"/>
            <a:chOff x="3859838" y="1588260"/>
            <a:chExt cx="5485653" cy="4644098"/>
          </a:xfrm>
        </p:grpSpPr>
        <p:pic>
          <p:nvPicPr>
            <p:cNvPr id="3074" name="Picture 2" descr="http://www.enchantedlearning.com/school/Canada/flagbig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7819" y="5146773"/>
              <a:ext cx="690652" cy="405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2" name="Group 11"/>
            <p:cNvGrpSpPr/>
            <p:nvPr/>
          </p:nvGrpSpPr>
          <p:grpSpPr>
            <a:xfrm>
              <a:off x="3859838" y="1588260"/>
              <a:ext cx="5485653" cy="4644098"/>
              <a:chOff x="-1345701" y="-780101"/>
              <a:chExt cx="5485653" cy="4644098"/>
            </a:xfrm>
          </p:grpSpPr>
          <p:pic>
            <p:nvPicPr>
              <p:cNvPr id="13" name="Picture 2" descr="http://icons.iconarchive.com/icons/aha-soft/people/256/user-ico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3828" y="2098272"/>
                <a:ext cx="1765725" cy="1765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ounded Rectangular Callout 13"/>
              <p:cNvSpPr/>
              <p:nvPr/>
            </p:nvSpPr>
            <p:spPr>
              <a:xfrm>
                <a:off x="2380960" y="984525"/>
                <a:ext cx="1758992" cy="1357055"/>
              </a:xfrm>
              <a:prstGeom prst="wedgeRoundRectCallout">
                <a:avLst>
                  <a:gd name="adj1" fmla="val -67260"/>
                  <a:gd name="adj2" fmla="val 66036"/>
                  <a:gd name="adj3" fmla="val 16667"/>
                </a:avLst>
              </a:prstGeom>
              <a:solidFill>
                <a:srgbClr val="B1C8E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Shut up!</a:t>
                </a:r>
                <a:endPara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Cloud Callout 14"/>
              <p:cNvSpPr/>
              <p:nvPr/>
            </p:nvSpPr>
            <p:spPr>
              <a:xfrm>
                <a:off x="-1345701" y="-780101"/>
                <a:ext cx="4248472" cy="2059305"/>
              </a:xfrm>
              <a:prstGeom prst="cloudCallout">
                <a:avLst>
                  <a:gd name="adj1" fmla="val 21378"/>
                  <a:gd name="adj2" fmla="val 99236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Font typeface="+mj-lt"/>
                  <a:buAutoNum type="arabicPeriod"/>
                </a:pPr>
                <a:endParaRPr lang="en-US" sz="2000" b="1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Wow!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Be quiet!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Your kidding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1" dirty="0" smtClean="0">
                    <a:solidFill>
                      <a:schemeClr val="tx1"/>
                    </a:solidFill>
                  </a:rPr>
                  <a:t>Shut your mouth!</a:t>
                </a:r>
              </a:p>
              <a:p>
                <a:pPr algn="ctr"/>
                <a:endParaRPr lang="en-US" sz="36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849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504" y="2852936"/>
            <a:ext cx="87129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What people understand may differ depending on who you are talking to. </a:t>
            </a:r>
            <a:endParaRPr lang="en-US" sz="4800" b="1" cap="none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5373216"/>
            <a:ext cx="5840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누구와 대화하는 것에 따라 </a:t>
            </a:r>
            <a:r>
              <a:rPr lang="ko-KR" altLang="en-US" dirty="0" smtClean="0"/>
              <a:t>알아 듣는 것도 다를 수 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448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268792" y="2499143"/>
            <a:ext cx="8839712" cy="3382352"/>
            <a:chOff x="268792" y="2499143"/>
            <a:chExt cx="8839712" cy="3382352"/>
          </a:xfrm>
        </p:grpSpPr>
        <p:grpSp>
          <p:nvGrpSpPr>
            <p:cNvPr id="16" name="Group 15"/>
            <p:cNvGrpSpPr/>
            <p:nvPr/>
          </p:nvGrpSpPr>
          <p:grpSpPr>
            <a:xfrm>
              <a:off x="268792" y="2879642"/>
              <a:ext cx="2621004" cy="2905167"/>
              <a:chOff x="-3187592" y="2236932"/>
              <a:chExt cx="2621004" cy="2905167"/>
            </a:xfrm>
          </p:grpSpPr>
          <p:pic>
            <p:nvPicPr>
              <p:cNvPr id="5" name="Picture 12" descr="http://www.crwflags.com/fotw/images/k/kr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556792" y="3749100"/>
                <a:ext cx="903195" cy="602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Group 5"/>
              <p:cNvGrpSpPr/>
              <p:nvPr/>
            </p:nvGrpSpPr>
            <p:grpSpPr>
              <a:xfrm>
                <a:off x="-3187592" y="2236932"/>
                <a:ext cx="2621004" cy="2905167"/>
                <a:chOff x="-66344" y="921406"/>
                <a:chExt cx="2621004" cy="2905167"/>
              </a:xfrm>
            </p:grpSpPr>
            <p:pic>
              <p:nvPicPr>
                <p:cNvPr id="7" name="Picture 2" descr="http://icons.iconarchive.com/icons/aha-soft/people/256/user-icon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8935" y="2060848"/>
                  <a:ext cx="1765725" cy="17657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Cloud Callout 8"/>
                <p:cNvSpPr/>
                <p:nvPr/>
              </p:nvSpPr>
              <p:spPr>
                <a:xfrm>
                  <a:off x="-66344" y="921406"/>
                  <a:ext cx="1710558" cy="1512168"/>
                </a:xfrm>
                <a:prstGeom prst="cloudCallout">
                  <a:avLst>
                    <a:gd name="adj1" fmla="val 51298"/>
                    <a:gd name="adj2" fmla="val 46374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3600" b="1" dirty="0" smtClean="0">
                      <a:solidFill>
                        <a:schemeClr val="tx1"/>
                      </a:solidFill>
                    </a:rPr>
                    <a:t>닥쳐</a:t>
                  </a:r>
                  <a:r>
                    <a:rPr lang="en-US" altLang="ko-KR" sz="3600" b="1" dirty="0" smtClean="0">
                      <a:solidFill>
                        <a:schemeClr val="tx1"/>
                      </a:solidFill>
                    </a:rPr>
                    <a:t>?</a:t>
                  </a:r>
                  <a:endParaRPr lang="en-US" sz="3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0" name="Group 9"/>
            <p:cNvGrpSpPr/>
            <p:nvPr/>
          </p:nvGrpSpPr>
          <p:grpSpPr>
            <a:xfrm>
              <a:off x="4532488" y="2499143"/>
              <a:ext cx="4576016" cy="3382352"/>
              <a:chOff x="4769475" y="2850006"/>
              <a:chExt cx="4576016" cy="3382352"/>
            </a:xfrm>
          </p:grpSpPr>
          <p:pic>
            <p:nvPicPr>
              <p:cNvPr id="11" name="Picture 2" descr="http://www.enchantedlearning.com/school/Canada/flagbig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7819" y="5146773"/>
                <a:ext cx="690652" cy="405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4769475" y="2850006"/>
                <a:ext cx="4576016" cy="3382352"/>
                <a:chOff x="-436064" y="481645"/>
                <a:chExt cx="4576016" cy="3382352"/>
              </a:xfrm>
            </p:grpSpPr>
            <p:pic>
              <p:nvPicPr>
                <p:cNvPr id="13" name="Picture 2" descr="http://icons.iconarchive.com/icons/aha-soft/people/256/user-icon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3828" y="2098272"/>
                  <a:ext cx="1765725" cy="17657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4" name="Rounded Rectangular Callout 13"/>
                <p:cNvSpPr/>
                <p:nvPr/>
              </p:nvSpPr>
              <p:spPr>
                <a:xfrm>
                  <a:off x="2380960" y="984525"/>
                  <a:ext cx="1758992" cy="1357055"/>
                </a:xfrm>
                <a:prstGeom prst="wedgeRoundRectCallout">
                  <a:avLst>
                    <a:gd name="adj1" fmla="val -67260"/>
                    <a:gd name="adj2" fmla="val 66036"/>
                    <a:gd name="adj3" fmla="val 16667"/>
                  </a:avLst>
                </a:prstGeom>
                <a:solidFill>
                  <a:srgbClr val="B1C8ED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Shut up!</a:t>
                  </a:r>
                  <a:endParaRPr 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" name="Cloud Callout 14"/>
                <p:cNvSpPr/>
                <p:nvPr/>
              </p:nvSpPr>
              <p:spPr>
                <a:xfrm>
                  <a:off x="-436064" y="481645"/>
                  <a:ext cx="2376264" cy="1512168"/>
                </a:xfrm>
                <a:prstGeom prst="cloudCallout">
                  <a:avLst>
                    <a:gd name="adj1" fmla="val 45952"/>
                    <a:gd name="adj2" fmla="val 66531"/>
                  </a:avLst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 smtClean="0">
                      <a:solidFill>
                        <a:schemeClr val="tx1"/>
                      </a:solidFill>
                    </a:rPr>
                    <a:t>Wow!</a:t>
                  </a:r>
                  <a:endParaRPr lang="en-US" sz="3600" b="1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17" name="Rounded Rectangular Callout 16"/>
            <p:cNvSpPr/>
            <p:nvPr/>
          </p:nvSpPr>
          <p:spPr>
            <a:xfrm>
              <a:off x="2668992" y="2957198"/>
              <a:ext cx="1758992" cy="1357055"/>
            </a:xfrm>
            <a:prstGeom prst="wedgeRoundRectCallout">
              <a:avLst>
                <a:gd name="adj1" fmla="val -67260"/>
                <a:gd name="adj2" fmla="val 66036"/>
                <a:gd name="adj3" fmla="val 16667"/>
              </a:avLst>
            </a:prstGeom>
            <a:solidFill>
              <a:srgbClr val="B1C8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 am getting married!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122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9512" y="2704852"/>
            <a:ext cx="871296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Cultures and languages that are more similar will tend to have similar meanings.  </a:t>
            </a:r>
            <a:endParaRPr lang="en-US" sz="4800" b="1" cap="none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5229200"/>
            <a:ext cx="594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문화와 </a:t>
            </a:r>
            <a:r>
              <a:rPr lang="ko-KR" altLang="en-US" smtClean="0"/>
              <a:t>언어가 유사하면 </a:t>
            </a:r>
            <a:r>
              <a:rPr lang="ko-KR" altLang="en-US" dirty="0" smtClean="0"/>
              <a:t>비슷한 의미가 있는 경향이 있다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68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https://encrypted-tbn2.gstatic.com/images?q=tbn:ANd9GcSWz2sgBWL43ZUDqbzlrVeP3t_uM1qGkNEC7bjCJveSlkpsp3N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00" y="3444142"/>
            <a:ext cx="1905273" cy="19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://upload.wikimedia.org/wikipedia/commons/0/09/Flag_of_South_Kore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://upload.wikimedia.org/wikipedia/commons/0/09/Flag_of_South_Korea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http://upload.wikimedia.org/wikipedia/commons/0/09/Flag_of_South_Korea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6" name="Picture 14" descr="http://www.enchantedlearning.com/asia/china/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784" y="4065563"/>
            <a:ext cx="715667" cy="46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cons.iconarchive.com/icons/aha-soft/people/256/user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60" y="3218090"/>
            <a:ext cx="2053914" cy="205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www.crwflags.com/fotw/images/k/k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04" y="4025164"/>
            <a:ext cx="757770" cy="5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loud Callout 16"/>
          <p:cNvSpPr/>
          <p:nvPr/>
        </p:nvSpPr>
        <p:spPr>
          <a:xfrm>
            <a:off x="7721" y="868821"/>
            <a:ext cx="2731643" cy="1911729"/>
          </a:xfrm>
          <a:prstGeom prst="cloudCallout">
            <a:avLst>
              <a:gd name="adj1" fmla="val 21001"/>
              <a:gd name="adj2" fmla="val 916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chemeClr val="tx1"/>
                </a:solidFill>
              </a:rPr>
              <a:t>닥쳐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5292080" y="2132856"/>
            <a:ext cx="1758992" cy="1357055"/>
          </a:xfrm>
          <a:prstGeom prst="wedgeRoundRectCallout">
            <a:avLst>
              <a:gd name="adj1" fmla="val 63567"/>
              <a:gd name="adj2" fmla="val 72774"/>
              <a:gd name="adj3" fmla="val 16667"/>
            </a:avLst>
          </a:prstGeom>
          <a:solidFill>
            <a:srgbClr val="B1C8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Crazy!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5887003" y="379087"/>
            <a:ext cx="3093405" cy="1727365"/>
          </a:xfrm>
          <a:prstGeom prst="cloudCallout">
            <a:avLst>
              <a:gd name="adj1" fmla="val 10263"/>
              <a:gd name="adj2" fmla="val 13570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Wow!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3045574" y="2132856"/>
            <a:ext cx="1758992" cy="1357055"/>
          </a:xfrm>
          <a:prstGeom prst="wedgeRoundRectCallout">
            <a:avLst>
              <a:gd name="adj1" fmla="val -79390"/>
              <a:gd name="adj2" fmla="val 68282"/>
              <a:gd name="adj3" fmla="val 16667"/>
            </a:avLst>
          </a:prstGeom>
          <a:solidFill>
            <a:srgbClr val="B1C8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was your date?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www.girl-jitsu.com/wp-content/uploads/2013/01/INSIDE-PIC-Psycho-Gir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67" y="412506"/>
            <a:ext cx="2457875" cy="17647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girl-jitsu.com/wp-content/uploads/2013/01/INSIDE-PIC-Psycho-Gir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" y="868821"/>
            <a:ext cx="2705504" cy="19425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05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s://encrypted-tbn2.gstatic.com/images?q=tbn:ANd9GcSWz2sgBWL43ZUDqbzlrVeP3t_uM1qGkNEC7bjCJveSlkpsp3N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80854"/>
            <a:ext cx="1905273" cy="190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cons.iconarchive.com/icons/aha-soft/people/256/us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60" y="3218090"/>
            <a:ext cx="2053914" cy="205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7721" y="868821"/>
            <a:ext cx="2731643" cy="1911729"/>
          </a:xfrm>
          <a:prstGeom prst="cloudCallout">
            <a:avLst>
              <a:gd name="adj1" fmla="val 21001"/>
              <a:gd name="adj2" fmla="val 9163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chemeClr val="tx1"/>
                </a:solidFill>
              </a:rPr>
              <a:t>닥쳐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292080" y="2132856"/>
            <a:ext cx="1758992" cy="1357055"/>
          </a:xfrm>
          <a:prstGeom prst="wedgeRoundRectCallout">
            <a:avLst>
              <a:gd name="adj1" fmla="val 63567"/>
              <a:gd name="adj2" fmla="val 72774"/>
              <a:gd name="adj3" fmla="val 16667"/>
            </a:avLst>
          </a:prstGeom>
          <a:solidFill>
            <a:srgbClr val="B1C8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Crazy!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6171576" y="129153"/>
            <a:ext cx="3093405" cy="2003703"/>
          </a:xfrm>
          <a:prstGeom prst="cloudCallout">
            <a:avLst>
              <a:gd name="adj1" fmla="val 1395"/>
              <a:gd name="adj2" fmla="val 1135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Many things happened…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045574" y="2132856"/>
            <a:ext cx="1758992" cy="1357055"/>
          </a:xfrm>
          <a:prstGeom prst="wedgeRoundRectCallout">
            <a:avLst>
              <a:gd name="adj1" fmla="val -79390"/>
              <a:gd name="adj2" fmla="val 68282"/>
              <a:gd name="adj3" fmla="val 16667"/>
            </a:avLst>
          </a:prstGeom>
          <a:solidFill>
            <a:srgbClr val="B1C8E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was your date?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http://www.enchantedlearning.com/school/Canada/flagbig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624" y="3839603"/>
            <a:ext cx="690652" cy="40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://www.crwflags.com/fotw/images/k/kr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04" y="4025164"/>
            <a:ext cx="757770" cy="50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girl-jitsu.com/wp-content/uploads/2013/01/INSIDE-PIC-Psycho-Gir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0" y="868821"/>
            <a:ext cx="2705504" cy="19425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7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Individual Differences</a:t>
            </a:r>
            <a:endParaRPr lang="en-US" sz="4000" b="1" cap="none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모서리가 둥근 직사각형 7"/>
          <p:cNvSpPr/>
          <p:nvPr/>
        </p:nvSpPr>
        <p:spPr>
          <a:xfrm>
            <a:off x="188366" y="5408185"/>
            <a:ext cx="1871662" cy="576262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Intonation</a:t>
            </a:r>
            <a:endParaRPr lang="ko-KR" altLang="en-US" dirty="0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7" name="모서리가 둥근 직사각형 8"/>
          <p:cNvSpPr/>
          <p:nvPr/>
        </p:nvSpPr>
        <p:spPr>
          <a:xfrm>
            <a:off x="169863" y="3601057"/>
            <a:ext cx="1873250" cy="57626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Pronunciation</a:t>
            </a:r>
            <a:endParaRPr lang="ko-KR" altLang="en-US" dirty="0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2" name="모서리가 둥근 직사각형 14"/>
          <p:cNvSpPr/>
          <p:nvPr/>
        </p:nvSpPr>
        <p:spPr>
          <a:xfrm>
            <a:off x="7093874" y="3575200"/>
            <a:ext cx="1873250" cy="57626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Directness</a:t>
            </a:r>
            <a:endParaRPr lang="ko-KR" altLang="en-US" dirty="0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3" name="모서리가 둥근 직사각형 15"/>
          <p:cNvSpPr/>
          <p:nvPr/>
        </p:nvSpPr>
        <p:spPr>
          <a:xfrm>
            <a:off x="7092287" y="1720880"/>
            <a:ext cx="1873250" cy="57626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Grammar</a:t>
            </a:r>
            <a:endParaRPr lang="ko-KR" altLang="en-US" dirty="0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4" name="모서리가 둥근 직사각형 16"/>
          <p:cNvSpPr/>
          <p:nvPr/>
        </p:nvSpPr>
        <p:spPr>
          <a:xfrm>
            <a:off x="7093874" y="5408185"/>
            <a:ext cx="1871663" cy="57626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Word choice</a:t>
            </a:r>
            <a:endParaRPr lang="ko-KR" altLang="en-US" dirty="0" smtClean="0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5" name="모서리가 둥근 직사각형 17"/>
          <p:cNvSpPr/>
          <p:nvPr/>
        </p:nvSpPr>
        <p:spPr>
          <a:xfrm>
            <a:off x="3744181" y="3575200"/>
            <a:ext cx="1871662" cy="57626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latin typeface="Book Antiqua" pitchFamily="18" charset="0"/>
                <a:ea typeface="굴림" charset="-127"/>
              </a:rPr>
              <a:t>Meaning</a:t>
            </a:r>
            <a:endParaRPr lang="ko-KR" altLang="en-US" dirty="0" smtClean="0">
              <a:latin typeface="Book Antiqua" pitchFamily="18" charset="0"/>
              <a:ea typeface="굴림" charset="-127"/>
            </a:endParaRPr>
          </a:p>
        </p:txBody>
      </p:sp>
      <p:sp>
        <p:nvSpPr>
          <p:cNvPr id="18" name="모서리가 둥근 직사각형 20"/>
          <p:cNvSpPr/>
          <p:nvPr/>
        </p:nvSpPr>
        <p:spPr>
          <a:xfrm>
            <a:off x="154193" y="1720880"/>
            <a:ext cx="1873250" cy="57467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 dirty="0" smtClean="0">
                <a:latin typeface="Book Antiqua" pitchFamily="18" charset="0"/>
                <a:ea typeface="굴림" charset="-127"/>
              </a:rPr>
              <a:t>Speed</a:t>
            </a:r>
            <a:endParaRPr lang="ko-KR" altLang="en-US" dirty="0" smtClean="0">
              <a:latin typeface="Book Antiqua" pitchFamily="18" charset="0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26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8604448" y="548680"/>
            <a:ext cx="8280400" cy="5517232"/>
          </a:xfrm>
        </p:spPr>
        <p:txBody>
          <a:bodyPr>
            <a:normAutofit/>
          </a:bodyPr>
          <a:lstStyle/>
          <a:p>
            <a:pPr marL="539750" indent="-539750">
              <a:buNone/>
            </a:pPr>
            <a:endParaRPr lang="en-CA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539750" indent="-539750">
              <a:buNone/>
            </a:pPr>
            <a:endParaRPr lang="en-US" sz="3600" dirty="0" smtClean="0"/>
          </a:p>
          <a:p>
            <a:pPr marL="539750" indent="-539750">
              <a:buNone/>
            </a:pPr>
            <a:endParaRPr lang="en-CA" sz="3600" dirty="0" smtClean="0"/>
          </a:p>
          <a:p>
            <a:pPr marL="539750" indent="-539750">
              <a:buFont typeface="Wingdings" pitchFamily="2" charset="2"/>
              <a:buChar char="q"/>
            </a:pPr>
            <a:endParaRPr lang="en-CA" sz="3600" dirty="0" smtClean="0"/>
          </a:p>
          <a:p>
            <a:pPr marL="539750" indent="-539750">
              <a:buNone/>
            </a:pPr>
            <a:endParaRPr lang="en-US" sz="3600" dirty="0"/>
          </a:p>
          <a:p>
            <a:pPr marL="539750" indent="-539750">
              <a:buFont typeface="Wingdings" pitchFamily="2" charset="2"/>
              <a:buChar char="q"/>
            </a:pPr>
            <a:endParaRPr lang="en-CA" sz="3600" dirty="0" smtClean="0"/>
          </a:p>
          <a:p>
            <a:pPr marL="539750" indent="-539750">
              <a:buNone/>
            </a:pPr>
            <a:endParaRPr lang="en-US" sz="36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731577"/>
              </p:ext>
            </p:extLst>
          </p:nvPr>
        </p:nvGraphicFramePr>
        <p:xfrm>
          <a:off x="-36512" y="891252"/>
          <a:ext cx="9289032" cy="5634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4516"/>
                <a:gridCol w="4644516"/>
              </a:tblGrid>
              <a:tr h="383186">
                <a:tc>
                  <a:txBody>
                    <a:bodyPr/>
                    <a:lstStyle/>
                    <a:p>
                      <a:r>
                        <a:rPr lang="en-US" sz="2400" i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SPEAKING</a:t>
                      </a:r>
                      <a:endParaRPr lang="en-US" sz="2400" i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i="1" u="sng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LISTENING</a:t>
                      </a:r>
                      <a:endParaRPr lang="en-US" sz="2400" i="1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96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Keep it short and simple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Ask for clarity (Don’t jump to your own conclusions)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574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Be as direct in your words as possible</a:t>
                      </a:r>
                    </a:p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Ask</a:t>
                      </a:r>
                      <a:r>
                        <a:rPr lang="en-US" b="1" baseline="0" dirty="0" smtClean="0"/>
                        <a:t> people to repeat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546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Don’t use idioms, slang or abstract language</a:t>
                      </a:r>
                      <a:endParaRPr lang="en-US" sz="1800" b="1" dirty="0" smtClean="0"/>
                    </a:p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Ask “ What</a:t>
                      </a:r>
                      <a:r>
                        <a:rPr lang="en-US" b="1" baseline="0" dirty="0" smtClean="0"/>
                        <a:t> do you mean?”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892350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1800" b="1" dirty="0" smtClean="0"/>
                        <a:t>Show and demonstrate by using examples ,illustrations, gestures etc. </a:t>
                      </a:r>
                      <a:endParaRPr lang="ru-RU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Ask them</a:t>
                      </a:r>
                      <a:r>
                        <a:rPr lang="en-US" b="1" baseline="0" dirty="0" smtClean="0"/>
                        <a:t> to slow down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649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Watch</a:t>
                      </a:r>
                      <a:r>
                        <a:rPr lang="en-CA" sz="1800" b="1" baseline="0" dirty="0" smtClean="0"/>
                        <a:t> their </a:t>
                      </a:r>
                      <a:r>
                        <a:rPr lang="en-CA" sz="1800" b="1" dirty="0" smtClean="0"/>
                        <a:t> face and body language </a:t>
                      </a:r>
                    </a:p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Don’t pretend</a:t>
                      </a:r>
                      <a:r>
                        <a:rPr lang="en-US" b="1" baseline="0" dirty="0" smtClean="0"/>
                        <a:t> you understand if you don’t.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03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1" dirty="0" smtClean="0"/>
                        <a:t>Pause a lot and check if they understand </a:t>
                      </a:r>
                      <a:endParaRPr lang="en-US" sz="18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649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Repeat and rephrase when necessary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endParaRPr lang="en-CA" sz="3600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42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to avoid misunderstandings</a:t>
            </a:r>
            <a:endParaRPr lang="en-US" sz="4000" b="1" cap="none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How can we bring intercultural communication into our classrooms?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504" y="1556792"/>
            <a:ext cx="7776864" cy="5069160"/>
          </a:xfrm>
        </p:spPr>
        <p:txBody>
          <a:bodyPr>
            <a:normAutofit fontScale="62500" lnSpcReduction="20000"/>
          </a:bodyPr>
          <a:lstStyle/>
          <a:p>
            <a:r>
              <a:rPr lang="en-CA" dirty="0" smtClean="0"/>
              <a:t>Change the model of a good English speaker  being a native speaker to a </a:t>
            </a:r>
            <a:r>
              <a:rPr lang="en-CA" dirty="0" err="1" smtClean="0"/>
              <a:t>glocal</a:t>
            </a:r>
            <a:r>
              <a:rPr lang="en-CA" dirty="0" smtClean="0"/>
              <a:t> model.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Characters (use international characters who promote intercultural communications)</a:t>
            </a:r>
          </a:p>
          <a:p>
            <a:endParaRPr lang="en-CA" dirty="0" smtClean="0"/>
          </a:p>
          <a:p>
            <a:r>
              <a:rPr lang="en-CA" dirty="0" smtClean="0"/>
              <a:t>Flash culture points during lessons (did you know that in…. they … ?)</a:t>
            </a:r>
          </a:p>
          <a:p>
            <a:endParaRPr lang="en-CA" dirty="0" smtClean="0"/>
          </a:p>
          <a:p>
            <a:r>
              <a:rPr lang="en-CA" dirty="0" smtClean="0"/>
              <a:t>Exposure to native and non-native varieties of English</a:t>
            </a:r>
          </a:p>
          <a:p>
            <a:endParaRPr lang="en-CA" dirty="0" smtClean="0"/>
          </a:p>
          <a:p>
            <a:r>
              <a:rPr lang="en-CA" dirty="0" smtClean="0"/>
              <a:t>Explain differences between what words mean in different cultures. </a:t>
            </a:r>
          </a:p>
          <a:p>
            <a:endParaRPr lang="en-CA" dirty="0" smtClean="0"/>
          </a:p>
          <a:p>
            <a:r>
              <a:rPr lang="en-CA" dirty="0" smtClean="0"/>
              <a:t>Foster understanding and acceptance of different world values and beliefs (Not only ‘Inner Circle’ countries!) </a:t>
            </a:r>
          </a:p>
          <a:p>
            <a:endParaRPr lang="en-CA" dirty="0" smtClean="0"/>
          </a:p>
          <a:p>
            <a:r>
              <a:rPr lang="en-CA" dirty="0" smtClean="0"/>
              <a:t>Set an intercultural Korean role model (</a:t>
            </a:r>
            <a:r>
              <a:rPr lang="en-CA" dirty="0" err="1" smtClean="0"/>
              <a:t>You!,Ban</a:t>
            </a:r>
            <a:r>
              <a:rPr lang="en-CA" dirty="0" smtClean="0"/>
              <a:t> </a:t>
            </a:r>
            <a:r>
              <a:rPr lang="en-CA" dirty="0" err="1" smtClean="0"/>
              <a:t>Ki</a:t>
            </a:r>
            <a:r>
              <a:rPr lang="en-CA" dirty="0" smtClean="0"/>
              <a:t> Moon)</a:t>
            </a:r>
          </a:p>
          <a:p>
            <a:endParaRPr lang="en-CA" dirty="0" smtClean="0"/>
          </a:p>
          <a:p>
            <a:r>
              <a:rPr lang="en-CA" dirty="0" smtClean="0"/>
              <a:t>Treat English as an International language (focus on comprehensibility ex. </a:t>
            </a:r>
            <a:r>
              <a:rPr lang="en-CA" dirty="0" smtClean="0">
                <a:hlinkClick r:id="rId2" action="ppaction://hlinkfile"/>
              </a:rPr>
              <a:t>pronunciation</a:t>
            </a:r>
            <a:r>
              <a:rPr lang="en-CA" dirty="0" smtClean="0"/>
              <a:t>) </a:t>
            </a:r>
            <a:r>
              <a:rPr lang="en-US" dirty="0" smtClean="0">
                <a:hlinkClick r:id="rId3"/>
              </a:rPr>
              <a:t>http://www.forvo.com/word/macaroni/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ICC in the Classroom</a:t>
            </a:r>
            <a:endParaRPr lang="en-US" sz="4000" b="1" cap="none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42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39505" y="1628801"/>
            <a:ext cx="5380992" cy="4176463"/>
            <a:chOff x="4860032" y="2222679"/>
            <a:chExt cx="3705200" cy="2925326"/>
          </a:xfrm>
        </p:grpSpPr>
        <p:pic>
          <p:nvPicPr>
            <p:cNvPr id="5" name="Picture 2" descr="https://encrypted-tbn0.gstatic.com/images?q=tbn:ANd9GcQb9t_hH0EioNN47z46IhfxbC3xc3tR5_s5FknW_CLsX9C4qmhO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222680"/>
              <a:ext cx="1800200" cy="292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s://www.uni-due.de/SVE/Resisting_Linguistic_Imperialis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222679"/>
              <a:ext cx="1905000" cy="292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205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9512" y="116632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Quiz Time</a:t>
            </a:r>
            <a:endParaRPr lang="en-US" sz="4800" b="1" cap="none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://gvncollege.org/site/wp-content/uploads/2014/02/quiz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800" y="1628800"/>
            <a:ext cx="4667468" cy="463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9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080" y="-99392"/>
            <a:ext cx="8105464" cy="1143000"/>
          </a:xfrm>
        </p:spPr>
        <p:txBody>
          <a:bodyPr/>
          <a:lstStyle/>
          <a:p>
            <a:pPr algn="l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3 countries have the most Native speakers of English?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sz="2800" dirty="0" smtClean="0"/>
              <a:t>USA, UK, Canada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b. </a:t>
            </a:r>
            <a:r>
              <a:rPr lang="en-US" sz="2800" dirty="0" smtClean="0"/>
              <a:t>USA, India, UK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c. </a:t>
            </a:r>
            <a:r>
              <a:rPr lang="en-US" sz="2800" dirty="0" smtClean="0"/>
              <a:t>USA, India, Pakistan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d. </a:t>
            </a:r>
            <a:r>
              <a:rPr lang="en-US" sz="2800" dirty="0" smtClean="0"/>
              <a:t>USA, Australia, Canada</a:t>
            </a:r>
            <a:endParaRPr lang="en-US" sz="2800" dirty="0"/>
          </a:p>
        </p:txBody>
      </p:sp>
      <p:pic>
        <p:nvPicPr>
          <p:cNvPr id="2050" name="Picture 2" descr="http://mrbyvik.weebly.com/uploads/1/1/8/7/11874748/3620275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13111"/>
              </p:ext>
            </p:extLst>
          </p:nvPr>
        </p:nvGraphicFramePr>
        <p:xfrm>
          <a:off x="539552" y="1700808"/>
          <a:ext cx="8064896" cy="45365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032448"/>
                <a:gridCol w="4032448"/>
              </a:tblGrid>
              <a:tr h="90730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1. USA             291,524,091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6.Phillippines     43,994,000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en-US" dirty="0" smtClean="0"/>
                        <a:t>2.India             125,344,736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7.Canada          25,246,220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r>
                        <a:rPr lang="en-US" dirty="0" smtClean="0"/>
                        <a:t>3.Pakistan        88,690,000 </a:t>
                      </a:r>
                      <a:endParaRPr lang="en-US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8.Australia         18,172,989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4.Nigeria          79,000,000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9.South</a:t>
                      </a:r>
                      <a:r>
                        <a:rPr lang="en-US" baseline="0" dirty="0" smtClean="0"/>
                        <a:t> Africa   19,424,417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3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5.UK                59,600,000</a:t>
                      </a:r>
                      <a:endParaRPr lang="en-US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10.Ireland            4,450,252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8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of these people are native speakers of English?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thumbs.dreamstime.com/z/multicultural-children-different-countries-world-3539007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0"/>
          <a:stretch/>
        </p:blipFill>
        <p:spPr bwMode="auto">
          <a:xfrm>
            <a:off x="1187624" y="1700808"/>
            <a:ext cx="6758381" cy="448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Thailand…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3934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</a:t>
            </a:r>
            <a:r>
              <a:rPr lang="en-US" sz="2400" i="1" dirty="0"/>
              <a:t>. </a:t>
            </a:r>
            <a:r>
              <a:rPr lang="en-US" sz="2400" dirty="0"/>
              <a:t>it is common to see men walking along holding</a:t>
            </a:r>
          </a:p>
          <a:p>
            <a:pPr marL="0" indent="0">
              <a:buNone/>
            </a:pPr>
            <a:r>
              <a:rPr lang="en-US" sz="2400" dirty="0"/>
              <a:t>hands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b. </a:t>
            </a:r>
            <a:r>
              <a:rPr lang="en-US" sz="2400" dirty="0"/>
              <a:t>it is common to see a man and a woman holding</a:t>
            </a:r>
          </a:p>
          <a:p>
            <a:pPr marL="0" indent="0">
              <a:buNone/>
            </a:pPr>
            <a:r>
              <a:rPr lang="en-US" sz="2400" dirty="0"/>
              <a:t>hands in public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 smtClean="0"/>
              <a:t>c</a:t>
            </a:r>
            <a:r>
              <a:rPr lang="en-US" sz="2400" i="1" dirty="0"/>
              <a:t>. </a:t>
            </a:r>
            <a:r>
              <a:rPr lang="en-US" sz="2400" dirty="0"/>
              <a:t>it is rude for men and women to walk together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d. </a:t>
            </a:r>
            <a:r>
              <a:rPr lang="en-US" sz="2400" dirty="0"/>
              <a:t>men and women traditionally kiss each other </a:t>
            </a:r>
            <a:r>
              <a:rPr lang="en-US" sz="2400" dirty="0" smtClean="0"/>
              <a:t>on meeting </a:t>
            </a:r>
            <a:r>
              <a:rPr lang="en-US" sz="2400" dirty="0"/>
              <a:t>in the street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026" name="Picture 2" descr="http://www.mapsofworld.com/images/world-countries-flags/thailand-fla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" y="58577"/>
            <a:ext cx="827258" cy="56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evel 6"/>
          <p:cNvSpPr/>
          <p:nvPr/>
        </p:nvSpPr>
        <p:spPr>
          <a:xfrm>
            <a:off x="885607" y="3958952"/>
            <a:ext cx="7333585" cy="2736304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Public displays of affection between men and women, however, are unacceptable.</a:t>
            </a:r>
          </a:p>
          <a:p>
            <a:pPr algn="ctr"/>
            <a:endParaRPr lang="en-US" dirty="0"/>
          </a:p>
        </p:txBody>
      </p:sp>
      <p:sp>
        <p:nvSpPr>
          <p:cNvPr id="9" name="Bevel 8"/>
          <p:cNvSpPr/>
          <p:nvPr/>
        </p:nvSpPr>
        <p:spPr>
          <a:xfrm>
            <a:off x="853626" y="1196752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i="1" dirty="0">
                <a:solidFill>
                  <a:schemeClr val="tx1"/>
                </a:solidFill>
              </a:rPr>
              <a:t>a. </a:t>
            </a:r>
            <a:r>
              <a:rPr lang="en-US" sz="3200" dirty="0">
                <a:solidFill>
                  <a:schemeClr val="tx1"/>
                </a:solidFill>
              </a:rPr>
              <a:t>Men holding hands is considered a sign of friendship.</a:t>
            </a:r>
          </a:p>
        </p:txBody>
      </p:sp>
    </p:spTree>
    <p:extLst>
      <p:ext uri="{BB962C8B-B14F-4D97-AF65-F5344CB8AC3E}">
        <p14:creationId xmlns:p14="http://schemas.microsoft.com/office/powerpoint/2010/main" val="11683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4624"/>
            <a:ext cx="8100392" cy="1143000"/>
          </a:xfrm>
        </p:spPr>
        <p:txBody>
          <a:bodyPr/>
          <a:lstStyle/>
          <a:p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the color yellow mean in China? Ex. yellow book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</a:t>
            </a:r>
            <a:r>
              <a:rPr lang="en-US" sz="2800" i="1" dirty="0"/>
              <a:t>. </a:t>
            </a:r>
            <a:r>
              <a:rPr lang="en-US" sz="2800" dirty="0" smtClean="0"/>
              <a:t>Good luck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b. </a:t>
            </a:r>
            <a:r>
              <a:rPr lang="en-US" sz="2800" dirty="0" smtClean="0"/>
              <a:t>Bad Luck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 smtClean="0"/>
              <a:t>c</a:t>
            </a:r>
            <a:r>
              <a:rPr lang="en-US" sz="2800" i="1" dirty="0"/>
              <a:t>. </a:t>
            </a:r>
            <a:r>
              <a:rPr lang="en-US" sz="2800" dirty="0" smtClean="0"/>
              <a:t>Adult Content (18+)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d. </a:t>
            </a:r>
            <a:r>
              <a:rPr lang="en-US" sz="2800" dirty="0" smtClean="0"/>
              <a:t>Happiness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9" name="Bevel 8"/>
          <p:cNvSpPr/>
          <p:nvPr/>
        </p:nvSpPr>
        <p:spPr>
          <a:xfrm>
            <a:off x="765175" y="2060848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en-US" sz="3200" i="1" dirty="0" smtClean="0">
                <a:solidFill>
                  <a:schemeClr val="tx1"/>
                </a:solidFill>
              </a:rPr>
              <a:t>C. </a:t>
            </a:r>
            <a:r>
              <a:rPr lang="en-US" sz="3200" dirty="0" smtClean="0">
                <a:solidFill>
                  <a:schemeClr val="tx1"/>
                </a:solidFill>
              </a:rPr>
              <a:t>The word yellow often refers to adult content in China 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AutoShape 2" descr="http://upload.wikimedia.org/wikipedia/commons/f/fa/Flag_of_the_People's_Republic_of_China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upload.wikimedia.org/wikipedia/commons/f/fa/Flag_of_the_People's_Republic_of_China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http://upload.wikimedia.org/wikipedia/commons/f/fa/Flag_of_the_People's_Republic_of_China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onlinestores.com/flagdetective/images/download/china-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33"/>
            <a:ext cx="939388" cy="6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1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-27384"/>
            <a:ext cx="8537513" cy="1143000"/>
          </a:xfrm>
        </p:spPr>
        <p:txBody>
          <a:bodyPr/>
          <a:lstStyle/>
          <a:p>
            <a:pPr algn="l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When a taxi driver shakes his head from side to side, it probably means..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a. </a:t>
            </a:r>
            <a:r>
              <a:rPr lang="en-US" sz="2800" dirty="0" smtClean="0"/>
              <a:t>he </a:t>
            </a:r>
            <a:r>
              <a:rPr lang="en-US" sz="2800" dirty="0"/>
              <a:t>thinks your price is too high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b. </a:t>
            </a:r>
            <a:r>
              <a:rPr lang="en-US" sz="2800" dirty="0"/>
              <a:t>he isn’t going in your direction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c. </a:t>
            </a:r>
            <a:r>
              <a:rPr lang="en-US" sz="2800" dirty="0"/>
              <a:t>he will take you where you want to go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d. </a:t>
            </a:r>
            <a:r>
              <a:rPr lang="en-US" sz="2800" dirty="0"/>
              <a:t>he doesn’t understand what you’re asking.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Bevel 6"/>
          <p:cNvSpPr/>
          <p:nvPr/>
        </p:nvSpPr>
        <p:spPr>
          <a:xfrm>
            <a:off x="830401" y="4121696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It </a:t>
            </a:r>
            <a:r>
              <a:rPr lang="en-US" sz="3200" dirty="0">
                <a:solidFill>
                  <a:schemeClr val="tx1"/>
                </a:solidFill>
              </a:rPr>
              <a:t>can also </a:t>
            </a:r>
            <a:r>
              <a:rPr lang="en-US" sz="3200" dirty="0" smtClean="0">
                <a:solidFill>
                  <a:schemeClr val="tx1"/>
                </a:solidFill>
              </a:rPr>
              <a:t>express general </a:t>
            </a:r>
            <a:r>
              <a:rPr lang="en-US" sz="3200" dirty="0">
                <a:solidFill>
                  <a:schemeClr val="tx1"/>
                </a:solidFill>
              </a:rPr>
              <a:t>agreement with what you’re saying or </a:t>
            </a:r>
            <a:r>
              <a:rPr lang="en-US" sz="3200" dirty="0" smtClean="0">
                <a:solidFill>
                  <a:schemeClr val="tx1"/>
                </a:solidFill>
              </a:rPr>
              <a:t>suggest that </a:t>
            </a:r>
            <a:r>
              <a:rPr lang="en-US" sz="3200" dirty="0">
                <a:solidFill>
                  <a:schemeClr val="tx1"/>
                </a:solidFill>
              </a:rPr>
              <a:t>an individual is interested in what you have to say. </a:t>
            </a:r>
          </a:p>
        </p:txBody>
      </p:sp>
      <p:sp>
        <p:nvSpPr>
          <p:cNvPr id="9" name="Bevel 8"/>
          <p:cNvSpPr/>
          <p:nvPr/>
        </p:nvSpPr>
        <p:spPr>
          <a:xfrm>
            <a:off x="857874" y="1268760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chemeClr val="tx1"/>
                </a:solidFill>
              </a:rPr>
              <a:t>c.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This is the  </a:t>
            </a:r>
            <a:r>
              <a:rPr lang="en-US" sz="3200" dirty="0">
                <a:solidFill>
                  <a:schemeClr val="tx1"/>
                </a:solidFill>
              </a:rPr>
              <a:t>Indian way of saying “yes</a:t>
            </a:r>
            <a:r>
              <a:rPr lang="en-US" sz="3200" dirty="0" smtClean="0">
                <a:solidFill>
                  <a:schemeClr val="tx1"/>
                </a:solidFill>
              </a:rPr>
              <a:t>.”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upload.wikimedia.org/wikipedia/en/thumb/4/41/Flag_of_India.svg/225px-Flag_of_Indi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94799" cy="62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75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8105464" cy="1143000"/>
          </a:xfrm>
        </p:spPr>
        <p:txBody>
          <a:bodyPr/>
          <a:lstStyle/>
          <a:p>
            <a:pPr algn="l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is NOT banned in Singapore?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</a:t>
            </a:r>
            <a:r>
              <a:rPr lang="en-US" sz="2800" dirty="0" smtClean="0"/>
              <a:t>. Spitting 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b. </a:t>
            </a:r>
            <a:r>
              <a:rPr lang="en-US" sz="2800" dirty="0" smtClean="0"/>
              <a:t>Littering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c. </a:t>
            </a:r>
            <a:r>
              <a:rPr lang="en-US" sz="2800" dirty="0" smtClean="0"/>
              <a:t>Gum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d. </a:t>
            </a:r>
            <a:r>
              <a:rPr lang="en-US" sz="2800" dirty="0" smtClean="0"/>
              <a:t>Lighters</a:t>
            </a:r>
            <a:endParaRPr lang="en-US" sz="2800" dirty="0"/>
          </a:p>
        </p:txBody>
      </p:sp>
      <p:sp>
        <p:nvSpPr>
          <p:cNvPr id="9" name="Bevel 8"/>
          <p:cNvSpPr/>
          <p:nvPr/>
        </p:nvSpPr>
        <p:spPr>
          <a:xfrm>
            <a:off x="1043608" y="2132856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>
                <a:solidFill>
                  <a:schemeClr val="tx1"/>
                </a:solidFill>
              </a:rPr>
              <a:t>D</a:t>
            </a:r>
            <a:r>
              <a:rPr lang="en-US" sz="3200" i="1" dirty="0" smtClean="0">
                <a:solidFill>
                  <a:schemeClr val="tx1"/>
                </a:solidFill>
              </a:rPr>
              <a:t>.</a:t>
            </a:r>
            <a:r>
              <a:rPr lang="en-US" sz="3200" dirty="0" smtClean="0">
                <a:solidFill>
                  <a:schemeClr val="tx1"/>
                </a:solidFill>
              </a:rPr>
              <a:t> Lighters are not banned in Singapore unless they look like a weapon.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worldatlas.com/webimage/flags/countrys/zzzflags/sglarg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52"/>
            <a:ext cx="899592" cy="69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6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-27384"/>
            <a:ext cx="6707088" cy="1143000"/>
          </a:xfrm>
        </p:spPr>
        <p:txBody>
          <a:bodyPr/>
          <a:lstStyle/>
          <a:p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Canada, a potluck party is..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a </a:t>
            </a:r>
            <a:r>
              <a:rPr lang="en-US" sz="2800" i="1" dirty="0" smtClean="0"/>
              <a:t>.</a:t>
            </a:r>
            <a:r>
              <a:rPr lang="en-US" sz="2800" dirty="0"/>
              <a:t> a party where everyone sings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 smtClean="0"/>
              <a:t>b. </a:t>
            </a:r>
            <a:r>
              <a:rPr lang="en-US" sz="2800" dirty="0" smtClean="0"/>
              <a:t>a </a:t>
            </a:r>
            <a:r>
              <a:rPr lang="en-US" sz="2800" dirty="0"/>
              <a:t>party where everyone bangs on pots</a:t>
            </a:r>
            <a:r>
              <a:rPr lang="en-US" sz="2800" dirty="0" smtClean="0"/>
              <a:t>.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 </a:t>
            </a:r>
            <a:r>
              <a:rPr lang="en-US" sz="2800" i="1" dirty="0" smtClean="0"/>
              <a:t>c. </a:t>
            </a:r>
            <a:r>
              <a:rPr lang="en-US" sz="2800" dirty="0" smtClean="0"/>
              <a:t>a </a:t>
            </a:r>
            <a:r>
              <a:rPr lang="en-US" sz="2800" dirty="0"/>
              <a:t>party where everyone brings some food to share.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028" name="Picture 4" descr="http://upload.wikimedia.org/wikipedia/en/thumb/c/cf/Flag_of_Canada.svg/1280px-Flag_of_Canada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720"/>
            <a:ext cx="797866" cy="61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64405" y="1170923"/>
            <a:ext cx="8568952" cy="5400600"/>
            <a:chOff x="395536" y="1124744"/>
            <a:chExt cx="8568952" cy="5400600"/>
          </a:xfrm>
        </p:grpSpPr>
        <p:sp>
          <p:nvSpPr>
            <p:cNvPr id="9" name="Bevel 8"/>
            <p:cNvSpPr/>
            <p:nvPr/>
          </p:nvSpPr>
          <p:spPr>
            <a:xfrm>
              <a:off x="395536" y="1124744"/>
              <a:ext cx="8568952" cy="5400600"/>
            </a:xfrm>
            <a:prstGeom prst="bevel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i="1" dirty="0" smtClean="0">
                  <a:solidFill>
                    <a:schemeClr val="tx1"/>
                  </a:solidFill>
                </a:rPr>
                <a:t>C. </a:t>
              </a:r>
              <a:endParaRPr lang="en-US" sz="3200" dirty="0">
                <a:solidFill>
                  <a:schemeClr val="tx1"/>
                </a:solidFill>
              </a:endParaRPr>
            </a:p>
          </p:txBody>
        </p:sp>
        <p:pic>
          <p:nvPicPr>
            <p:cNvPr id="1030" name="Picture 6" descr="http://cloudkid.com/content/uploads/2012/05/Potluck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18" y="1772816"/>
              <a:ext cx="6397995" cy="4370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2888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7506" y="98051"/>
            <a:ext cx="6161248" cy="1143000"/>
          </a:xfrm>
        </p:spPr>
        <p:txBody>
          <a:bodyPr/>
          <a:lstStyle/>
          <a:p>
            <a:pPr algn="l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is OK in Japan?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http://www.iromegane.com/wp-content/uploads/2011/04/utsushibas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4" y="1496420"/>
            <a:ext cx="315992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3.bp.blogspot.com/_5NqsXH4BGZo/TM-uDtMJ7JI/AAAAAAAAAkI/2hdzz1AwsnI/s320/chopsticknono2-400x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68" y="1438526"/>
            <a:ext cx="2886848" cy="235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125beers.files.wordpress.com/2013/04/img_05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4" y="4221088"/>
            <a:ext cx="307234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orldsbestsite.files.wordpress.com/2013/02/china_smoking_crop-e136056496355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26"/>
          <a:stretch/>
        </p:blipFill>
        <p:spPr bwMode="auto">
          <a:xfrm>
            <a:off x="5104668" y="3881916"/>
            <a:ext cx="2886848" cy="283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mapsnworld.com/japan/japan-flag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3"/>
          <a:stretch/>
        </p:blipFill>
        <p:spPr bwMode="auto">
          <a:xfrm>
            <a:off x="31160" y="99904"/>
            <a:ext cx="816533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8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e/e7/Didgeridoo_(Imagicity_1070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3" r="6702"/>
          <a:stretch/>
        </p:blipFill>
        <p:spPr bwMode="auto">
          <a:xfrm>
            <a:off x="4067842" y="2537500"/>
            <a:ext cx="5076158" cy="430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080" y="-99392"/>
            <a:ext cx="8105464" cy="1143000"/>
          </a:xfrm>
        </p:spPr>
        <p:txBody>
          <a:bodyPr/>
          <a:lstStyle/>
          <a:p>
            <a:pPr algn="l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country does this </a:t>
            </a:r>
            <a:r>
              <a:rPr lang="en-US" sz="3600" b="1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intrument</a:t>
            </a:r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come from?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a. </a:t>
            </a:r>
            <a:r>
              <a:rPr lang="en-US" sz="2800" dirty="0" smtClean="0"/>
              <a:t>Kenya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b. </a:t>
            </a:r>
            <a:r>
              <a:rPr lang="en-US" sz="2800" dirty="0" smtClean="0"/>
              <a:t>New Zealand 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c. </a:t>
            </a:r>
            <a:r>
              <a:rPr lang="en-US" sz="2800" dirty="0" smtClean="0"/>
              <a:t>Nigeria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d. </a:t>
            </a:r>
            <a:r>
              <a:rPr lang="en-US" sz="2800" dirty="0" smtClean="0"/>
              <a:t>Australia</a:t>
            </a:r>
            <a:endParaRPr lang="en-US" sz="2800" dirty="0"/>
          </a:p>
        </p:txBody>
      </p:sp>
      <p:sp>
        <p:nvSpPr>
          <p:cNvPr id="6" name="Bevel 5"/>
          <p:cNvSpPr/>
          <p:nvPr/>
        </p:nvSpPr>
        <p:spPr>
          <a:xfrm>
            <a:off x="1043608" y="1656521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chemeClr val="tx1"/>
                </a:solidFill>
              </a:rPr>
              <a:t>C.</a:t>
            </a:r>
            <a:r>
              <a:rPr lang="en-US" sz="3200" dirty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The didgeridoo was developed over 1500 years ago in Australia!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mrbyvik.weebly.com/uploads/1/1/8/7/11874748/3620275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85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11349"/>
            <a:ext cx="8229600" cy="4525963"/>
          </a:xfrm>
        </p:spPr>
        <p:txBody>
          <a:bodyPr/>
          <a:lstStyle/>
          <a:p>
            <a:r>
              <a:rPr lang="en-US" sz="2400" dirty="0" smtClean="0"/>
              <a:t>In countries like Korea, Korean language and culture needs to come first. </a:t>
            </a:r>
          </a:p>
          <a:p>
            <a:endParaRPr lang="en-US" sz="2400" dirty="0" smtClean="0"/>
          </a:p>
          <a:p>
            <a:r>
              <a:rPr lang="en-US" sz="2400" dirty="0" smtClean="0"/>
              <a:t>English should not take over Korean culture and identity. </a:t>
            </a:r>
          </a:p>
          <a:p>
            <a:endParaRPr lang="en-US" sz="2400" dirty="0"/>
          </a:p>
          <a:p>
            <a:r>
              <a:rPr lang="en-US" sz="2400" dirty="0" smtClean="0"/>
              <a:t>You can be brilliant in your own language. English does not = intelligence! </a:t>
            </a:r>
          </a:p>
          <a:p>
            <a:endParaRPr lang="en-US" sz="2400" dirty="0"/>
          </a:p>
          <a:p>
            <a:r>
              <a:rPr lang="en-US" sz="2400" dirty="0" smtClean="0"/>
              <a:t>English is an additional skill.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Key Points</a:t>
            </a:r>
            <a:endParaRPr lang="en-US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797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088" y="-18256"/>
            <a:ext cx="8105464" cy="1143000"/>
          </a:xfrm>
        </p:spPr>
        <p:txBody>
          <a:bodyPr/>
          <a:lstStyle/>
          <a:p>
            <a:pPr algn="l"/>
            <a:r>
              <a:rPr lang="en-US" sz="36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Which country has the most lakes in the world?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 smtClean="0"/>
              <a:t>a. </a:t>
            </a:r>
            <a:r>
              <a:rPr lang="en-US" sz="2800" dirty="0" smtClean="0"/>
              <a:t>USA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b. </a:t>
            </a:r>
            <a:r>
              <a:rPr lang="en-US" sz="2800" dirty="0" smtClean="0"/>
              <a:t>Russia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c. </a:t>
            </a:r>
            <a:r>
              <a:rPr lang="en-US" sz="2800" dirty="0" smtClean="0"/>
              <a:t>Canada</a:t>
            </a:r>
          </a:p>
          <a:p>
            <a:pPr marL="0" indent="0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i="1" dirty="0"/>
              <a:t>d. </a:t>
            </a:r>
            <a:r>
              <a:rPr lang="en-US" sz="2800" dirty="0" smtClean="0"/>
              <a:t>China</a:t>
            </a:r>
            <a:endParaRPr lang="en-US" sz="2800" dirty="0"/>
          </a:p>
        </p:txBody>
      </p:sp>
      <p:sp>
        <p:nvSpPr>
          <p:cNvPr id="6" name="Bevel 5"/>
          <p:cNvSpPr/>
          <p:nvPr/>
        </p:nvSpPr>
        <p:spPr>
          <a:xfrm>
            <a:off x="827584" y="2276872"/>
            <a:ext cx="7333585" cy="2736304"/>
          </a:xfrm>
          <a:prstGeom prst="beve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i="1" dirty="0" smtClean="0">
                <a:solidFill>
                  <a:schemeClr val="tx1"/>
                </a:solidFill>
              </a:rPr>
              <a:t>C.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tx1"/>
                </a:solidFill>
              </a:rPr>
              <a:t>With over 3 million </a:t>
            </a:r>
            <a:r>
              <a:rPr lang="en-US" sz="3200" dirty="0" smtClean="0">
                <a:solidFill>
                  <a:schemeClr val="tx1"/>
                </a:solidFill>
              </a:rPr>
              <a:t>lakes,60</a:t>
            </a:r>
            <a:r>
              <a:rPr lang="en-US" sz="3200" dirty="0">
                <a:solidFill>
                  <a:schemeClr val="tx1"/>
                </a:solidFill>
              </a:rPr>
              <a:t>% of all the lakes in the world are found </a:t>
            </a:r>
            <a:r>
              <a:rPr lang="en-US" sz="3200" dirty="0" smtClean="0">
                <a:solidFill>
                  <a:schemeClr val="tx1"/>
                </a:solidFill>
              </a:rPr>
              <a:t>in Canada.</a:t>
            </a:r>
            <a:r>
              <a:rPr lang="en-US" sz="3200" i="1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mrbyvik.weebly.com/uploads/1/1/8/7/11874748/3620275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1340768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3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r>
              <a:rPr lang="en-US" sz="2400" dirty="0" smtClean="0"/>
              <a:t>Native English varieties represent a minority </a:t>
            </a:r>
            <a:r>
              <a:rPr lang="en-US" sz="2400" dirty="0"/>
              <a:t>amongst the many ‘</a:t>
            </a:r>
            <a:r>
              <a:rPr lang="en-US" sz="2400" dirty="0" err="1"/>
              <a:t>Englishes</a:t>
            </a:r>
            <a:r>
              <a:rPr lang="en-US" sz="2400" dirty="0"/>
              <a:t>’ that are spoken around the world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The more you know about the world, the better you will be able to use English.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79512" y="116632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Keep in Mind</a:t>
            </a:r>
            <a:endParaRPr lang="en-US" sz="4000" b="1" cap="none" spc="50" dirty="0">
              <a:ln w="11430"/>
              <a:solidFill>
                <a:srgbClr val="CCEC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74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etanthony.me/wp-content/uploads/2014/07/conversation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7003393" cy="45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-99392"/>
            <a:ext cx="87129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Which countries have English as a Native Language?</a:t>
            </a:r>
            <a:endParaRPr lang="en-US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US" sz="3600" b="1" dirty="0" smtClea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Native English Users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2869779"/>
          </a:xfrm>
        </p:spPr>
        <p:txBody>
          <a:bodyPr/>
          <a:lstStyle/>
          <a:p>
            <a:r>
              <a:rPr lang="en-US" sz="2400" dirty="0" smtClean="0"/>
              <a:t>Australia</a:t>
            </a:r>
          </a:p>
          <a:p>
            <a:r>
              <a:rPr lang="en-US" sz="2400" dirty="0" smtClean="0"/>
              <a:t>Canada</a:t>
            </a:r>
          </a:p>
          <a:p>
            <a:r>
              <a:rPr lang="en-US" sz="2400" dirty="0" smtClean="0"/>
              <a:t>Ireland</a:t>
            </a:r>
          </a:p>
          <a:p>
            <a:r>
              <a:rPr lang="en-US" sz="2400" dirty="0" smtClean="0"/>
              <a:t>New Zealand</a:t>
            </a:r>
          </a:p>
          <a:p>
            <a:r>
              <a:rPr lang="en-US" sz="2400" dirty="0" smtClean="0"/>
              <a:t>United Kingdom</a:t>
            </a:r>
          </a:p>
          <a:p>
            <a:r>
              <a:rPr lang="en-US" sz="2400" dirty="0" smtClean="0"/>
              <a:t>United </a:t>
            </a:r>
            <a:r>
              <a:rPr lang="en-US" sz="2400" dirty="0"/>
              <a:t>States</a:t>
            </a:r>
          </a:p>
        </p:txBody>
      </p:sp>
    </p:spTree>
    <p:extLst>
      <p:ext uri="{BB962C8B-B14F-4D97-AF65-F5344CB8AC3E}">
        <p14:creationId xmlns:p14="http://schemas.microsoft.com/office/powerpoint/2010/main" val="363772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4792" y="3501008"/>
            <a:ext cx="8712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Which one is the best?</a:t>
            </a:r>
            <a:endParaRPr lang="en-US" sz="4800" b="1" cap="none" spc="50" dirty="0">
              <a:ln w="1143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107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2435</Template>
  <TotalTime>4901</TotalTime>
  <Words>1517</Words>
  <Application>Microsoft Office PowerPoint</Application>
  <PresentationFormat>On-screen Show (4:3)</PresentationFormat>
  <Paragraphs>315</Paragraphs>
  <Slides>61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Diseño predeterminado</vt:lpstr>
      <vt:lpstr>English  Today</vt:lpstr>
      <vt:lpstr>PowerPoint Presentation</vt:lpstr>
      <vt:lpstr>English Today</vt:lpstr>
      <vt:lpstr>PowerPoint Presentation</vt:lpstr>
      <vt:lpstr>PowerPoint Presentation</vt:lpstr>
      <vt:lpstr>PowerPoint Presentation</vt:lpstr>
      <vt:lpstr>PowerPoint Presentation</vt:lpstr>
      <vt:lpstr>Native English Users</vt:lpstr>
      <vt:lpstr>PowerPoint Presentation</vt:lpstr>
      <vt:lpstr>What does a native speaker look like?</vt:lpstr>
      <vt:lpstr>PowerPoint Presentation</vt:lpstr>
      <vt:lpstr>Current 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does it mean?</vt:lpstr>
      <vt:lpstr>PowerPoint Presentation</vt:lpstr>
      <vt:lpstr>Activity</vt:lpstr>
      <vt:lpstr>PowerPoint Presentation</vt:lpstr>
      <vt:lpstr>PowerPoint Presentation</vt:lpstr>
      <vt:lpstr>PowerPoint Presentation</vt:lpstr>
      <vt:lpstr>PowerPoint Presentation</vt:lpstr>
      <vt:lpstr>Fluency can be dangerous in International settings</vt:lpstr>
      <vt:lpstr>English Speakers Today</vt:lpstr>
      <vt:lpstr>Goals of English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we bring intercultural communication into our classrooms?</vt:lpstr>
      <vt:lpstr>PowerPoint Presentation</vt:lpstr>
      <vt:lpstr>PowerPoint Presentation</vt:lpstr>
      <vt:lpstr>What 3 countries have the most Native speakers of English?</vt:lpstr>
      <vt:lpstr>Which of these people are native speakers of English?</vt:lpstr>
      <vt:lpstr>In Thailand…</vt:lpstr>
      <vt:lpstr>What does the color yellow mean in China? Ex. yellow book</vt:lpstr>
      <vt:lpstr>When a taxi driver shakes his head from side to side, it probably means..</vt:lpstr>
      <vt:lpstr>Which is NOT banned in Singapore? </vt:lpstr>
      <vt:lpstr>In Canada, a potluck party is..</vt:lpstr>
      <vt:lpstr>Which is OK in Japan?</vt:lpstr>
      <vt:lpstr>What country does this intrument come from?</vt:lpstr>
      <vt:lpstr>Which country has the most lakes in the world?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English</dc:title>
  <dc:creator>ClassRoom-1</dc:creator>
  <cp:lastModifiedBy>P301</cp:lastModifiedBy>
  <cp:revision>258</cp:revision>
  <dcterms:created xsi:type="dcterms:W3CDTF">2012-07-04T02:03:48Z</dcterms:created>
  <dcterms:modified xsi:type="dcterms:W3CDTF">2014-11-19T00:55:07Z</dcterms:modified>
</cp:coreProperties>
</file>