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2"/>
  </p:sldMasterIdLst>
  <p:notesMasterIdLst>
    <p:notesMasterId r:id="rId15"/>
  </p:notesMasterIdLst>
  <p:handoutMasterIdLst>
    <p:handoutMasterId r:id="rId16"/>
  </p:handoutMasterIdLst>
  <p:sldIdLst>
    <p:sldId id="265" r:id="rId3"/>
    <p:sldId id="318" r:id="rId4"/>
    <p:sldId id="310" r:id="rId5"/>
    <p:sldId id="313" r:id="rId6"/>
    <p:sldId id="321" r:id="rId7"/>
    <p:sldId id="338" r:id="rId8"/>
    <p:sldId id="339" r:id="rId9"/>
    <p:sldId id="340" r:id="rId10"/>
    <p:sldId id="344" r:id="rId11"/>
    <p:sldId id="345" r:id="rId12"/>
    <p:sldId id="336" r:id="rId13"/>
    <p:sldId id="32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63" d="100"/>
          <a:sy n="63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7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57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8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71497E-3E2C-4316-A318-5E79FDB96CB9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22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d3thflcq1yqzn0.cloudfront.net/012592708_prevstil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260648"/>
            <a:ext cx="11449272" cy="644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3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914400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Final Application Task </a:t>
            </a:r>
            <a:br>
              <a:rPr lang="en-CA" sz="5300" dirty="0"/>
            </a:br>
            <a:r>
              <a:rPr lang="en-CA" sz="5300" dirty="0"/>
              <a:t>(25%)</a:t>
            </a:r>
            <a:r>
              <a:rPr lang="en-US" sz="2800" i="1" dirty="0"/>
              <a:t>	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Teaching a portion of a lesson: </a:t>
            </a:r>
            <a:r>
              <a:rPr lang="en-CA" dirty="0"/>
              <a:t>In week 15/16 learners will teach a portion of the lesson of their choice to demonstrate their ability to apply what they have learned in the course.</a:t>
            </a:r>
          </a:p>
          <a:p>
            <a:endParaRPr lang="en-CA" dirty="0"/>
          </a:p>
          <a:p>
            <a:r>
              <a:rPr lang="en-CA" dirty="0"/>
              <a:t>* to be planned as a team, and teaching duties split between team members (equal portions)</a:t>
            </a:r>
          </a:p>
          <a:p>
            <a:endParaRPr lang="en-CA" dirty="0"/>
          </a:p>
          <a:p>
            <a:r>
              <a:rPr lang="en-CA" dirty="0"/>
              <a:t>*Each member should teach 7-10 minutes each ( depending on how many students we have in class)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05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prof.gwhitehead@gmail.com</a:t>
            </a:r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2057399"/>
            <a:ext cx="3925385" cy="39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Details and Information &amp; 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8629600" cy="574635"/>
          </a:xfrm>
        </p:spPr>
        <p:txBody>
          <a:bodyPr>
            <a:noAutofit/>
          </a:bodyPr>
          <a:lstStyle/>
          <a:p>
            <a:r>
              <a:rPr lang="en-US" sz="7200" b="1" dirty="0"/>
              <a:t>English Teacher Education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52255" y="5504199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with Prof. George E.K. Whitehead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224410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4111352"/>
          </a:xfrm>
        </p:spPr>
        <p:txBody>
          <a:bodyPr>
            <a:normAutofit/>
          </a:bodyPr>
          <a:lstStyle/>
          <a:p>
            <a:r>
              <a:rPr lang="en-US" dirty="0"/>
              <a:t>This course is designed to help learners:</a:t>
            </a:r>
          </a:p>
          <a:p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deeper understanding of core principles and concepts in English education and language teaching practices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critical eye for how language is learned, taught, and acquired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higher metacognitive awareness as teachers and learners of English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reflect on appropriate approaches and aims for English education in South Korea.</a:t>
            </a:r>
            <a:endParaRPr lang="en-CA" b="1" dirty="0"/>
          </a:p>
          <a:p>
            <a:r>
              <a:rPr lang="en-US" dirty="0"/>
              <a:t> </a:t>
            </a:r>
            <a:endParaRPr lang="en-CA" b="1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37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875" y="533400"/>
            <a:ext cx="4330824" cy="1154163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A1954-04CA-44D4-A4CF-421C4545DBA5}"/>
              </a:ext>
            </a:extLst>
          </p:cNvPr>
          <p:cNvSpPr txBox="1"/>
          <p:nvPr/>
        </p:nvSpPr>
        <p:spPr>
          <a:xfrm>
            <a:off x="685800" y="1905000"/>
            <a:ext cx="1089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Course introduction</a:t>
            </a:r>
          </a:p>
          <a:p>
            <a:pPr marL="342900" indent="-342900">
              <a:buAutoNum type="arabicPeriod"/>
            </a:pPr>
            <a:r>
              <a:rPr lang="en-US" dirty="0"/>
              <a:t>The world of English: Examining the current situation of English and what it means for teachers and learners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Young English language learners: Key principles and concepts</a:t>
            </a:r>
          </a:p>
          <a:p>
            <a:pPr marL="342900" indent="-342900">
              <a:buAutoNum type="arabicPeriod"/>
            </a:pPr>
            <a:r>
              <a:rPr lang="en-US" dirty="0"/>
              <a:t>Teacher talk: Key concepts in teacher talk</a:t>
            </a:r>
          </a:p>
          <a:p>
            <a:pPr marL="342900" indent="-342900">
              <a:buAutoNum type="arabicPeriod"/>
            </a:pPr>
            <a:r>
              <a:rPr lang="en-US" dirty="0"/>
              <a:t>Teacher talk: Practicing teacher talk</a:t>
            </a:r>
          </a:p>
          <a:p>
            <a:pPr marL="342900" indent="-342900">
              <a:buAutoNum type="arabicPeriod"/>
            </a:pPr>
            <a:r>
              <a:rPr lang="en-US" dirty="0"/>
              <a:t>Using L1 in the L2 language classroom</a:t>
            </a:r>
          </a:p>
          <a:p>
            <a:pPr marL="342900" indent="-342900">
              <a:buAutoNum type="arabicPeriod"/>
            </a:pPr>
            <a:r>
              <a:rPr lang="en-US" dirty="0"/>
              <a:t>Compelling input: How to engage learners</a:t>
            </a:r>
          </a:p>
          <a:p>
            <a:pPr marL="342900" indent="-342900">
              <a:buAutoNum type="arabicPeriod"/>
            </a:pPr>
            <a:r>
              <a:rPr lang="en-US" dirty="0"/>
              <a:t>Motivating learners: Practical techniques to motivate learners</a:t>
            </a:r>
          </a:p>
          <a:p>
            <a:pPr marL="342900" indent="-342900">
              <a:buAutoNum type="arabicPeriod"/>
            </a:pPr>
            <a:r>
              <a:rPr lang="en-US" dirty="0"/>
              <a:t>Classroom management: Introduction to techniques</a:t>
            </a:r>
          </a:p>
          <a:p>
            <a:pPr marL="342900" indent="-342900">
              <a:buAutoNum type="arabicPeriod"/>
            </a:pPr>
            <a:r>
              <a:rPr lang="en-US" dirty="0"/>
              <a:t>Classroom management: Application of techniques</a:t>
            </a:r>
          </a:p>
          <a:p>
            <a:pPr marL="342900" indent="-342900">
              <a:buAutoNum type="arabicPeriod"/>
            </a:pPr>
            <a:r>
              <a:rPr lang="en-US" dirty="0"/>
              <a:t>Analyzing effective teaching through video analysis</a:t>
            </a:r>
          </a:p>
          <a:p>
            <a:pPr marL="342900" indent="-342900">
              <a:buAutoNum type="arabicPeriod"/>
            </a:pPr>
            <a:r>
              <a:rPr lang="en-US" dirty="0"/>
              <a:t>Video observation and analysis continued</a:t>
            </a:r>
          </a:p>
          <a:p>
            <a:pPr marL="342900" indent="-342900">
              <a:buAutoNum type="arabicPeriod"/>
            </a:pPr>
            <a:r>
              <a:rPr lang="en-US" dirty="0"/>
              <a:t>Critical incidents as a language teacher</a:t>
            </a:r>
          </a:p>
          <a:p>
            <a:pPr marL="342900" indent="-342900">
              <a:buAutoNum type="arabicPeriod"/>
            </a:pPr>
            <a:r>
              <a:rPr lang="en-US" dirty="0"/>
              <a:t>Lesson planning &amp; consultations</a:t>
            </a:r>
          </a:p>
          <a:p>
            <a:pPr marL="342900" indent="-342900">
              <a:buAutoNum type="arabicPeriod"/>
            </a:pPr>
            <a:r>
              <a:rPr lang="en-US" dirty="0"/>
              <a:t>Final application task (Teaching a portion of a lesson)</a:t>
            </a:r>
          </a:p>
        </p:txBody>
      </p:sp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9144000" cy="3276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Attendance</a:t>
            </a:r>
            <a:r>
              <a:rPr lang="en-US" dirty="0"/>
              <a:t>					20 %</a:t>
            </a:r>
            <a:endParaRPr lang="en-CA" dirty="0"/>
          </a:p>
          <a:p>
            <a:r>
              <a:rPr lang="en-US" b="1" dirty="0"/>
              <a:t>Participation, Professionalism, Excellence</a:t>
            </a:r>
            <a:r>
              <a:rPr lang="en-US" dirty="0"/>
              <a:t>		20 %</a:t>
            </a:r>
            <a:endParaRPr lang="en-CA" dirty="0"/>
          </a:p>
          <a:p>
            <a:r>
              <a:rPr lang="en-US" b="1" dirty="0"/>
              <a:t>Reflective assignments	</a:t>
            </a:r>
            <a:r>
              <a:rPr lang="en-US" dirty="0"/>
              <a:t>			10 %</a:t>
            </a:r>
            <a:endParaRPr lang="en-CA" dirty="0"/>
          </a:p>
          <a:p>
            <a:r>
              <a:rPr lang="en-US" b="1" dirty="0"/>
              <a:t>Midterm application task	</a:t>
            </a:r>
            <a:r>
              <a:rPr lang="en-US" dirty="0"/>
              <a:t>			25 %</a:t>
            </a:r>
            <a:endParaRPr lang="en-CA" dirty="0"/>
          </a:p>
          <a:p>
            <a:r>
              <a:rPr lang="en-US" b="1" dirty="0"/>
              <a:t>Final application task</a:t>
            </a:r>
            <a:r>
              <a:rPr lang="en-US" dirty="0"/>
              <a:t>				25%</a:t>
            </a:r>
            <a:endParaRPr lang="en-CA" dirty="0"/>
          </a:p>
          <a:p>
            <a:r>
              <a:rPr lang="en-US" dirty="0"/>
              <a:t>		</a:t>
            </a:r>
            <a:endParaRPr lang="en-CA" dirty="0"/>
          </a:p>
          <a:p>
            <a:r>
              <a:rPr lang="en-US" b="1" dirty="0"/>
              <a:t>Total	</a:t>
            </a:r>
            <a:r>
              <a:rPr lang="en-US" dirty="0"/>
              <a:t>					100 %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381000"/>
            <a:ext cx="5505450" cy="1325563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Attendance (20%)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5900" y="2133600"/>
            <a:ext cx="8991600" cy="39751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 Absence = 2 point deduction in attendance</a:t>
            </a:r>
          </a:p>
          <a:p>
            <a:pPr marL="0" indent="0" latinLnBrk="0" hangingPunct="0">
              <a:buNone/>
            </a:pPr>
            <a:r>
              <a:rPr lang="en-US" sz="1800" i="1" dirty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Participation, Professionalism, Excellence (20%)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2" y="1981201"/>
            <a:ext cx="3178494" cy="379306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*Participation includes all classroom tasks i.e. projects, performances, discussions etc., as well as attention, attitude.</a:t>
            </a:r>
          </a:p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Professionalism is the way you conduct yourself in class and with your professor.</a:t>
            </a:r>
          </a:p>
          <a:p>
            <a:pPr marL="0" indent="0" latinLnBrk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*5 excellence points are reserved and rewarded for exceptional effort.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81600" y="274320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Some ways to get excellence points:</a:t>
            </a:r>
          </a:p>
          <a:p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Always here on time for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Outstanding effort during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Helping others in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Outstanding classwork or homework</a:t>
            </a:r>
          </a:p>
        </p:txBody>
      </p:sp>
    </p:spTree>
    <p:extLst>
      <p:ext uri="{BB962C8B-B14F-4D97-AF65-F5344CB8AC3E}">
        <p14:creationId xmlns:p14="http://schemas.microsoft.com/office/powerpoint/2010/main" val="4825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914400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Reflective Assignments (10%)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Post-lesson reflections: </a:t>
            </a:r>
            <a:r>
              <a:rPr lang="en-US" dirty="0"/>
              <a:t>weekly or bi-weekly short written reflection of the content covered in class.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8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8920" y="508691"/>
            <a:ext cx="667512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Midterm Application Task</a:t>
            </a:r>
            <a:br>
              <a:rPr lang="en-CA" sz="5300" dirty="0"/>
            </a:br>
            <a:r>
              <a:rPr lang="en-CA" sz="5300" dirty="0"/>
              <a:t>(25%)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Written midterm application: </a:t>
            </a:r>
            <a:r>
              <a:rPr lang="en-CA" dirty="0"/>
              <a:t>To be completed outside of class and submitted to prof.gwhitehead@gmail.com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67544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497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Bookman Old Style</vt:lpstr>
      <vt:lpstr>Calibri</vt:lpstr>
      <vt:lpstr>Calibri Light</vt:lpstr>
      <vt:lpstr>Retrospect</vt:lpstr>
      <vt:lpstr>PowerPoint Presentation</vt:lpstr>
      <vt:lpstr>English Teacher Education</vt:lpstr>
      <vt:lpstr>The course</vt:lpstr>
      <vt:lpstr>Course Overview</vt:lpstr>
      <vt:lpstr>Course Evaluation</vt:lpstr>
      <vt:lpstr>Attendance (20%)</vt:lpstr>
      <vt:lpstr>Participation, Professionalism, Excellence (20%)</vt:lpstr>
      <vt:lpstr>Reflective Assignments (10%) </vt:lpstr>
      <vt:lpstr>Midterm Application Task (25%)</vt:lpstr>
      <vt:lpstr>Final Application Task  (25%)  </vt:lpstr>
      <vt:lpstr>Contact </vt:lpstr>
      <vt:lpstr>Additional Details and Information &amp; Course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2018-09-06T23:29:27Z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