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2"/>
  </p:sldMasterIdLst>
  <p:notesMasterIdLst>
    <p:notesMasterId r:id="rId20"/>
  </p:notesMasterIdLst>
  <p:handoutMasterIdLst>
    <p:handoutMasterId r:id="rId21"/>
  </p:handoutMasterIdLst>
  <p:sldIdLst>
    <p:sldId id="318" r:id="rId3"/>
    <p:sldId id="347" r:id="rId4"/>
    <p:sldId id="348" r:id="rId5"/>
    <p:sldId id="349" r:id="rId6"/>
    <p:sldId id="346" r:id="rId7"/>
    <p:sldId id="310" r:id="rId8"/>
    <p:sldId id="313" r:id="rId9"/>
    <p:sldId id="350" r:id="rId10"/>
    <p:sldId id="351" r:id="rId11"/>
    <p:sldId id="321" r:id="rId12"/>
    <p:sldId id="338" r:id="rId13"/>
    <p:sldId id="339" r:id="rId14"/>
    <p:sldId id="340" r:id="rId15"/>
    <p:sldId id="344" r:id="rId16"/>
    <p:sldId id="345" r:id="rId17"/>
    <p:sldId id="336" r:id="rId18"/>
    <p:sldId id="324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63" d="100"/>
          <a:sy n="63" d="100"/>
        </p:scale>
        <p:origin x="10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F1CC7-1004-4A30-B851-00E8702C9BF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8E02D4-2D3E-4238-BE3A-5C4BF244C7BA}">
      <dgm:prSet/>
      <dgm:spPr/>
      <dgm:t>
        <a:bodyPr/>
        <a:lstStyle/>
        <a:p>
          <a:r>
            <a:rPr lang="en-US" dirty="0"/>
            <a:t>In this course you will embark on a journey through core principles and concepts in English education from early childhood to adulthood. </a:t>
          </a:r>
        </a:p>
      </dgm:t>
    </dgm:pt>
    <dgm:pt modelId="{161060B9-3D09-4FF0-B75C-C2E347E55FE7}" type="parTrans" cxnId="{B84CD3EB-6D7B-4F80-87ED-9FA2A402DDF4}">
      <dgm:prSet/>
      <dgm:spPr/>
      <dgm:t>
        <a:bodyPr/>
        <a:lstStyle/>
        <a:p>
          <a:endParaRPr lang="en-US"/>
        </a:p>
      </dgm:t>
    </dgm:pt>
    <dgm:pt modelId="{A2660AE6-F9B2-40D6-842E-89DBA7C8D5AD}" type="sibTrans" cxnId="{B84CD3EB-6D7B-4F80-87ED-9FA2A402DDF4}">
      <dgm:prSet/>
      <dgm:spPr/>
      <dgm:t>
        <a:bodyPr/>
        <a:lstStyle/>
        <a:p>
          <a:endParaRPr lang="en-US"/>
        </a:p>
      </dgm:t>
    </dgm:pt>
    <dgm:pt modelId="{BAE8450C-FC31-4665-8B3C-678814E9EEB7}">
      <dgm:prSet/>
      <dgm:spPr/>
      <dgm:t>
        <a:bodyPr/>
        <a:lstStyle/>
        <a:p>
          <a:r>
            <a:rPr lang="en-US" dirty="0"/>
            <a:t>You will be guided through a serious of reflective discussions and tasks that will develop their understanding of key concepts in language learning and teaching in the </a:t>
          </a:r>
          <a:r>
            <a:rPr lang="en-US" b="1" dirty="0"/>
            <a:t>Korean context.</a:t>
          </a:r>
          <a:endParaRPr lang="en-US" dirty="0"/>
        </a:p>
      </dgm:t>
    </dgm:pt>
    <dgm:pt modelId="{E3EE3050-54F6-4E77-AAD0-723EE4CC1B03}" type="parTrans" cxnId="{CBFF0302-7031-4DEC-8C91-448E5846FE1B}">
      <dgm:prSet/>
      <dgm:spPr/>
      <dgm:t>
        <a:bodyPr/>
        <a:lstStyle/>
        <a:p>
          <a:endParaRPr lang="en-US"/>
        </a:p>
      </dgm:t>
    </dgm:pt>
    <dgm:pt modelId="{1F998A2A-6DD1-4478-A0D6-1C01B2EE5349}" type="sibTrans" cxnId="{CBFF0302-7031-4DEC-8C91-448E5846FE1B}">
      <dgm:prSet/>
      <dgm:spPr/>
      <dgm:t>
        <a:bodyPr/>
        <a:lstStyle/>
        <a:p>
          <a:endParaRPr lang="en-US"/>
        </a:p>
      </dgm:t>
    </dgm:pt>
    <dgm:pt modelId="{EB6EC751-A132-49AF-8F20-76BBD128A127}">
      <dgm:prSet/>
      <dgm:spPr/>
      <dgm:t>
        <a:bodyPr/>
        <a:lstStyle/>
        <a:p>
          <a:r>
            <a:rPr lang="en-US" dirty="0"/>
            <a:t>A major part of this course is reflecting on your current paradigms of English education in order to foster higher metacognitive awareness of your own learning and teaching. </a:t>
          </a:r>
        </a:p>
      </dgm:t>
    </dgm:pt>
    <dgm:pt modelId="{631EDEB5-CFA4-426B-8E90-11CA3D9F38D6}" type="parTrans" cxnId="{53245DF4-7D26-41A2-9526-42293754A5B9}">
      <dgm:prSet/>
      <dgm:spPr/>
      <dgm:t>
        <a:bodyPr/>
        <a:lstStyle/>
        <a:p>
          <a:endParaRPr lang="en-US"/>
        </a:p>
      </dgm:t>
    </dgm:pt>
    <dgm:pt modelId="{97882B27-B297-481D-9401-09D72295EEDD}" type="sibTrans" cxnId="{53245DF4-7D26-41A2-9526-42293754A5B9}">
      <dgm:prSet/>
      <dgm:spPr/>
      <dgm:t>
        <a:bodyPr/>
        <a:lstStyle/>
        <a:p>
          <a:endParaRPr lang="en-US"/>
        </a:p>
      </dgm:t>
    </dgm:pt>
    <dgm:pt modelId="{94A42B54-ECD3-4827-BA11-19604B7BD012}">
      <dgm:prSet/>
      <dgm:spPr/>
      <dgm:t>
        <a:bodyPr/>
        <a:lstStyle/>
        <a:p>
          <a:r>
            <a:rPr lang="en-US" dirty="0"/>
            <a:t>You will take part in various teaching tasks that will allow you to practically apply the key topics addressed in the course to classroom contexts. </a:t>
          </a:r>
        </a:p>
      </dgm:t>
    </dgm:pt>
    <dgm:pt modelId="{07BD9F75-62B7-4616-A245-E74E8C2EB06D}" type="parTrans" cxnId="{D305C83B-CC52-4797-A27A-A82AE6FFD614}">
      <dgm:prSet/>
      <dgm:spPr/>
      <dgm:t>
        <a:bodyPr/>
        <a:lstStyle/>
        <a:p>
          <a:endParaRPr lang="en-US"/>
        </a:p>
      </dgm:t>
    </dgm:pt>
    <dgm:pt modelId="{6958C2CB-D39D-4BC3-BBA2-CA10A5AA7430}" type="sibTrans" cxnId="{D305C83B-CC52-4797-A27A-A82AE6FFD614}">
      <dgm:prSet/>
      <dgm:spPr/>
      <dgm:t>
        <a:bodyPr/>
        <a:lstStyle/>
        <a:p>
          <a:endParaRPr lang="en-US"/>
        </a:p>
      </dgm:t>
    </dgm:pt>
    <dgm:pt modelId="{F4588581-AD23-411A-92AE-C724E4B2E389}" type="pres">
      <dgm:prSet presAssocID="{605F1CC7-1004-4A30-B851-00E8702C9BFA}" presName="linear" presStyleCnt="0">
        <dgm:presLayoutVars>
          <dgm:animLvl val="lvl"/>
          <dgm:resizeHandles val="exact"/>
        </dgm:presLayoutVars>
      </dgm:prSet>
      <dgm:spPr/>
    </dgm:pt>
    <dgm:pt modelId="{863EEC18-7E10-4EAB-91A6-FDC7A9F268A0}" type="pres">
      <dgm:prSet presAssocID="{168E02D4-2D3E-4238-BE3A-5C4BF244C7B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2DAA058-8751-47E1-BB10-11A502D79EA5}" type="pres">
      <dgm:prSet presAssocID="{A2660AE6-F9B2-40D6-842E-89DBA7C8D5AD}" presName="spacer" presStyleCnt="0"/>
      <dgm:spPr/>
    </dgm:pt>
    <dgm:pt modelId="{B8585EF4-E8BF-4959-9F5E-1ADE87253C87}" type="pres">
      <dgm:prSet presAssocID="{BAE8450C-FC31-4665-8B3C-678814E9EE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CF2626A-5336-4E1A-9F0E-CC43C9B723F0}" type="pres">
      <dgm:prSet presAssocID="{1F998A2A-6DD1-4478-A0D6-1C01B2EE5349}" presName="spacer" presStyleCnt="0"/>
      <dgm:spPr/>
    </dgm:pt>
    <dgm:pt modelId="{CF50F0D5-A16F-4A89-B24B-09E103D1D184}" type="pres">
      <dgm:prSet presAssocID="{EB6EC751-A132-49AF-8F20-76BBD128A12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2E89E23-2754-4441-93DB-EBAFB7DDF2FF}" type="pres">
      <dgm:prSet presAssocID="{97882B27-B297-481D-9401-09D72295EEDD}" presName="spacer" presStyleCnt="0"/>
      <dgm:spPr/>
    </dgm:pt>
    <dgm:pt modelId="{399F745D-1073-47D1-A8C2-C40ECBA7C676}" type="pres">
      <dgm:prSet presAssocID="{94A42B54-ECD3-4827-BA11-19604B7BD01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BFF0302-7031-4DEC-8C91-448E5846FE1B}" srcId="{605F1CC7-1004-4A30-B851-00E8702C9BFA}" destId="{BAE8450C-FC31-4665-8B3C-678814E9EEB7}" srcOrd="1" destOrd="0" parTransId="{E3EE3050-54F6-4E77-AAD0-723EE4CC1B03}" sibTransId="{1F998A2A-6DD1-4478-A0D6-1C01B2EE5349}"/>
    <dgm:cxn modelId="{D305C83B-CC52-4797-A27A-A82AE6FFD614}" srcId="{605F1CC7-1004-4A30-B851-00E8702C9BFA}" destId="{94A42B54-ECD3-4827-BA11-19604B7BD012}" srcOrd="3" destOrd="0" parTransId="{07BD9F75-62B7-4616-A245-E74E8C2EB06D}" sibTransId="{6958C2CB-D39D-4BC3-BBA2-CA10A5AA7430}"/>
    <dgm:cxn modelId="{AB957564-378D-4F7F-A8C4-143C76DDBA76}" type="presOf" srcId="{168E02D4-2D3E-4238-BE3A-5C4BF244C7BA}" destId="{863EEC18-7E10-4EAB-91A6-FDC7A9F268A0}" srcOrd="0" destOrd="0" presId="urn:microsoft.com/office/officeart/2005/8/layout/vList2"/>
    <dgm:cxn modelId="{5D394D47-B71C-4676-BA6B-ABEC584C2431}" type="presOf" srcId="{BAE8450C-FC31-4665-8B3C-678814E9EEB7}" destId="{B8585EF4-E8BF-4959-9F5E-1ADE87253C87}" srcOrd="0" destOrd="0" presId="urn:microsoft.com/office/officeart/2005/8/layout/vList2"/>
    <dgm:cxn modelId="{CDA662DB-F47D-492C-B8A9-0DF97AB69231}" type="presOf" srcId="{94A42B54-ECD3-4827-BA11-19604B7BD012}" destId="{399F745D-1073-47D1-A8C2-C40ECBA7C676}" srcOrd="0" destOrd="0" presId="urn:microsoft.com/office/officeart/2005/8/layout/vList2"/>
    <dgm:cxn modelId="{B84CD3EB-6D7B-4F80-87ED-9FA2A402DDF4}" srcId="{605F1CC7-1004-4A30-B851-00E8702C9BFA}" destId="{168E02D4-2D3E-4238-BE3A-5C4BF244C7BA}" srcOrd="0" destOrd="0" parTransId="{161060B9-3D09-4FF0-B75C-C2E347E55FE7}" sibTransId="{A2660AE6-F9B2-40D6-842E-89DBA7C8D5AD}"/>
    <dgm:cxn modelId="{DC45E4EF-C05F-4DC9-A243-25E6A4A6F173}" type="presOf" srcId="{EB6EC751-A132-49AF-8F20-76BBD128A127}" destId="{CF50F0D5-A16F-4A89-B24B-09E103D1D184}" srcOrd="0" destOrd="0" presId="urn:microsoft.com/office/officeart/2005/8/layout/vList2"/>
    <dgm:cxn modelId="{53245DF4-7D26-41A2-9526-42293754A5B9}" srcId="{605F1CC7-1004-4A30-B851-00E8702C9BFA}" destId="{EB6EC751-A132-49AF-8F20-76BBD128A127}" srcOrd="2" destOrd="0" parTransId="{631EDEB5-CFA4-426B-8E90-11CA3D9F38D6}" sibTransId="{97882B27-B297-481D-9401-09D72295EEDD}"/>
    <dgm:cxn modelId="{EFD0AAFA-A833-471E-9C7B-CC8645269F9A}" type="presOf" srcId="{605F1CC7-1004-4A30-B851-00E8702C9BFA}" destId="{F4588581-AD23-411A-92AE-C724E4B2E389}" srcOrd="0" destOrd="0" presId="urn:microsoft.com/office/officeart/2005/8/layout/vList2"/>
    <dgm:cxn modelId="{8EB5A369-0A5C-4E7F-92C3-A8CFB665B875}" type="presParOf" srcId="{F4588581-AD23-411A-92AE-C724E4B2E389}" destId="{863EEC18-7E10-4EAB-91A6-FDC7A9F268A0}" srcOrd="0" destOrd="0" presId="urn:microsoft.com/office/officeart/2005/8/layout/vList2"/>
    <dgm:cxn modelId="{6CDB80B0-B4D1-4039-84BC-CA7FB20772E3}" type="presParOf" srcId="{F4588581-AD23-411A-92AE-C724E4B2E389}" destId="{F2DAA058-8751-47E1-BB10-11A502D79EA5}" srcOrd="1" destOrd="0" presId="urn:microsoft.com/office/officeart/2005/8/layout/vList2"/>
    <dgm:cxn modelId="{36C68558-6D79-44CB-B64E-54B8BCC92CAD}" type="presParOf" srcId="{F4588581-AD23-411A-92AE-C724E4B2E389}" destId="{B8585EF4-E8BF-4959-9F5E-1ADE87253C87}" srcOrd="2" destOrd="0" presId="urn:microsoft.com/office/officeart/2005/8/layout/vList2"/>
    <dgm:cxn modelId="{80FEA09C-18FB-4C24-9448-8BE295103BC3}" type="presParOf" srcId="{F4588581-AD23-411A-92AE-C724E4B2E389}" destId="{ACF2626A-5336-4E1A-9F0E-CC43C9B723F0}" srcOrd="3" destOrd="0" presId="urn:microsoft.com/office/officeart/2005/8/layout/vList2"/>
    <dgm:cxn modelId="{9E999BC7-CF1E-4733-971D-717AE6FF6280}" type="presParOf" srcId="{F4588581-AD23-411A-92AE-C724E4B2E389}" destId="{CF50F0D5-A16F-4A89-B24B-09E103D1D184}" srcOrd="4" destOrd="0" presId="urn:microsoft.com/office/officeart/2005/8/layout/vList2"/>
    <dgm:cxn modelId="{8116094E-78A9-4F07-88C4-06EC147D4108}" type="presParOf" srcId="{F4588581-AD23-411A-92AE-C724E4B2E389}" destId="{42E89E23-2754-4441-93DB-EBAFB7DDF2FF}" srcOrd="5" destOrd="0" presId="urn:microsoft.com/office/officeart/2005/8/layout/vList2"/>
    <dgm:cxn modelId="{CC086FBE-11A3-4792-A329-A46AE5165E2F}" type="presParOf" srcId="{F4588581-AD23-411A-92AE-C724E4B2E389}" destId="{399F745D-1073-47D1-A8C2-C40ECBA7C67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EEC18-7E10-4EAB-91A6-FDC7A9F268A0}">
      <dsp:nvSpPr>
        <dsp:cNvPr id="0" name=""/>
        <dsp:cNvSpPr/>
      </dsp:nvSpPr>
      <dsp:spPr>
        <a:xfrm>
          <a:off x="0" y="538955"/>
          <a:ext cx="6797675" cy="1099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this course you will embark on a journey through core principles and concepts in English education from early childhood to adulthood. </a:t>
          </a:r>
        </a:p>
      </dsp:txBody>
      <dsp:txXfrm>
        <a:off x="53688" y="592643"/>
        <a:ext cx="6690299" cy="992424"/>
      </dsp:txXfrm>
    </dsp:sp>
    <dsp:sp modelId="{B8585EF4-E8BF-4959-9F5E-1ADE87253C87}">
      <dsp:nvSpPr>
        <dsp:cNvPr id="0" name=""/>
        <dsp:cNvSpPr/>
      </dsp:nvSpPr>
      <dsp:spPr>
        <a:xfrm>
          <a:off x="0" y="1696356"/>
          <a:ext cx="6797675" cy="1099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will be guided through a serious of reflective discussions and tasks that will develop their understanding of key concepts in language learning and teaching in the </a:t>
          </a:r>
          <a:r>
            <a:rPr lang="en-US" sz="2000" b="1" kern="1200" dirty="0"/>
            <a:t>Korean context.</a:t>
          </a:r>
          <a:endParaRPr lang="en-US" sz="2000" kern="1200" dirty="0"/>
        </a:p>
      </dsp:txBody>
      <dsp:txXfrm>
        <a:off x="53688" y="1750044"/>
        <a:ext cx="6690299" cy="992424"/>
      </dsp:txXfrm>
    </dsp:sp>
    <dsp:sp modelId="{CF50F0D5-A16F-4A89-B24B-09E103D1D184}">
      <dsp:nvSpPr>
        <dsp:cNvPr id="0" name=""/>
        <dsp:cNvSpPr/>
      </dsp:nvSpPr>
      <dsp:spPr>
        <a:xfrm>
          <a:off x="0" y="2853756"/>
          <a:ext cx="6797675" cy="1099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 major part of this course is reflecting on your current paradigms of English education in order to foster higher metacognitive awareness of your own learning and teaching. </a:t>
          </a:r>
        </a:p>
      </dsp:txBody>
      <dsp:txXfrm>
        <a:off x="53688" y="2907444"/>
        <a:ext cx="6690299" cy="992424"/>
      </dsp:txXfrm>
    </dsp:sp>
    <dsp:sp modelId="{399F745D-1073-47D1-A8C2-C40ECBA7C676}">
      <dsp:nvSpPr>
        <dsp:cNvPr id="0" name=""/>
        <dsp:cNvSpPr/>
      </dsp:nvSpPr>
      <dsp:spPr>
        <a:xfrm>
          <a:off x="0" y="4011156"/>
          <a:ext cx="6797675" cy="1099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will take part in various teaching tasks that will allow you to practically apply the key topics addressed in the course to classroom contexts. </a:t>
          </a:r>
        </a:p>
      </dsp:txBody>
      <dsp:txXfrm>
        <a:off x="53688" y="4064844"/>
        <a:ext cx="6690299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7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8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57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8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7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71497E-3E2C-4316-A318-5E79FDB96CB9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22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8629600" cy="574635"/>
          </a:xfrm>
        </p:spPr>
        <p:txBody>
          <a:bodyPr>
            <a:noAutofit/>
          </a:bodyPr>
          <a:lstStyle/>
          <a:p>
            <a:r>
              <a:rPr lang="en-US" sz="7200" b="1" dirty="0"/>
              <a:t>English Teacher Education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52255" y="5504199"/>
            <a:ext cx="7315200" cy="838451"/>
          </a:xfrm>
        </p:spPr>
        <p:txBody>
          <a:bodyPr>
            <a:normAutofit/>
          </a:bodyPr>
          <a:lstStyle/>
          <a:p>
            <a:r>
              <a:rPr lang="en-US" sz="2000" dirty="0"/>
              <a:t>with Dr. George E. K. Whitehead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5" y="224410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988" y="609600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9144000" cy="3276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Attendance</a:t>
            </a:r>
            <a:r>
              <a:rPr lang="en-US" dirty="0"/>
              <a:t>					20 %</a:t>
            </a:r>
            <a:endParaRPr lang="en-CA" dirty="0"/>
          </a:p>
          <a:p>
            <a:r>
              <a:rPr lang="en-US" b="1" dirty="0"/>
              <a:t>Participation, Professionalism</a:t>
            </a:r>
            <a:r>
              <a:rPr lang="en-US" dirty="0"/>
              <a:t>		20 %</a:t>
            </a:r>
            <a:endParaRPr lang="en-CA" dirty="0"/>
          </a:p>
          <a:p>
            <a:r>
              <a:rPr lang="en-US" b="1" dirty="0"/>
              <a:t>Reflective assignments	</a:t>
            </a:r>
            <a:r>
              <a:rPr lang="en-US" dirty="0"/>
              <a:t>			10 %</a:t>
            </a:r>
            <a:endParaRPr lang="en-CA" dirty="0"/>
          </a:p>
          <a:p>
            <a:r>
              <a:rPr lang="en-US" b="1" dirty="0"/>
              <a:t>Midterm application task	</a:t>
            </a:r>
            <a:r>
              <a:rPr lang="en-US" dirty="0"/>
              <a:t>			25 %</a:t>
            </a:r>
            <a:endParaRPr lang="en-CA" dirty="0"/>
          </a:p>
          <a:p>
            <a:r>
              <a:rPr lang="en-US" b="1" dirty="0"/>
              <a:t>Final application task</a:t>
            </a:r>
            <a:r>
              <a:rPr lang="en-US" dirty="0"/>
              <a:t>				25%</a:t>
            </a:r>
            <a:endParaRPr lang="en-CA" dirty="0"/>
          </a:p>
          <a:p>
            <a:r>
              <a:rPr lang="en-US" dirty="0"/>
              <a:t>		</a:t>
            </a:r>
            <a:endParaRPr lang="en-CA" dirty="0"/>
          </a:p>
          <a:p>
            <a:r>
              <a:rPr lang="en-US" b="1" dirty="0"/>
              <a:t>Total	</a:t>
            </a:r>
            <a:r>
              <a:rPr lang="en-US" dirty="0"/>
              <a:t>					100 %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381000"/>
            <a:ext cx="5505450" cy="1325563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Attendance (20%)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5900" y="2133600"/>
            <a:ext cx="8991600" cy="39751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 Absence = 2 point deduction in attendance</a:t>
            </a:r>
          </a:p>
          <a:p>
            <a:pPr marL="0" indent="0" latinLnBrk="0" hangingPunct="0">
              <a:buNone/>
            </a:pPr>
            <a:r>
              <a:rPr lang="en-US" sz="1800" i="1" dirty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Participation, Professionalism (20%)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2" y="1981201"/>
            <a:ext cx="3178494" cy="297179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*Participation includes all classroom tasks i.e. projects, performances, discussions etc., as well as attention, attitude.</a:t>
            </a:r>
          </a:p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Professionalism is the way you conduct yourself in class and with your professor.</a:t>
            </a:r>
          </a:p>
        </p:txBody>
      </p:sp>
    </p:spTree>
    <p:extLst>
      <p:ext uri="{BB962C8B-B14F-4D97-AF65-F5344CB8AC3E}">
        <p14:creationId xmlns:p14="http://schemas.microsoft.com/office/powerpoint/2010/main" val="4825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20" y="914400"/>
            <a:ext cx="667512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Reflective Assignments (10%)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Post-lesson reflections: </a:t>
            </a:r>
            <a:r>
              <a:rPr lang="en-US" dirty="0"/>
              <a:t>weekly or bi-weekly short written reflection of the content covered in class.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84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20" y="508691"/>
            <a:ext cx="667512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Midterm Application Task</a:t>
            </a:r>
            <a:br>
              <a:rPr lang="en-CA" sz="5300" dirty="0"/>
            </a:br>
            <a:r>
              <a:rPr lang="en-CA" sz="5300" dirty="0"/>
              <a:t>(25%)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Written midterm application: </a:t>
            </a:r>
            <a:r>
              <a:rPr lang="en-CA" dirty="0"/>
              <a:t>To be completed and submitted to gekw@hufs.ac.kr</a:t>
            </a:r>
          </a:p>
          <a:p>
            <a:endParaRPr lang="en-CA" dirty="0"/>
          </a:p>
          <a:p>
            <a:r>
              <a:rPr lang="en-CA" dirty="0"/>
              <a:t>*Exact dates will be notified in class.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6754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20" y="914400"/>
            <a:ext cx="667512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Final Application Task </a:t>
            </a:r>
            <a:br>
              <a:rPr lang="en-CA" sz="5300" dirty="0"/>
            </a:br>
            <a:r>
              <a:rPr lang="en-CA" sz="5300" dirty="0"/>
              <a:t>(25%)</a:t>
            </a:r>
            <a:r>
              <a:rPr lang="en-US" sz="2800" i="1" dirty="0"/>
              <a:t>	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Final application task: </a:t>
            </a:r>
            <a:r>
              <a:rPr lang="en-CA" dirty="0"/>
              <a:t>To be completed and submitted to gekw@hufs.ac.kr</a:t>
            </a:r>
          </a:p>
          <a:p>
            <a:endParaRPr lang="en-CA" dirty="0"/>
          </a:p>
          <a:p>
            <a:r>
              <a:rPr lang="en-CA" dirty="0"/>
              <a:t>*Exact dates will be notified in class. </a:t>
            </a:r>
          </a:p>
          <a:p>
            <a:r>
              <a:rPr lang="en-CA" i="1" dirty="0"/>
              <a:t>NOTE: Will cover content from beginning to end of the course.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8050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Website</a:t>
            </a:r>
            <a:r>
              <a:rPr lang="en-CA" dirty="0"/>
              <a:t>: profgwhitehead.weebly.com</a:t>
            </a:r>
          </a:p>
          <a:p>
            <a:r>
              <a:rPr lang="en-CA" b="1" dirty="0"/>
              <a:t>Email</a:t>
            </a:r>
            <a:r>
              <a:rPr lang="en-CA" dirty="0"/>
              <a:t>: gekw@hufs.ac.kr</a:t>
            </a:r>
          </a:p>
        </p:txBody>
      </p:sp>
      <p:pic>
        <p:nvPicPr>
          <p:cNvPr id="3074" name="Picture 2" descr="QR Tag for current URL open in your web brow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2057399"/>
            <a:ext cx="3925385" cy="39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Details and Information &amp; 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8424936" cy="12961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944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169755-1FB1-4A6C-9F05-00D4C812F8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About my courses</a:t>
            </a:r>
            <a:endParaRPr lang="en-CA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7FF9EB-BF6C-42E6-918F-93B299D77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760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83A9-B8B1-4F03-869A-CEDC2FE6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in pre- and in-service teacher education programs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D4CB-E602-4216-949C-F6C3DF42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CA" dirty="0"/>
              <a:t>Considering teacher education courses like this one what are some of the biggest problems that have been reported in the literature?</a:t>
            </a:r>
          </a:p>
          <a:p>
            <a:endParaRPr lang="en-CA" dirty="0"/>
          </a:p>
          <a:p>
            <a:pPr lvl="1"/>
            <a:r>
              <a:rPr lang="en-CA" dirty="0"/>
              <a:t>If you are not familiar with the literature, think about your own experiences</a:t>
            </a:r>
          </a:p>
        </p:txBody>
      </p:sp>
    </p:spTree>
    <p:extLst>
      <p:ext uri="{BB962C8B-B14F-4D97-AF65-F5344CB8AC3E}">
        <p14:creationId xmlns:p14="http://schemas.microsoft.com/office/powerpoint/2010/main" val="89827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712F-A82C-4700-8DCB-7F0C4141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B151F-2635-4F62-A7F6-78D1FF2D6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Focus on knowledge ( what teachers should know, not what teachers need to be able to do)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Gap between theory and practice (theory is not presented in a practical way)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Content being mismatched with context (drawn from western contexts)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Teacher educators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Little to no experience in teacher learners’ context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CA" dirty="0"/>
              <a:t>Often not up to date on what is going on currently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CA" dirty="0"/>
              <a:t>Content often drawn from what is being used or what is popular in western contexts (UK, US, CELTA, DELTA, TESOL certificates etc.)</a:t>
            </a:r>
          </a:p>
          <a:p>
            <a:pPr marL="29260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617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615D66-1A9F-4DB8-90B5-DE567F333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Course Overview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248188E5-BB08-4CC1-AB1A-6FF275221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8694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7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9577064" cy="4111352"/>
          </a:xfrm>
        </p:spPr>
        <p:txBody>
          <a:bodyPr>
            <a:normAutofit/>
          </a:bodyPr>
          <a:lstStyle/>
          <a:p>
            <a:r>
              <a:rPr lang="en-US" dirty="0"/>
              <a:t>This course is designed to help learners:</a:t>
            </a:r>
          </a:p>
          <a:p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deeper understanding of core principles and concepts in English education and language teaching practices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critical eye for how language is learned, taught, and acquired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higher metacognitive awareness as teachers and learners of English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reflect on appropriate approaches and aims for English education in South Korea.</a:t>
            </a:r>
            <a:endParaRPr lang="en-CA" b="1" dirty="0"/>
          </a:p>
          <a:p>
            <a:r>
              <a:rPr lang="en-US" dirty="0"/>
              <a:t> </a:t>
            </a:r>
            <a:endParaRPr lang="en-CA" b="1" dirty="0"/>
          </a:p>
        </p:txBody>
      </p:sp>
      <p:pic>
        <p:nvPicPr>
          <p:cNvPr id="2050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137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875" y="533400"/>
            <a:ext cx="4330824" cy="1154163"/>
          </a:xfrm>
        </p:spPr>
        <p:txBody>
          <a:bodyPr/>
          <a:lstStyle/>
          <a:p>
            <a:r>
              <a:rPr lang="en-US" dirty="0"/>
              <a:t>Course Schedule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03AF88A-9F92-44D1-8C10-BFEDDD021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38621"/>
              </p:ext>
            </p:extLst>
          </p:nvPr>
        </p:nvGraphicFramePr>
        <p:xfrm>
          <a:off x="380999" y="0"/>
          <a:ext cx="11430001" cy="6501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78">
                  <a:extLst>
                    <a:ext uri="{9D8B030D-6E8A-4147-A177-3AD203B41FA5}">
                      <a16:colId xmlns:a16="http://schemas.microsoft.com/office/drawing/2014/main" val="2521881708"/>
                    </a:ext>
                  </a:extLst>
                </a:gridCol>
                <a:gridCol w="10412423">
                  <a:extLst>
                    <a:ext uri="{9D8B030D-6E8A-4147-A177-3AD203B41FA5}">
                      <a16:colId xmlns:a16="http://schemas.microsoft.com/office/drawing/2014/main" val="4284820023"/>
                    </a:ext>
                  </a:extLst>
                </a:gridCol>
              </a:tblGrid>
              <a:tr h="396204">
                <a:tc>
                  <a:txBody>
                    <a:bodyPr/>
                    <a:lstStyle/>
                    <a:p>
                      <a:pPr fontAlgn="ctr"/>
                      <a:r>
                        <a:rPr lang="en-US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Week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Contents</a:t>
                      </a:r>
                    </a:p>
                  </a:txBody>
                  <a:tcPr marT="57150" marB="50800" anchor="ctr"/>
                </a:tc>
                <a:extLst>
                  <a:ext uri="{0D108BD9-81ED-4DB2-BD59-A6C34878D82A}">
                    <a16:rowId xmlns:a16="http://schemas.microsoft.com/office/drawing/2014/main" val="566250068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1st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Course introduction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539437560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2nd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Chuseok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898904883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3rd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The world of English: Examining the current situation of English and what it means for teachers and learners 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4217874195"/>
                  </a:ext>
                </a:extLst>
              </a:tr>
              <a:tr h="427794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4th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Teaching Young Learners: Key principles and concepts</a:t>
                      </a:r>
                    </a:p>
                    <a:p>
                      <a:pPr fontAlgn="ctr"/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680569256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5th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No school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690715445"/>
                  </a:ext>
                </a:extLst>
              </a:tr>
              <a:tr h="411246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6th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No school</a:t>
                      </a:r>
                    </a:p>
                    <a:p>
                      <a:pPr fontAlgn="ctr"/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326556056"/>
                  </a:ext>
                </a:extLst>
              </a:tr>
              <a:tr h="427794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7th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Teaching Young Learners: Key principles and concepts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1140417407"/>
                  </a:ext>
                </a:extLst>
              </a:tr>
              <a:tr h="427794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8th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Language teachers’ core competencies and their development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4231352969"/>
                  </a:ext>
                </a:extLst>
              </a:tr>
              <a:tr h="427794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9th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A guided analysis of effective language teaching 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</a:b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1039016898"/>
                  </a:ext>
                </a:extLst>
              </a:tr>
              <a:tr h="529264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10th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Motivating learners: Practical techniques to motivate learners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551048556"/>
                  </a:ext>
                </a:extLst>
              </a:tr>
              <a:tr h="563453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11th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Motivating learners: application </a:t>
                      </a:r>
                      <a:b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</a:br>
                      <a:b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000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*Midterm application task (Written)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498914400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12th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Managing students' classroom behavior: Introduction to techniques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994639154"/>
                  </a:ext>
                </a:extLst>
              </a:tr>
              <a:tr h="58574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13th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Managing students' classroom behavior: Application of techniques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099853290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14th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Self-management: Dealing with burnout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750821392"/>
                  </a:ext>
                </a:extLst>
              </a:tr>
              <a:tr h="269839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rgbClr val="00B0F0"/>
                          </a:solidFill>
                          <a:effectLst/>
                          <a:latin typeface="inherit"/>
                        </a:rPr>
                        <a:t>15th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Self-management: Dealing with burnout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462460803"/>
                  </a:ext>
                </a:extLst>
              </a:tr>
              <a:tr h="391036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16</a:t>
                      </a:r>
                      <a:r>
                        <a:rPr lang="en-US" sz="1000" b="1" baseline="30000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th</a:t>
                      </a:r>
                      <a:endParaRPr lang="en-US" sz="1000" b="1" dirty="0">
                        <a:solidFill>
                          <a:schemeClr val="accent1"/>
                        </a:solidFill>
                        <a:effectLst/>
                        <a:latin typeface="inherit"/>
                      </a:endParaRP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Analyzing effective teaching through video analysis &amp; Self-reflection</a:t>
                      </a:r>
                    </a:p>
                    <a:p>
                      <a:pPr fontAlgn="ctr"/>
                      <a:r>
                        <a:rPr lang="en-US" sz="10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*</a:t>
                      </a:r>
                      <a:r>
                        <a:rPr lang="en-US" sz="1000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Final Application Task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57472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FCE1EA-53E2-4078-8C95-38BD3C71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AAAC98C0-3AD2-489C-A6E3-52EEC3230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99433"/>
              </p:ext>
            </p:extLst>
          </p:nvPr>
        </p:nvGraphicFramePr>
        <p:xfrm>
          <a:off x="380999" y="914400"/>
          <a:ext cx="11430001" cy="525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78">
                  <a:extLst>
                    <a:ext uri="{9D8B030D-6E8A-4147-A177-3AD203B41FA5}">
                      <a16:colId xmlns:a16="http://schemas.microsoft.com/office/drawing/2014/main" val="701777318"/>
                    </a:ext>
                  </a:extLst>
                </a:gridCol>
                <a:gridCol w="10412423">
                  <a:extLst>
                    <a:ext uri="{9D8B030D-6E8A-4147-A177-3AD203B41FA5}">
                      <a16:colId xmlns:a16="http://schemas.microsoft.com/office/drawing/2014/main" val="1148601001"/>
                    </a:ext>
                  </a:extLst>
                </a:gridCol>
              </a:tblGrid>
              <a:tr h="658769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Week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Contents</a:t>
                      </a:r>
                    </a:p>
                  </a:txBody>
                  <a:tcPr marT="57150" marB="50800" anchor="ctr"/>
                </a:tc>
                <a:extLst>
                  <a:ext uri="{0D108BD9-81ED-4DB2-BD59-A6C34878D82A}">
                    <a16:rowId xmlns:a16="http://schemas.microsoft.com/office/drawing/2014/main" val="3560780072"/>
                  </a:ext>
                </a:extLst>
              </a:tr>
              <a:tr h="432884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1st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Course introduction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712882908"/>
                  </a:ext>
                </a:extLst>
              </a:tr>
              <a:tr h="448662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2nd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Chuseok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4283413772"/>
                  </a:ext>
                </a:extLst>
              </a:tr>
              <a:tr h="448662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3rd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The world of English: Examining the current situation of English and what it means for teachers and learners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808685058"/>
                  </a:ext>
                </a:extLst>
              </a:tr>
              <a:tr h="711294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4th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Teaching Young Learners: Key principles and concepts</a:t>
                      </a:r>
                    </a:p>
                    <a:p>
                      <a:pPr fontAlgn="ctr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941938924"/>
                  </a:ext>
                </a:extLst>
              </a:tr>
              <a:tr h="448662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5th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No school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4211023035"/>
                  </a:ext>
                </a:extLst>
              </a:tr>
              <a:tr h="686281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6th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No school</a:t>
                      </a:r>
                    </a:p>
                    <a:p>
                      <a:pPr fontAlgn="ctr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4001823818"/>
                  </a:ext>
                </a:extLst>
              </a:tr>
              <a:tr h="711294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7th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Teaching Young Learners: Key principles and concepts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666728635"/>
                  </a:ext>
                </a:extLst>
              </a:tr>
              <a:tr h="711294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8th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Language teachers’ core competencies and their development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919268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7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22F5E2-3D7D-4097-8EF3-7E2DE361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D00A1078-E873-4626-A638-E36FF70A4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90763"/>
              </p:ext>
            </p:extLst>
          </p:nvPr>
        </p:nvGraphicFramePr>
        <p:xfrm>
          <a:off x="380999" y="286602"/>
          <a:ext cx="11430001" cy="542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78">
                  <a:extLst>
                    <a:ext uri="{9D8B030D-6E8A-4147-A177-3AD203B41FA5}">
                      <a16:colId xmlns:a16="http://schemas.microsoft.com/office/drawing/2014/main" val="4041333785"/>
                    </a:ext>
                  </a:extLst>
                </a:gridCol>
                <a:gridCol w="10412423">
                  <a:extLst>
                    <a:ext uri="{9D8B030D-6E8A-4147-A177-3AD203B41FA5}">
                      <a16:colId xmlns:a16="http://schemas.microsoft.com/office/drawing/2014/main" val="1669981342"/>
                    </a:ext>
                  </a:extLst>
                </a:gridCol>
              </a:tblGrid>
              <a:tr h="697321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9th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A guided analysis of effective language teaching 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</a:b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045058694"/>
                  </a:ext>
                </a:extLst>
              </a:tr>
              <a:tr h="862722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10th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Motivating learners: Practical techniques to motivate learners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518125171"/>
                  </a:ext>
                </a:extLst>
              </a:tr>
              <a:tr h="921217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11th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Motivating learners: application </a:t>
                      </a:r>
                      <a:b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</a:br>
                      <a:b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*Midterm application task (Written)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3982542380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12th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Managing students' classroom behavior: Introduction to techniques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1559579481"/>
                  </a:ext>
                </a:extLst>
              </a:tr>
              <a:tr h="954794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13th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Managing students' classroom behavior: Application of techniques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198363871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14th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Self-management: Dealing with burnout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979928184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inherit"/>
                        </a:rPr>
                        <a:t>15th</a:t>
                      </a: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Self-management: Dealing with burnout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94698481"/>
                  </a:ext>
                </a:extLst>
              </a:tr>
              <a:tr h="672799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16</a:t>
                      </a:r>
                      <a:r>
                        <a:rPr lang="en-US" sz="1600" b="1" baseline="30000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th</a:t>
                      </a:r>
                      <a:endParaRPr lang="en-US" sz="1600" b="1" dirty="0">
                        <a:solidFill>
                          <a:schemeClr val="accent1"/>
                        </a:solidFill>
                        <a:effectLst/>
                        <a:latin typeface="inherit"/>
                      </a:endParaRPr>
                    </a:p>
                  </a:txBody>
                  <a:tcPr marT="57150" marB="508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Analyzing effective teaching through video analysis &amp; Self-reflection</a:t>
                      </a:r>
                    </a:p>
                    <a:p>
                      <a:pPr fontAlgn="ctr"/>
                      <a:r>
                        <a:rPr lang="en-US" sz="1600" dirty="0">
                          <a:solidFill>
                            <a:srgbClr val="484745"/>
                          </a:solidFill>
                          <a:effectLst/>
                          <a:latin typeface="inherit"/>
                        </a:rPr>
                        <a:t>*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inherit"/>
                        </a:rPr>
                        <a:t>Final Application Task</a:t>
                      </a:r>
                    </a:p>
                  </a:txBody>
                  <a:tcPr marL="69850" marR="69850" marT="57150" marB="50800" anchor="ctr"/>
                </a:tc>
                <a:extLst>
                  <a:ext uri="{0D108BD9-81ED-4DB2-BD59-A6C34878D82A}">
                    <a16:rowId xmlns:a16="http://schemas.microsoft.com/office/drawing/2014/main" val="2867268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5933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917</Words>
  <Application>Microsoft Office PowerPoint</Application>
  <PresentationFormat>와이드스크린</PresentationFormat>
  <Paragraphs>157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inherit</vt:lpstr>
      <vt:lpstr>맑은 고딕</vt:lpstr>
      <vt:lpstr>Arial</vt:lpstr>
      <vt:lpstr>Bookman Old Style</vt:lpstr>
      <vt:lpstr>Calibri</vt:lpstr>
      <vt:lpstr>Calibri Light</vt:lpstr>
      <vt:lpstr>Retrospect</vt:lpstr>
      <vt:lpstr>English Teacher Education</vt:lpstr>
      <vt:lpstr>About my courses</vt:lpstr>
      <vt:lpstr>Problems in pre- and in-service teacher education programs</vt:lpstr>
      <vt:lpstr>Common problems</vt:lpstr>
      <vt:lpstr>Course Overview</vt:lpstr>
      <vt:lpstr>The course</vt:lpstr>
      <vt:lpstr>Course Schedule</vt:lpstr>
      <vt:lpstr>PowerPoint 프레젠테이션</vt:lpstr>
      <vt:lpstr>PowerPoint 프레젠테이션</vt:lpstr>
      <vt:lpstr>Course Evaluation</vt:lpstr>
      <vt:lpstr>Attendance (20%)</vt:lpstr>
      <vt:lpstr>Participation, Professionalism (20%)</vt:lpstr>
      <vt:lpstr>Reflective Assignments (10%) </vt:lpstr>
      <vt:lpstr>Midterm Application Task (25%)</vt:lpstr>
      <vt:lpstr>Final Application Task  (25%)  </vt:lpstr>
      <vt:lpstr>Contact </vt:lpstr>
      <vt:lpstr>Additional Details and Information &amp; Course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2022-09-05T09:15:26Z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